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8"/>
  </p:notesMasterIdLst>
  <p:handoutMasterIdLst>
    <p:handoutMasterId r:id="rId89"/>
  </p:handoutMasterIdLst>
  <p:sldIdLst>
    <p:sldId id="481" r:id="rId2"/>
    <p:sldId id="429" r:id="rId3"/>
    <p:sldId id="342" r:id="rId4"/>
    <p:sldId id="345" r:id="rId5"/>
    <p:sldId id="346" r:id="rId6"/>
    <p:sldId id="363" r:id="rId7"/>
    <p:sldId id="364" r:id="rId8"/>
    <p:sldId id="347" r:id="rId9"/>
    <p:sldId id="365" r:id="rId10"/>
    <p:sldId id="355" r:id="rId11"/>
    <p:sldId id="356" r:id="rId12"/>
    <p:sldId id="357" r:id="rId13"/>
    <p:sldId id="366" r:id="rId14"/>
    <p:sldId id="367" r:id="rId15"/>
    <p:sldId id="368" r:id="rId16"/>
    <p:sldId id="350" r:id="rId17"/>
    <p:sldId id="369" r:id="rId18"/>
    <p:sldId id="351" r:id="rId19"/>
    <p:sldId id="353" r:id="rId20"/>
    <p:sldId id="358" r:id="rId21"/>
    <p:sldId id="359" r:id="rId22"/>
    <p:sldId id="372" r:id="rId23"/>
    <p:sldId id="360" r:id="rId24"/>
    <p:sldId id="352" r:id="rId25"/>
    <p:sldId id="376" r:id="rId26"/>
    <p:sldId id="377" r:id="rId27"/>
    <p:sldId id="379" r:id="rId28"/>
    <p:sldId id="382" r:id="rId29"/>
    <p:sldId id="383" r:id="rId30"/>
    <p:sldId id="384" r:id="rId31"/>
    <p:sldId id="385" r:id="rId32"/>
    <p:sldId id="343" r:id="rId33"/>
    <p:sldId id="386" r:id="rId34"/>
    <p:sldId id="387" r:id="rId35"/>
    <p:sldId id="388" r:id="rId36"/>
    <p:sldId id="398" r:id="rId37"/>
    <p:sldId id="428" r:id="rId38"/>
    <p:sldId id="394" r:id="rId39"/>
    <p:sldId id="389" r:id="rId40"/>
    <p:sldId id="390" r:id="rId41"/>
    <p:sldId id="391" r:id="rId42"/>
    <p:sldId id="393" r:id="rId43"/>
    <p:sldId id="392" r:id="rId44"/>
    <p:sldId id="395" r:id="rId45"/>
    <p:sldId id="397" r:id="rId46"/>
    <p:sldId id="479" r:id="rId47"/>
    <p:sldId id="436" r:id="rId48"/>
    <p:sldId id="439" r:id="rId49"/>
    <p:sldId id="440" r:id="rId50"/>
    <p:sldId id="441" r:id="rId51"/>
    <p:sldId id="442" r:id="rId52"/>
    <p:sldId id="443" r:id="rId53"/>
    <p:sldId id="444" r:id="rId54"/>
    <p:sldId id="445" r:id="rId55"/>
    <p:sldId id="446" r:id="rId56"/>
    <p:sldId id="447" r:id="rId57"/>
    <p:sldId id="448" r:id="rId58"/>
    <p:sldId id="450" r:id="rId59"/>
    <p:sldId id="451" r:id="rId60"/>
    <p:sldId id="452" r:id="rId61"/>
    <p:sldId id="453" r:id="rId62"/>
    <p:sldId id="454" r:id="rId63"/>
    <p:sldId id="455" r:id="rId64"/>
    <p:sldId id="456" r:id="rId65"/>
    <p:sldId id="457" r:id="rId66"/>
    <p:sldId id="458" r:id="rId67"/>
    <p:sldId id="459" r:id="rId68"/>
    <p:sldId id="460" r:id="rId69"/>
    <p:sldId id="461" r:id="rId70"/>
    <p:sldId id="462" r:id="rId71"/>
    <p:sldId id="463" r:id="rId72"/>
    <p:sldId id="464" r:id="rId73"/>
    <p:sldId id="466" r:id="rId74"/>
    <p:sldId id="467" r:id="rId75"/>
    <p:sldId id="468" r:id="rId76"/>
    <p:sldId id="469" r:id="rId77"/>
    <p:sldId id="470" r:id="rId78"/>
    <p:sldId id="471" r:id="rId79"/>
    <p:sldId id="472" r:id="rId80"/>
    <p:sldId id="473" r:id="rId81"/>
    <p:sldId id="474" r:id="rId82"/>
    <p:sldId id="475" r:id="rId83"/>
    <p:sldId id="476" r:id="rId84"/>
    <p:sldId id="477" r:id="rId85"/>
    <p:sldId id="478" r:id="rId86"/>
    <p:sldId id="480" r:id="rId87"/>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FFFFFF"/>
    <a:srgbClr val="27C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8" autoAdjust="0"/>
    <p:restoredTop sz="85907" autoAdjust="0"/>
  </p:normalViewPr>
  <p:slideViewPr>
    <p:cSldViewPr>
      <p:cViewPr varScale="1">
        <p:scale>
          <a:sx n="98" d="100"/>
          <a:sy n="98" d="100"/>
        </p:scale>
        <p:origin x="15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400"/>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F3DA99EB-19FC-441D-B82D-830DF7B1A7A6}"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2870873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20440"/>
            <a:ext cx="5852160" cy="5600700"/>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628775" y="560388"/>
            <a:ext cx="3724275" cy="2794000"/>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7361" y="9187816"/>
            <a:ext cx="423333" cy="316706"/>
          </a:xfrm>
          <a:prstGeom prst="rect">
            <a:avLst/>
          </a:prstGeom>
          <a:noFill/>
          <a:ln w="12700">
            <a:noFill/>
            <a:miter lim="800000"/>
            <a:headEnd/>
            <a:tailEnd/>
          </a:ln>
          <a:effectLst/>
        </p:spPr>
        <p:txBody>
          <a:bodyPr wrap="none" lIns="95654" tIns="46988" rIns="95654" bIns="46988" anchor="ctr">
            <a:spAutoFit/>
          </a:bodyPr>
          <a:lstStyle/>
          <a:p>
            <a:pPr algn="r"/>
            <a:fld id="{0AC2029A-6CED-4D1E-89F5-E31BFA97C632}" type="slidenum">
              <a:rPr lang="en-US" altLang="en-US">
                <a:latin typeface="Helvetica" pitchFamily="34" charset="0"/>
              </a:rPr>
              <a:pPr algn="r"/>
              <a:t>‹#›</a:t>
            </a:fld>
            <a:endParaRPr lang="en-US" altLang="en-US">
              <a:latin typeface="Helvetica" pitchFamily="34" charset="0"/>
            </a:endParaRPr>
          </a:p>
        </p:txBody>
      </p:sp>
    </p:spTree>
    <p:extLst>
      <p:ext uri="{BB962C8B-B14F-4D97-AF65-F5344CB8AC3E}">
        <p14:creationId xmlns:p14="http://schemas.microsoft.com/office/powerpoint/2010/main" val="796490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628775" y="560388"/>
            <a:ext cx="3724275" cy="2794000"/>
          </a:xfrm>
          <a:ln cap="flat"/>
        </p:spPr>
      </p:sp>
      <p:sp>
        <p:nvSpPr>
          <p:cNvPr id="192515" name="Rectangle 3"/>
          <p:cNvSpPr>
            <a:spLocks noGrp="1" noChangeArrowheads="1"/>
          </p:cNvSpPr>
          <p:nvPr>
            <p:ph type="body" idx="1"/>
          </p:nvPr>
        </p:nvSpPr>
        <p:spPr>
          <a:noFill/>
          <a:ln/>
        </p:spPr>
        <p:txBody>
          <a:bodyPr lIns="97332" tIns="48666" rIns="97332" bIns="48666"/>
          <a:lstStyle/>
          <a:p>
            <a:r>
              <a:rPr lang="en-US" altLang="en-US"/>
              <a:t>This course is a basic introduction to parts of the field of computer vision.  This version of the course covers topics in 'early' or 'low' level vision and parts of 'intermediate' level vision.  It assumes no background in computer vision, a minimal background in Artificial Intelligence and only basic concepts in calculus, linear algebra, and probability theory.</a:t>
            </a:r>
          </a:p>
          <a:p>
            <a:endParaRPr lang="en-US" altLang="en-US"/>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Grp="1" noRot="1" noChangeAspect="1" noChangeArrowheads="1" noTextEdit="1"/>
          </p:cNvSpPr>
          <p:nvPr>
            <p:ph type="sldImg"/>
          </p:nvPr>
        </p:nvSpPr>
        <p:spPr>
          <a:xfrm>
            <a:off x="1628775" y="560388"/>
            <a:ext cx="3724275" cy="2794000"/>
          </a:xfrm>
          <a:ln/>
        </p:spPr>
      </p:sp>
      <p:sp>
        <p:nvSpPr>
          <p:cNvPr id="1050627" name="Rectangle 3"/>
          <p:cNvSpPr>
            <a:spLocks noGrp="1" noChangeArrowheads="1"/>
          </p:cNvSpPr>
          <p:nvPr>
            <p:ph type="body" idx="1"/>
          </p:nvPr>
        </p:nvSpPr>
        <p:spPr/>
        <p:txBody>
          <a:bodyPr/>
          <a:lstStyle/>
          <a:p>
            <a:r>
              <a:rPr lang="en-US"/>
              <a:t>gradients, colors, foreground, background, edges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1026"/>
          <p:cNvSpPr>
            <a:spLocks noGrp="1" noRot="1" noChangeAspect="1" noChangeArrowheads="1" noTextEdit="1"/>
          </p:cNvSpPr>
          <p:nvPr>
            <p:ph type="sldImg"/>
          </p:nvPr>
        </p:nvSpPr>
        <p:spPr>
          <a:xfrm>
            <a:off x="1628775" y="560388"/>
            <a:ext cx="3724275" cy="2794000"/>
          </a:xfrm>
          <a:ln/>
        </p:spPr>
      </p:sp>
      <p:sp>
        <p:nvSpPr>
          <p:cNvPr id="1045507" name="Rectangle 1027"/>
          <p:cNvSpPr>
            <a:spLocks noGrp="1" noChangeArrowheads="1"/>
          </p:cNvSpPr>
          <p:nvPr>
            <p:ph type="body" idx="1"/>
          </p:nvPr>
        </p:nvSpPr>
        <p:spPr/>
        <p:txBody>
          <a:bodyPr/>
          <a:lstStyle/>
          <a:p>
            <a:r>
              <a:rPr lang="en-US" dirty="0"/>
              <a:t>Usually a monotonic function, 1-1 mapping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Grp="1" noRot="1" noChangeAspect="1" noChangeArrowheads="1" noTextEdit="1"/>
          </p:cNvSpPr>
          <p:nvPr>
            <p:ph type="sldImg"/>
          </p:nvPr>
        </p:nvSpPr>
        <p:spPr>
          <a:xfrm>
            <a:off x="1628775" y="560388"/>
            <a:ext cx="3724275" cy="2794000"/>
          </a:xfrm>
          <a:ln/>
        </p:spPr>
      </p:sp>
      <p:sp>
        <p:nvSpPr>
          <p:cNvPr id="1049603" name="Rectangle 3"/>
          <p:cNvSpPr>
            <a:spLocks noGrp="1" noChangeArrowheads="1"/>
          </p:cNvSpPr>
          <p:nvPr>
            <p:ph type="body" idx="1"/>
          </p:nvPr>
        </p:nvSpPr>
        <p:spPr/>
        <p:txBody>
          <a:bodyPr/>
          <a:lstStyle/>
          <a:p>
            <a:r>
              <a:rPr lang="en-US"/>
              <a:t>Slope is m and the I’-intercept is 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Rot="1" noChangeAspect="1" noChangeArrowheads="1" noTextEdit="1"/>
          </p:cNvSpPr>
          <p:nvPr>
            <p:ph type="sldImg"/>
          </p:nvPr>
        </p:nvSpPr>
        <p:spPr>
          <a:xfrm>
            <a:off x="1628775" y="560388"/>
            <a:ext cx="3724275" cy="2794000"/>
          </a:xfrm>
          <a:ln/>
        </p:spPr>
      </p:sp>
      <p:sp>
        <p:nvSpPr>
          <p:cNvPr id="1046531" name="Rectangle 3"/>
          <p:cNvSpPr>
            <a:spLocks noGrp="1" noChangeArrowheads="1"/>
          </p:cNvSpPr>
          <p:nvPr>
            <p:ph type="body" idx="1"/>
          </p:nvPr>
        </p:nvSpPr>
        <p:spPr/>
        <p:txBody>
          <a:bodyPr/>
          <a:lstStyle/>
          <a:p>
            <a:r>
              <a:rPr lang="en-US" dirty="0"/>
              <a:t>How does media filter work?</a:t>
            </a:r>
          </a:p>
          <a:p>
            <a:pPr>
              <a:buFontTx/>
              <a:buChar char="-"/>
            </a:pPr>
            <a:r>
              <a:rPr lang="en-US" dirty="0"/>
              <a:t>Get data from a window centered at the to-be-processed pixel</a:t>
            </a:r>
          </a:p>
          <a:p>
            <a:pPr>
              <a:buFontTx/>
              <a:buChar char="-"/>
            </a:pPr>
            <a:r>
              <a:rPr lang="en-US" dirty="0"/>
              <a:t>Sort the data (from min to max)</a:t>
            </a:r>
          </a:p>
          <a:p>
            <a:pPr>
              <a:buFontTx/>
              <a:buChar char="-"/>
            </a:pPr>
            <a:r>
              <a:rPr lang="en-US" dirty="0"/>
              <a:t>Put the median value in the filtered image</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Rot="1" noChangeAspect="1" noChangeArrowheads="1" noTextEdit="1"/>
          </p:cNvSpPr>
          <p:nvPr>
            <p:ph type="sldImg"/>
          </p:nvPr>
        </p:nvSpPr>
        <p:spPr>
          <a:xfrm>
            <a:off x="1628775" y="560388"/>
            <a:ext cx="3724275" cy="2794000"/>
          </a:xfrm>
          <a:ln/>
        </p:spPr>
      </p:sp>
      <p:sp>
        <p:nvSpPr>
          <p:cNvPr id="1087491" name="Rectangle 3"/>
          <p:cNvSpPr>
            <a:spLocks noGrp="1" noChangeArrowheads="1"/>
          </p:cNvSpPr>
          <p:nvPr>
            <p:ph type="body" idx="1"/>
          </p:nvPr>
        </p:nvSpPr>
        <p:spPr/>
        <p:txBody>
          <a:bodyPr/>
          <a:lstStyle/>
          <a:p>
            <a:r>
              <a:rPr lang="en-US"/>
              <a:t>S1, S2 represent response to the kernels. Not the kernel themselves</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Rot="1" noChangeAspect="1" noChangeArrowheads="1" noTextEdit="1"/>
          </p:cNvSpPr>
          <p:nvPr>
            <p:ph type="sldImg"/>
          </p:nvPr>
        </p:nvSpPr>
        <p:spPr>
          <a:xfrm>
            <a:off x="1628775" y="560388"/>
            <a:ext cx="3724275" cy="2794000"/>
          </a:xfrm>
          <a:ln/>
        </p:spPr>
      </p:sp>
      <p:sp>
        <p:nvSpPr>
          <p:cNvPr id="1085443" name="Rectangle 3"/>
          <p:cNvSpPr>
            <a:spLocks noGrp="1" noChangeArrowheads="1"/>
          </p:cNvSpPr>
          <p:nvPr>
            <p:ph type="body" idx="1"/>
          </p:nvPr>
        </p:nvSpPr>
        <p:spPr/>
        <p:txBody>
          <a:bodyPr/>
          <a:lstStyle/>
          <a:p>
            <a:r>
              <a:rPr lang="en-US"/>
              <a:t>Explain how this is done.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Rot="1" noChangeAspect="1" noChangeArrowheads="1" noTextEdit="1"/>
          </p:cNvSpPr>
          <p:nvPr>
            <p:ph type="sldImg"/>
          </p:nvPr>
        </p:nvSpPr>
        <p:spPr>
          <a:xfrm>
            <a:off x="1628775" y="560388"/>
            <a:ext cx="3724275" cy="2794000"/>
          </a:xfrm>
          <a:ln/>
        </p:spPr>
      </p:sp>
      <p:sp>
        <p:nvSpPr>
          <p:cNvPr id="1086467" name="Rectangle 3"/>
          <p:cNvSpPr>
            <a:spLocks noGrp="1" noChangeArrowheads="1"/>
          </p:cNvSpPr>
          <p:nvPr>
            <p:ph type="body" idx="1"/>
          </p:nvPr>
        </p:nvSpPr>
        <p:spPr/>
        <p:txBody>
          <a:bodyPr/>
          <a:lstStyle/>
          <a:p>
            <a:r>
              <a:rPr lang="en-US"/>
              <a:t>P1, P2 represent response, not the kernels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1619250" cy="336550"/>
          </a:xfrm>
          <a:prstGeom prst="rect">
            <a:avLst/>
          </a:prstGeom>
          <a:noFill/>
          <a:ln w="12700">
            <a:noFill/>
            <a:miter lim="800000"/>
            <a:headEnd/>
            <a:tailEnd/>
          </a:ln>
          <a:effectLst/>
        </p:spPr>
        <p:txBody>
          <a:bodyPr wrap="none">
            <a:spAutoFit/>
          </a:bodyPr>
          <a:lstStyle/>
          <a:p>
            <a:r>
              <a:rPr lang="en-US" altLang="en-US" sz="1600" b="1">
                <a:solidFill>
                  <a:srgbClr val="0066FF"/>
                </a:solidFill>
              </a:rPr>
              <a:t>Introduction to</a:t>
            </a:r>
          </a:p>
        </p:txBody>
      </p:sp>
      <p:sp>
        <p:nvSpPr>
          <p:cNvPr id="1057" name="Text Box 33"/>
          <p:cNvSpPr txBox="1">
            <a:spLocks noChangeArrowheads="1"/>
          </p:cNvSpPr>
          <p:nvPr/>
        </p:nvSpPr>
        <p:spPr bwMode="auto">
          <a:xfrm>
            <a:off x="990600" y="461963"/>
            <a:ext cx="2317750" cy="366712"/>
          </a:xfrm>
          <a:prstGeom prst="rect">
            <a:avLst/>
          </a:prstGeom>
          <a:noFill/>
          <a:ln w="12700">
            <a:noFill/>
            <a:miter lim="800000"/>
            <a:headEnd/>
            <a:tailEnd/>
          </a:ln>
          <a:effectLst/>
        </p:spPr>
        <p:txBody>
          <a:bodyPr>
            <a:spAutoFit/>
          </a:bodyPr>
          <a:lstStyle/>
          <a:p>
            <a:r>
              <a:rPr lang="en-US" altLang="en-US" sz="1800" b="1">
                <a:solidFill>
                  <a:srgbClr val="0066FF"/>
                </a:solidFill>
              </a:rPr>
              <a:t>Computer Vision</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pitchFamily="34" charset="0"/>
        </a:defRPr>
      </a:lvl2pPr>
      <a:lvl3pPr algn="ctr" rtl="0" eaLnBrk="0" fontAlgn="base" hangingPunct="0">
        <a:spcBef>
          <a:spcPct val="0"/>
        </a:spcBef>
        <a:spcAft>
          <a:spcPct val="0"/>
        </a:spcAft>
        <a:defRPr sz="2800" b="1">
          <a:solidFill>
            <a:srgbClr val="B2B2B2"/>
          </a:solidFill>
          <a:latin typeface="Arial" pitchFamily="34" charset="0"/>
        </a:defRPr>
      </a:lvl3pPr>
      <a:lvl4pPr algn="ctr" rtl="0" eaLnBrk="0" fontAlgn="base" hangingPunct="0">
        <a:spcBef>
          <a:spcPct val="0"/>
        </a:spcBef>
        <a:spcAft>
          <a:spcPct val="0"/>
        </a:spcAft>
        <a:defRPr sz="2800" b="1">
          <a:solidFill>
            <a:srgbClr val="B2B2B2"/>
          </a:solidFill>
          <a:latin typeface="Arial" pitchFamily="34" charset="0"/>
        </a:defRPr>
      </a:lvl4pPr>
      <a:lvl5pPr algn="ctr" rtl="0" eaLnBrk="0" fontAlgn="base" hangingPunct="0">
        <a:spcBef>
          <a:spcPct val="0"/>
        </a:spcBef>
        <a:spcAft>
          <a:spcPct val="0"/>
        </a:spcAft>
        <a:defRPr sz="2800" b="1">
          <a:solidFill>
            <a:srgbClr val="B2B2B2"/>
          </a:solidFill>
          <a:latin typeface="Arial" pitchFamily="34" charset="0"/>
        </a:defRPr>
      </a:lvl5pPr>
      <a:lvl6pPr marL="457200" algn="ctr" rtl="0" eaLnBrk="0" fontAlgn="base" hangingPunct="0">
        <a:spcBef>
          <a:spcPct val="0"/>
        </a:spcBef>
        <a:spcAft>
          <a:spcPct val="0"/>
        </a:spcAft>
        <a:defRPr sz="2800" b="1">
          <a:solidFill>
            <a:srgbClr val="B2B2B2"/>
          </a:solidFill>
          <a:latin typeface="Arial" pitchFamily="34" charset="0"/>
        </a:defRPr>
      </a:lvl6pPr>
      <a:lvl7pPr marL="914400" algn="ctr" rtl="0" eaLnBrk="0" fontAlgn="base" hangingPunct="0">
        <a:spcBef>
          <a:spcPct val="0"/>
        </a:spcBef>
        <a:spcAft>
          <a:spcPct val="0"/>
        </a:spcAft>
        <a:defRPr sz="2800" b="1">
          <a:solidFill>
            <a:srgbClr val="B2B2B2"/>
          </a:solidFill>
          <a:latin typeface="Arial" pitchFamily="34" charset="0"/>
        </a:defRPr>
      </a:lvl7pPr>
      <a:lvl8pPr marL="1371600" algn="ctr" rtl="0" eaLnBrk="0" fontAlgn="base" hangingPunct="0">
        <a:spcBef>
          <a:spcPct val="0"/>
        </a:spcBef>
        <a:spcAft>
          <a:spcPct val="0"/>
        </a:spcAft>
        <a:defRPr sz="2800" b="1">
          <a:solidFill>
            <a:srgbClr val="B2B2B2"/>
          </a:solidFill>
          <a:latin typeface="Arial" pitchFamily="34" charset="0"/>
        </a:defRPr>
      </a:lvl8pPr>
      <a:lvl9pPr marL="1828800" algn="ctr" rtl="0" eaLnBrk="0" fontAlgn="base" hangingPunct="0">
        <a:spcBef>
          <a:spcPct val="0"/>
        </a:spcBef>
        <a:spcAft>
          <a:spcPct val="0"/>
        </a:spcAft>
        <a:defRPr sz="2800" b="1">
          <a:solidFill>
            <a:srgbClr val="B2B2B2"/>
          </a:solidFill>
          <a:latin typeface="Arial" pitchFamily="34"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wmf"/></Relationships>
</file>

<file path=ppt/slides/_rels/slide1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7.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9.wmf"/><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42.wmf"/></Relationships>
</file>

<file path=ppt/slides/_rels/slide2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 Id="rId5" Type="http://schemas.openxmlformats.org/officeDocument/2006/relationships/image" Target="../media/image46.wmf"/><Relationship Id="rId4" Type="http://schemas.openxmlformats.org/officeDocument/2006/relationships/image" Target="../media/image45.wmf"/></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image" Target="../media/image4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2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8.w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2.xml"/><Relationship Id="rId5" Type="http://schemas.openxmlformats.org/officeDocument/2006/relationships/image" Target="../media/image69.wmf"/><Relationship Id="rId4" Type="http://schemas.openxmlformats.org/officeDocument/2006/relationships/image" Target="../media/image68.wmf"/></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7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image" Target="../media/image76.emf"/></Relationships>
</file>

<file path=ppt/slides/_rels/slide4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wmf"/></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slideLayout" Target="../slideLayouts/slideLayout2.xml"/><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 Id="rId9" Type="http://schemas.openxmlformats.org/officeDocument/2006/relationships/image" Target="../media/image100.wmf"/></Relationships>
</file>

<file path=ppt/slides/_rels/slide56.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slideLayout" Target="../slideLayouts/slideLayout2.xml"/><Relationship Id="rId4" Type="http://schemas.openxmlformats.org/officeDocument/2006/relationships/image" Target="../media/image103.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4.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slideLayout" Target="../slideLayouts/slideLayout2.xml"/><Relationship Id="rId5" Type="http://schemas.openxmlformats.org/officeDocument/2006/relationships/image" Target="../media/image111.wmf"/><Relationship Id="rId4" Type="http://schemas.openxmlformats.org/officeDocument/2006/relationships/image" Target="../media/image110.wmf"/></Relationships>
</file>

<file path=ppt/slides/_rels/slide64.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slideLayout" Target="../slideLayouts/slideLayout2.xml"/><Relationship Id="rId4" Type="http://schemas.openxmlformats.org/officeDocument/2006/relationships/image" Target="../media/image116.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slides/_rels/slide84.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slideLayout" Target="../slideLayouts/slideLayout2.xml"/><Relationship Id="rId5" Type="http://schemas.openxmlformats.org/officeDocument/2006/relationships/image" Target="../media/image139.wmf"/><Relationship Id="rId4" Type="http://schemas.openxmlformats.org/officeDocument/2006/relationships/image" Target="../media/image138.wmf"/></Relationships>
</file>

<file path=ppt/slides/_rels/slide8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511" name="Picture 23"/>
          <p:cNvPicPr>
            <a:picLocks noChangeAspect="1" noChangeArrowheads="1"/>
          </p:cNvPicPr>
          <p:nvPr/>
        </p:nvPicPr>
        <p:blipFill>
          <a:blip r:embed="rId3" cstate="print"/>
          <a:srcRect/>
          <a:stretch>
            <a:fillRect/>
          </a:stretch>
        </p:blipFill>
        <p:spPr bwMode="auto">
          <a:xfrm>
            <a:off x="304800" y="2667000"/>
            <a:ext cx="3838268" cy="2743200"/>
          </a:xfrm>
          <a:prstGeom prst="rect">
            <a:avLst/>
          </a:prstGeom>
          <a:noFill/>
        </p:spPr>
      </p:pic>
      <p:sp>
        <p:nvSpPr>
          <p:cNvPr id="191500" name="Rectangle 12"/>
          <p:cNvSpPr>
            <a:spLocks noGrp="1" noChangeArrowheads="1"/>
          </p:cNvSpPr>
          <p:nvPr>
            <p:ph type="title"/>
          </p:nvPr>
        </p:nvSpPr>
        <p:spPr>
          <a:xfrm>
            <a:off x="6294438" y="381000"/>
            <a:ext cx="2849562" cy="533400"/>
          </a:xfrm>
        </p:spPr>
        <p:txBody>
          <a:bodyPr/>
          <a:lstStyle/>
          <a:p>
            <a:r>
              <a:rPr lang="en-US" altLang="en-US" sz="3200">
                <a:solidFill>
                  <a:srgbClr val="969696"/>
                </a:solidFill>
              </a:rPr>
              <a:t>Introduction</a:t>
            </a:r>
          </a:p>
        </p:txBody>
      </p:sp>
      <p:sp>
        <p:nvSpPr>
          <p:cNvPr id="191512" name="Rectangle 24"/>
          <p:cNvSpPr>
            <a:spLocks noChangeArrowheads="1"/>
          </p:cNvSpPr>
          <p:nvPr/>
        </p:nvSpPr>
        <p:spPr bwMode="auto">
          <a:xfrm>
            <a:off x="228600" y="5988050"/>
            <a:ext cx="8915400" cy="336550"/>
          </a:xfrm>
          <a:prstGeom prst="rect">
            <a:avLst/>
          </a:prstGeom>
          <a:noFill/>
          <a:ln w="12700">
            <a:noFill/>
            <a:miter lim="800000"/>
            <a:headEnd/>
            <a:tailEnd/>
          </a:ln>
          <a:effectLst/>
        </p:spPr>
        <p:txBody>
          <a:bodyPr>
            <a:spAutoFit/>
          </a:bodyPr>
          <a:lstStyle/>
          <a:p>
            <a:r>
              <a:rPr lang="en-US" sz="1600" b="1" i="1">
                <a:solidFill>
                  <a:schemeClr val="accent1"/>
                </a:solidFill>
              </a:rPr>
              <a:t>Zhigang Zhu, City College of New York  zhu@cs.ccny.cuny.edu</a:t>
            </a:r>
          </a:p>
        </p:txBody>
      </p:sp>
      <p:sp>
        <p:nvSpPr>
          <p:cNvPr id="191513" name="Rectangle 25"/>
          <p:cNvSpPr>
            <a:spLocks noChangeArrowheads="1"/>
          </p:cNvSpPr>
          <p:nvPr/>
        </p:nvSpPr>
        <p:spPr bwMode="auto">
          <a:xfrm>
            <a:off x="2895600" y="990600"/>
            <a:ext cx="5486400" cy="954107"/>
          </a:xfrm>
          <a:prstGeom prst="rect">
            <a:avLst/>
          </a:prstGeom>
          <a:noFill/>
          <a:ln w="12700">
            <a:noFill/>
            <a:miter lim="800000"/>
            <a:headEnd/>
            <a:tailEnd/>
          </a:ln>
          <a:effectLst/>
        </p:spPr>
        <p:txBody>
          <a:bodyPr wrap="square">
            <a:spAutoFit/>
          </a:bodyPr>
          <a:lstStyle/>
          <a:p>
            <a:r>
              <a:rPr lang="en-US" sz="2800" b="1" dirty="0"/>
              <a:t>CSc 59866/59867 Capstone I/II </a:t>
            </a:r>
          </a:p>
          <a:p>
            <a:pPr algn="ctr"/>
            <a:endParaRPr lang="en-US" sz="2800" i="1" dirty="0">
              <a:solidFill>
                <a:srgbClr val="0066FF"/>
              </a:solidFill>
            </a:endParaRPr>
          </a:p>
        </p:txBody>
      </p:sp>
      <p:sp>
        <p:nvSpPr>
          <p:cNvPr id="191502" name="Rectangle 14"/>
          <p:cNvSpPr>
            <a:spLocks noChangeArrowheads="1"/>
          </p:cNvSpPr>
          <p:nvPr/>
        </p:nvSpPr>
        <p:spPr bwMode="auto">
          <a:xfrm>
            <a:off x="3962400" y="2895600"/>
            <a:ext cx="4648200" cy="584776"/>
          </a:xfrm>
          <a:prstGeom prst="rect">
            <a:avLst/>
          </a:prstGeom>
          <a:noFill/>
          <a:ln w="12700">
            <a:noFill/>
            <a:miter lim="800000"/>
            <a:headEnd/>
            <a:tailEnd/>
          </a:ln>
          <a:effectLst/>
        </p:spPr>
        <p:txBody>
          <a:bodyPr>
            <a:spAutoFit/>
          </a:bodyPr>
          <a:lstStyle/>
          <a:p>
            <a:pPr algn="ctr"/>
            <a:r>
              <a:rPr lang="en-US" altLang="en-US" sz="3200" b="1" i="1" dirty="0">
                <a:solidFill>
                  <a:srgbClr val="DDDDDD"/>
                </a:solidFill>
              </a:rPr>
              <a:t>Feature Extraction</a:t>
            </a:r>
            <a:endParaRPr lang="en-US" altLang="en-US" sz="3200" b="1" i="1" dirty="0">
              <a:solidFill>
                <a:schemeClr val="accent1"/>
              </a:solidFill>
            </a:endParaRPr>
          </a:p>
        </p:txBody>
      </p:sp>
    </p:spTree>
    <p:extLst>
      <p:ext uri="{BB962C8B-B14F-4D97-AF65-F5344CB8AC3E}">
        <p14:creationId xmlns:p14="http://schemas.microsoft.com/office/powerpoint/2010/main" val="381408883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6315075" y="285750"/>
            <a:ext cx="2828925" cy="609600"/>
          </a:xfrm>
        </p:spPr>
        <p:txBody>
          <a:bodyPr/>
          <a:lstStyle/>
          <a:p>
            <a:r>
              <a:rPr lang="en-US" altLang="en-US"/>
              <a:t>Linear Scaling</a:t>
            </a:r>
          </a:p>
        </p:txBody>
      </p:sp>
      <p:sp>
        <p:nvSpPr>
          <p:cNvPr id="897027" name="Rectangle 3"/>
          <p:cNvSpPr>
            <a:spLocks noGrp="1" noChangeArrowheads="1"/>
          </p:cNvSpPr>
          <p:nvPr>
            <p:ph type="body" idx="1"/>
          </p:nvPr>
        </p:nvSpPr>
        <p:spPr>
          <a:xfrm>
            <a:off x="609600" y="1295400"/>
            <a:ext cx="7848600" cy="838200"/>
          </a:xfrm>
        </p:spPr>
        <p:txBody>
          <a:bodyPr/>
          <a:lstStyle/>
          <a:p>
            <a:r>
              <a:rPr lang="en-US" altLang="en-US" dirty="0"/>
              <a:t>Consider the case where the original image only utilizes a small subset of the full range of gray values:</a:t>
            </a:r>
          </a:p>
          <a:p>
            <a:r>
              <a:rPr lang="en-US" altLang="en-US" dirty="0"/>
              <a:t>New image uses full range of gray values.</a:t>
            </a:r>
          </a:p>
          <a:p>
            <a:r>
              <a:rPr lang="en-US" altLang="en-US" dirty="0"/>
              <a:t>What's F?  {just the equation of the straight line}</a:t>
            </a:r>
          </a:p>
        </p:txBody>
      </p:sp>
      <p:pic>
        <p:nvPicPr>
          <p:cNvPr id="897028" name="Picture 4"/>
          <p:cNvPicPr>
            <a:picLocks noChangeAspect="1" noChangeArrowheads="1"/>
          </p:cNvPicPr>
          <p:nvPr/>
        </p:nvPicPr>
        <p:blipFill>
          <a:blip r:embed="rId2" cstate="print"/>
          <a:srcRect/>
          <a:stretch>
            <a:fillRect/>
          </a:stretch>
        </p:blipFill>
        <p:spPr bwMode="auto">
          <a:xfrm>
            <a:off x="533400" y="3276600"/>
            <a:ext cx="3276600" cy="2970213"/>
          </a:xfrm>
          <a:prstGeom prst="rect">
            <a:avLst/>
          </a:prstGeom>
          <a:solidFill>
            <a:schemeClr val="folHlink"/>
          </a:solidFill>
          <a:ln w="12700">
            <a:solidFill>
              <a:srgbClr val="FFFFFF"/>
            </a:solidFill>
            <a:miter lim="800000"/>
            <a:headEnd type="none" w="sm" len="sm"/>
            <a:tailEnd type="none" w="sm" len="sm"/>
          </a:ln>
          <a:effectLst/>
        </p:spPr>
      </p:pic>
      <p:pic>
        <p:nvPicPr>
          <p:cNvPr id="897029" name="Picture 5"/>
          <p:cNvPicPr>
            <a:picLocks noChangeAspect="1" noChangeArrowheads="1"/>
          </p:cNvPicPr>
          <p:nvPr/>
        </p:nvPicPr>
        <p:blipFill>
          <a:blip r:embed="rId3" cstate="print"/>
          <a:srcRect/>
          <a:stretch>
            <a:fillRect/>
          </a:stretch>
        </p:blipFill>
        <p:spPr bwMode="auto">
          <a:xfrm>
            <a:off x="3825875" y="3657600"/>
            <a:ext cx="5308600" cy="2019300"/>
          </a:xfrm>
          <a:prstGeom prst="rect">
            <a:avLst/>
          </a:prstGeom>
          <a:solidFill>
            <a:schemeClr val="folHlink"/>
          </a:solidFill>
          <a:ln w="12700">
            <a:solidFill>
              <a:srgbClr val="FFFFFF"/>
            </a:solidFill>
            <a:miter lim="800000"/>
            <a:headEnd type="none" w="sm" len="sm"/>
            <a:tailEnd type="none" w="sm" len="sm"/>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6238875" y="285750"/>
            <a:ext cx="2905125" cy="609600"/>
          </a:xfrm>
        </p:spPr>
        <p:txBody>
          <a:bodyPr/>
          <a:lstStyle/>
          <a:p>
            <a:r>
              <a:rPr lang="en-US" altLang="en-US"/>
              <a:t>Linear Scaling</a:t>
            </a:r>
          </a:p>
        </p:txBody>
      </p:sp>
      <p:sp>
        <p:nvSpPr>
          <p:cNvPr id="898051" name="Rectangle 3"/>
          <p:cNvSpPr>
            <a:spLocks noGrp="1" noChangeArrowheads="1"/>
          </p:cNvSpPr>
          <p:nvPr>
            <p:ph type="body" idx="1"/>
          </p:nvPr>
        </p:nvSpPr>
        <p:spPr>
          <a:xfrm>
            <a:off x="609600" y="1524000"/>
            <a:ext cx="7848600" cy="990600"/>
          </a:xfrm>
        </p:spPr>
        <p:txBody>
          <a:bodyPr/>
          <a:lstStyle/>
          <a:p>
            <a:r>
              <a:rPr lang="en-US" altLang="en-US" dirty="0"/>
              <a:t>F is the equation of the straight line going through the point (</a:t>
            </a:r>
            <a:r>
              <a:rPr lang="en-US" altLang="en-US" dirty="0" err="1"/>
              <a:t>I</a:t>
            </a:r>
            <a:r>
              <a:rPr lang="en-US" altLang="en-US" baseline="-15000" dirty="0" err="1"/>
              <a:t>min</a:t>
            </a:r>
            <a:r>
              <a:rPr lang="en-US" altLang="en-US" dirty="0"/>
              <a:t> , 0) and (I</a:t>
            </a:r>
            <a:r>
              <a:rPr lang="en-US" altLang="en-US" baseline="-15000" dirty="0"/>
              <a:t>max</a:t>
            </a:r>
            <a:r>
              <a:rPr lang="en-US" altLang="en-US" dirty="0"/>
              <a:t> , K)</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useful when the image gray values do not fill the available range.</a:t>
            </a:r>
          </a:p>
          <a:p>
            <a:r>
              <a:rPr lang="en-US" altLang="en-US" dirty="0"/>
              <a:t>Implement via lookup tables</a:t>
            </a:r>
          </a:p>
        </p:txBody>
      </p:sp>
      <p:pic>
        <p:nvPicPr>
          <p:cNvPr id="898052" name="Picture 4"/>
          <p:cNvPicPr>
            <a:picLocks noChangeAspect="1" noChangeArrowheads="1"/>
          </p:cNvPicPr>
          <p:nvPr/>
        </p:nvPicPr>
        <p:blipFill>
          <a:blip r:embed="rId3" cstate="print"/>
          <a:srcRect r="1961"/>
          <a:stretch>
            <a:fillRect/>
          </a:stretch>
        </p:blipFill>
        <p:spPr bwMode="auto">
          <a:xfrm>
            <a:off x="1371600" y="2743200"/>
            <a:ext cx="6350000" cy="2247900"/>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4724400" y="285750"/>
            <a:ext cx="4419600" cy="609600"/>
          </a:xfrm>
        </p:spPr>
        <p:txBody>
          <a:bodyPr/>
          <a:lstStyle/>
          <a:p>
            <a:r>
              <a:rPr lang="en-US" altLang="en-US" dirty="0"/>
              <a:t>Scaling Discrete Images</a:t>
            </a:r>
          </a:p>
        </p:txBody>
      </p:sp>
      <p:sp>
        <p:nvSpPr>
          <p:cNvPr id="899075" name="Rectangle 3"/>
          <p:cNvSpPr>
            <a:spLocks noGrp="1" noChangeArrowheads="1"/>
          </p:cNvSpPr>
          <p:nvPr>
            <p:ph type="body" idx="1"/>
          </p:nvPr>
        </p:nvSpPr>
        <p:spPr>
          <a:xfrm>
            <a:off x="533400" y="1371600"/>
            <a:ext cx="7848600" cy="1295400"/>
          </a:xfrm>
        </p:spPr>
        <p:txBody>
          <a:bodyPr/>
          <a:lstStyle/>
          <a:p>
            <a:r>
              <a:rPr lang="en-US" altLang="en-US" dirty="0"/>
              <a:t>Have assumed a continuous grayscale.</a:t>
            </a:r>
          </a:p>
          <a:p>
            <a:r>
              <a:rPr lang="en-US" altLang="en-US" dirty="0"/>
              <a:t>What happens in the case of a discrete grayscale with K levels?</a:t>
            </a:r>
          </a:p>
        </p:txBody>
      </p:sp>
      <p:pic>
        <p:nvPicPr>
          <p:cNvPr id="899076" name="Picture 4"/>
          <p:cNvPicPr>
            <a:picLocks noChangeAspect="1" noChangeArrowheads="1"/>
          </p:cNvPicPr>
          <p:nvPr/>
        </p:nvPicPr>
        <p:blipFill>
          <a:blip r:embed="rId2" cstate="print"/>
          <a:srcRect/>
          <a:stretch>
            <a:fillRect/>
          </a:stretch>
        </p:blipFill>
        <p:spPr bwMode="auto">
          <a:xfrm>
            <a:off x="2362200" y="2590800"/>
            <a:ext cx="4064000" cy="4064000"/>
          </a:xfrm>
          <a:prstGeom prst="rect">
            <a:avLst/>
          </a:prstGeom>
          <a:solidFill>
            <a:schemeClr val="folHlink"/>
          </a:solidFill>
          <a:ln w="12700">
            <a:noFill/>
            <a:miter lim="800000"/>
            <a:headEnd type="none" w="sm" len="sm"/>
            <a:tailEnd type="none" w="sm" len="sm"/>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6" name="Rectangle 8"/>
          <p:cNvSpPr>
            <a:spLocks noChangeArrowheads="1"/>
          </p:cNvSpPr>
          <p:nvPr/>
        </p:nvSpPr>
        <p:spPr bwMode="auto">
          <a:xfrm>
            <a:off x="3810000" y="1447800"/>
            <a:ext cx="1676400" cy="914400"/>
          </a:xfrm>
          <a:prstGeom prst="rect">
            <a:avLst/>
          </a:prstGeom>
          <a:solidFill>
            <a:schemeClr val="folHlink"/>
          </a:solidFill>
          <a:ln w="12700">
            <a:noFill/>
            <a:miter lim="800000"/>
            <a:headEnd type="none" w="sm" len="sm"/>
            <a:tailEnd type="none" w="sm" len="sm"/>
          </a:ln>
          <a:effectLst/>
        </p:spPr>
        <p:txBody>
          <a:bodyPr wrap="none" anchor="ctr"/>
          <a:lstStyle/>
          <a:p>
            <a:endParaRPr lang="en-US"/>
          </a:p>
        </p:txBody>
      </p:sp>
      <p:sp>
        <p:nvSpPr>
          <p:cNvPr id="908290" name="Rectangle 2"/>
          <p:cNvSpPr>
            <a:spLocks noGrp="1" noChangeArrowheads="1"/>
          </p:cNvSpPr>
          <p:nvPr>
            <p:ph type="title"/>
          </p:nvPr>
        </p:nvSpPr>
        <p:spPr>
          <a:xfrm>
            <a:off x="3429000" y="285750"/>
            <a:ext cx="5638800" cy="609600"/>
          </a:xfrm>
        </p:spPr>
        <p:txBody>
          <a:bodyPr/>
          <a:lstStyle/>
          <a:p>
            <a:r>
              <a:rPr lang="en-US" altLang="en-US" dirty="0"/>
              <a:t>Non-Linear Scaling: Power Law</a:t>
            </a:r>
          </a:p>
        </p:txBody>
      </p:sp>
      <p:sp>
        <p:nvSpPr>
          <p:cNvPr id="908292" name="Rectangle 4"/>
          <p:cNvSpPr>
            <a:spLocks noGrp="1" noChangeArrowheads="1"/>
          </p:cNvSpPr>
          <p:nvPr>
            <p:ph type="body" idx="1"/>
          </p:nvPr>
        </p:nvSpPr>
        <p:spPr>
          <a:xfrm>
            <a:off x="1447800" y="2819400"/>
            <a:ext cx="6591300" cy="990600"/>
          </a:xfrm>
          <a:noFill/>
          <a:ln/>
        </p:spPr>
        <p:txBody>
          <a:bodyPr/>
          <a:lstStyle/>
          <a:p>
            <a:r>
              <a:rPr lang="en-GB" altLang="en-US" dirty="0">
                <a:sym typeface="Symbol" pitchFamily="18" charset="2"/>
              </a:rPr>
              <a:t> </a:t>
            </a:r>
            <a:r>
              <a:rPr lang="en-GB" altLang="en-US" dirty="0"/>
              <a:t>&lt; 1 to enhance contrast in dark regions</a:t>
            </a:r>
          </a:p>
          <a:p>
            <a:r>
              <a:rPr lang="en-GB" altLang="en-US" dirty="0">
                <a:sym typeface="Symbol" pitchFamily="18" charset="2"/>
              </a:rPr>
              <a:t> </a:t>
            </a:r>
            <a:r>
              <a:rPr lang="en-GB" altLang="en-US" dirty="0"/>
              <a:t>&gt; 1 to enhance contrast in bright regions.</a:t>
            </a:r>
          </a:p>
        </p:txBody>
      </p:sp>
      <p:sp>
        <p:nvSpPr>
          <p:cNvPr id="908293" name="Text Box 5"/>
          <p:cNvSpPr txBox="1">
            <a:spLocks noChangeArrowheads="1"/>
          </p:cNvSpPr>
          <p:nvPr/>
        </p:nvSpPr>
        <p:spPr bwMode="auto">
          <a:xfrm>
            <a:off x="3886200" y="1600200"/>
            <a:ext cx="1300163" cy="701675"/>
          </a:xfrm>
          <a:prstGeom prst="rect">
            <a:avLst/>
          </a:prstGeom>
          <a:noFill/>
          <a:ln w="12700">
            <a:noFill/>
            <a:miter lim="800000"/>
            <a:headEnd type="none" w="sm" len="sm"/>
            <a:tailEnd type="none" w="sm" len="sm"/>
          </a:ln>
          <a:effectLst/>
        </p:spPr>
        <p:txBody>
          <a:bodyPr wrap="none">
            <a:spAutoFit/>
          </a:bodyPr>
          <a:lstStyle/>
          <a:p>
            <a:r>
              <a:rPr lang="en-US" altLang="en-US" sz="4000" b="1" dirty="0">
                <a:solidFill>
                  <a:schemeClr val="bg2"/>
                </a:solidFill>
              </a:rPr>
              <a:t>O = I</a:t>
            </a:r>
          </a:p>
        </p:txBody>
      </p:sp>
      <p:sp>
        <p:nvSpPr>
          <p:cNvPr id="908294" name="Rectangle 6"/>
          <p:cNvSpPr>
            <a:spLocks noChangeArrowheads="1"/>
          </p:cNvSpPr>
          <p:nvPr/>
        </p:nvSpPr>
        <p:spPr bwMode="auto">
          <a:xfrm>
            <a:off x="5041900" y="1447800"/>
            <a:ext cx="330200" cy="519113"/>
          </a:xfrm>
          <a:prstGeom prst="rect">
            <a:avLst/>
          </a:prstGeom>
          <a:noFill/>
          <a:ln w="12700">
            <a:noFill/>
            <a:miter lim="800000"/>
            <a:headEnd type="none" w="sm" len="sm"/>
            <a:tailEnd type="none" w="sm" len="sm"/>
          </a:ln>
          <a:effectLst/>
        </p:spPr>
        <p:txBody>
          <a:bodyPr wrap="none">
            <a:spAutoFit/>
          </a:bodyPr>
          <a:lstStyle/>
          <a:p>
            <a:r>
              <a:rPr lang="en-US" altLang="en-US" sz="2800" b="1" dirty="0">
                <a:solidFill>
                  <a:schemeClr val="bg2"/>
                </a:solidFill>
                <a:latin typeface="Symbol" pitchFamily="18" charset="2"/>
              </a:rPr>
              <a:t>g</a:t>
            </a:r>
          </a:p>
        </p:txBody>
      </p:sp>
      <p:grpSp>
        <p:nvGrpSpPr>
          <p:cNvPr id="90" name="Group 89"/>
          <p:cNvGrpSpPr/>
          <p:nvPr/>
        </p:nvGrpSpPr>
        <p:grpSpPr>
          <a:xfrm>
            <a:off x="3429000" y="4038600"/>
            <a:ext cx="2667000" cy="2289175"/>
            <a:chOff x="3429000" y="4038600"/>
            <a:chExt cx="2667000" cy="2289175"/>
          </a:xfrm>
        </p:grpSpPr>
        <p:sp>
          <p:nvSpPr>
            <p:cNvPr id="908298" name="Rectangle 10"/>
            <p:cNvSpPr>
              <a:spLocks noChangeArrowheads="1"/>
            </p:cNvSpPr>
            <p:nvPr/>
          </p:nvSpPr>
          <p:spPr bwMode="auto">
            <a:xfrm>
              <a:off x="3429000" y="4038600"/>
              <a:ext cx="2667000" cy="2273300"/>
            </a:xfrm>
            <a:prstGeom prst="rect">
              <a:avLst/>
            </a:prstGeom>
            <a:solidFill>
              <a:schemeClr val="folHlink"/>
            </a:solidFill>
            <a:ln w="9525">
              <a:noFill/>
              <a:miter lim="800000"/>
              <a:headEnd/>
              <a:tailEnd/>
            </a:ln>
          </p:spPr>
          <p:txBody>
            <a:bodyPr/>
            <a:lstStyle/>
            <a:p>
              <a:endParaRPr lang="en-US"/>
            </a:p>
          </p:txBody>
        </p:sp>
        <p:sp>
          <p:nvSpPr>
            <p:cNvPr id="908299" name="Rectangle 11"/>
            <p:cNvSpPr>
              <a:spLocks noChangeArrowheads="1"/>
            </p:cNvSpPr>
            <p:nvPr/>
          </p:nvSpPr>
          <p:spPr bwMode="auto">
            <a:xfrm>
              <a:off x="3776663" y="4213225"/>
              <a:ext cx="2044700" cy="1822450"/>
            </a:xfrm>
            <a:prstGeom prst="rect">
              <a:avLst/>
            </a:prstGeom>
            <a:solidFill>
              <a:schemeClr val="folHlink"/>
            </a:solidFill>
            <a:ln w="14288">
              <a:solidFill>
                <a:srgbClr val="FFFFFF"/>
              </a:solidFill>
              <a:miter lim="800000"/>
              <a:headEnd/>
              <a:tailEnd/>
            </a:ln>
          </p:spPr>
          <p:txBody>
            <a:bodyPr/>
            <a:lstStyle/>
            <a:p>
              <a:endParaRPr lang="en-US"/>
            </a:p>
          </p:txBody>
        </p:sp>
        <p:sp>
          <p:nvSpPr>
            <p:cNvPr id="908300" name="Freeform 12"/>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1" name="Line 13"/>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02" name="Line 1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3" name="Freeform 15"/>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04" name="Line 16"/>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05" name="Line 17"/>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06" name="Freeform 18"/>
            <p:cNvSpPr>
              <a:spLocks/>
            </p:cNvSpPr>
            <p:nvPr/>
          </p:nvSpPr>
          <p:spPr bwMode="auto">
            <a:xfrm>
              <a:off x="58213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07" name="Line 19"/>
            <p:cNvSpPr>
              <a:spLocks noChangeShapeType="1"/>
            </p:cNvSpPr>
            <p:nvPr/>
          </p:nvSpPr>
          <p:spPr bwMode="auto">
            <a:xfrm>
              <a:off x="5821363" y="4213225"/>
              <a:ext cx="1587" cy="1822450"/>
            </a:xfrm>
            <a:prstGeom prst="line">
              <a:avLst/>
            </a:prstGeom>
            <a:noFill/>
            <a:ln w="14288">
              <a:solidFill>
                <a:srgbClr val="000000"/>
              </a:solidFill>
              <a:round/>
              <a:headEnd/>
              <a:tailEnd/>
            </a:ln>
          </p:spPr>
          <p:txBody>
            <a:bodyPr/>
            <a:lstStyle/>
            <a:p>
              <a:endParaRPr lang="en-US"/>
            </a:p>
          </p:txBody>
        </p:sp>
        <p:sp>
          <p:nvSpPr>
            <p:cNvPr id="908308" name="Line 20"/>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09" name="Freeform 21"/>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0" name="Line 22"/>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1" name="Line 23"/>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2" name="Freeform 24"/>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13" name="Line 25"/>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14" name="Line 26"/>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15" name="Freeform 27"/>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16" name="Line 28"/>
            <p:cNvSpPr>
              <a:spLocks noChangeShapeType="1"/>
            </p:cNvSpPr>
            <p:nvPr/>
          </p:nvSpPr>
          <p:spPr bwMode="auto">
            <a:xfrm>
              <a:off x="3776663" y="4213225"/>
              <a:ext cx="1587" cy="1822450"/>
            </a:xfrm>
            <a:prstGeom prst="line">
              <a:avLst/>
            </a:prstGeom>
            <a:noFill/>
            <a:ln w="14288">
              <a:solidFill>
                <a:srgbClr val="000000"/>
              </a:solidFill>
              <a:round/>
              <a:headEnd/>
              <a:tailEnd/>
            </a:ln>
          </p:spPr>
          <p:txBody>
            <a:bodyPr/>
            <a:lstStyle/>
            <a:p>
              <a:endParaRPr lang="en-US"/>
            </a:p>
          </p:txBody>
        </p:sp>
        <p:sp>
          <p:nvSpPr>
            <p:cNvPr id="908317" name="Line 29"/>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18" name="Freeform 30"/>
            <p:cNvSpPr>
              <a:spLocks/>
            </p:cNvSpPr>
            <p:nvPr/>
          </p:nvSpPr>
          <p:spPr bwMode="auto">
            <a:xfrm>
              <a:off x="37766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19" name="Line 31"/>
            <p:cNvSpPr>
              <a:spLocks noChangeShapeType="1"/>
            </p:cNvSpPr>
            <p:nvPr/>
          </p:nvSpPr>
          <p:spPr bwMode="auto">
            <a:xfrm>
              <a:off x="3776663" y="6021388"/>
              <a:ext cx="1587" cy="14287"/>
            </a:xfrm>
            <a:prstGeom prst="line">
              <a:avLst/>
            </a:prstGeom>
            <a:noFill/>
            <a:ln w="14288">
              <a:solidFill>
                <a:srgbClr val="000000"/>
              </a:solidFill>
              <a:round/>
              <a:headEnd/>
              <a:tailEnd/>
            </a:ln>
          </p:spPr>
          <p:txBody>
            <a:bodyPr/>
            <a:lstStyle/>
            <a:p>
              <a:endParaRPr lang="en-US"/>
            </a:p>
          </p:txBody>
        </p:sp>
        <p:sp>
          <p:nvSpPr>
            <p:cNvPr id="908320" name="Line 32"/>
            <p:cNvSpPr>
              <a:spLocks noChangeShapeType="1"/>
            </p:cNvSpPr>
            <p:nvPr/>
          </p:nvSpPr>
          <p:spPr bwMode="auto">
            <a:xfrm>
              <a:off x="3776663" y="6021388"/>
              <a:ext cx="1587" cy="1587"/>
            </a:xfrm>
            <a:prstGeom prst="line">
              <a:avLst/>
            </a:prstGeom>
            <a:noFill/>
            <a:ln w="14288">
              <a:solidFill>
                <a:srgbClr val="000000"/>
              </a:solidFill>
              <a:round/>
              <a:headEnd/>
              <a:tailEnd/>
            </a:ln>
          </p:spPr>
          <p:txBody>
            <a:bodyPr/>
            <a:lstStyle/>
            <a:p>
              <a:endParaRPr lang="en-US"/>
            </a:p>
          </p:txBody>
        </p:sp>
        <p:sp>
          <p:nvSpPr>
            <p:cNvPr id="908321" name="Freeform 33"/>
            <p:cNvSpPr>
              <a:spLocks/>
            </p:cNvSpPr>
            <p:nvPr/>
          </p:nvSpPr>
          <p:spPr bwMode="auto">
            <a:xfrm>
              <a:off x="37766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2" name="Line 34"/>
            <p:cNvSpPr>
              <a:spLocks noChangeShapeType="1"/>
            </p:cNvSpPr>
            <p:nvPr/>
          </p:nvSpPr>
          <p:spPr bwMode="auto">
            <a:xfrm flipV="1">
              <a:off x="3776663" y="4213225"/>
              <a:ext cx="1587" cy="14288"/>
            </a:xfrm>
            <a:prstGeom prst="line">
              <a:avLst/>
            </a:prstGeom>
            <a:noFill/>
            <a:ln w="14288">
              <a:solidFill>
                <a:srgbClr val="000000"/>
              </a:solidFill>
              <a:round/>
              <a:headEnd/>
              <a:tailEnd/>
            </a:ln>
          </p:spPr>
          <p:txBody>
            <a:bodyPr/>
            <a:lstStyle/>
            <a:p>
              <a:endParaRPr lang="en-US"/>
            </a:p>
          </p:txBody>
        </p:sp>
        <p:sp>
          <p:nvSpPr>
            <p:cNvPr id="908323" name="Line 35"/>
            <p:cNvSpPr>
              <a:spLocks noChangeShapeType="1"/>
            </p:cNvSpPr>
            <p:nvPr/>
          </p:nvSpPr>
          <p:spPr bwMode="auto">
            <a:xfrm>
              <a:off x="3776663" y="4227513"/>
              <a:ext cx="1587" cy="1587"/>
            </a:xfrm>
            <a:prstGeom prst="line">
              <a:avLst/>
            </a:prstGeom>
            <a:noFill/>
            <a:ln w="14288">
              <a:solidFill>
                <a:srgbClr val="000000"/>
              </a:solidFill>
              <a:round/>
              <a:headEnd/>
              <a:tailEnd/>
            </a:ln>
          </p:spPr>
          <p:txBody>
            <a:bodyPr/>
            <a:lstStyle/>
            <a:p>
              <a:endParaRPr lang="en-US"/>
            </a:p>
          </p:txBody>
        </p:sp>
        <p:sp>
          <p:nvSpPr>
            <p:cNvPr id="908324" name="Rectangle 36"/>
            <p:cNvSpPr>
              <a:spLocks noChangeArrowheads="1"/>
            </p:cNvSpPr>
            <p:nvPr/>
          </p:nvSpPr>
          <p:spPr bwMode="auto">
            <a:xfrm>
              <a:off x="3740150"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25" name="Freeform 37"/>
            <p:cNvSpPr>
              <a:spLocks/>
            </p:cNvSpPr>
            <p:nvPr/>
          </p:nvSpPr>
          <p:spPr bwMode="auto">
            <a:xfrm>
              <a:off x="4805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26" name="Line 38"/>
            <p:cNvSpPr>
              <a:spLocks noChangeShapeType="1"/>
            </p:cNvSpPr>
            <p:nvPr/>
          </p:nvSpPr>
          <p:spPr bwMode="auto">
            <a:xfrm>
              <a:off x="4805363" y="6021388"/>
              <a:ext cx="1587" cy="14287"/>
            </a:xfrm>
            <a:prstGeom prst="line">
              <a:avLst/>
            </a:prstGeom>
            <a:noFill/>
            <a:ln w="14288">
              <a:solidFill>
                <a:srgbClr val="000000"/>
              </a:solidFill>
              <a:round/>
              <a:headEnd/>
              <a:tailEnd/>
            </a:ln>
          </p:spPr>
          <p:txBody>
            <a:bodyPr/>
            <a:lstStyle/>
            <a:p>
              <a:endParaRPr lang="en-US"/>
            </a:p>
          </p:txBody>
        </p:sp>
        <p:sp>
          <p:nvSpPr>
            <p:cNvPr id="908327" name="Line 39"/>
            <p:cNvSpPr>
              <a:spLocks noChangeShapeType="1"/>
            </p:cNvSpPr>
            <p:nvPr/>
          </p:nvSpPr>
          <p:spPr bwMode="auto">
            <a:xfrm>
              <a:off x="4805363" y="6021388"/>
              <a:ext cx="1587" cy="1587"/>
            </a:xfrm>
            <a:prstGeom prst="line">
              <a:avLst/>
            </a:prstGeom>
            <a:noFill/>
            <a:ln w="14288">
              <a:solidFill>
                <a:srgbClr val="000000"/>
              </a:solidFill>
              <a:round/>
              <a:headEnd/>
              <a:tailEnd/>
            </a:ln>
          </p:spPr>
          <p:txBody>
            <a:bodyPr/>
            <a:lstStyle/>
            <a:p>
              <a:endParaRPr lang="en-US"/>
            </a:p>
          </p:txBody>
        </p:sp>
        <p:sp>
          <p:nvSpPr>
            <p:cNvPr id="908328" name="Freeform 40"/>
            <p:cNvSpPr>
              <a:spLocks/>
            </p:cNvSpPr>
            <p:nvPr/>
          </p:nvSpPr>
          <p:spPr bwMode="auto">
            <a:xfrm>
              <a:off x="4805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29" name="Line 41"/>
            <p:cNvSpPr>
              <a:spLocks noChangeShapeType="1"/>
            </p:cNvSpPr>
            <p:nvPr/>
          </p:nvSpPr>
          <p:spPr bwMode="auto">
            <a:xfrm flipV="1">
              <a:off x="4805363" y="4213225"/>
              <a:ext cx="1587" cy="14288"/>
            </a:xfrm>
            <a:prstGeom prst="line">
              <a:avLst/>
            </a:prstGeom>
            <a:noFill/>
            <a:ln w="14288">
              <a:solidFill>
                <a:srgbClr val="000000"/>
              </a:solidFill>
              <a:round/>
              <a:headEnd/>
              <a:tailEnd/>
            </a:ln>
          </p:spPr>
          <p:txBody>
            <a:bodyPr/>
            <a:lstStyle/>
            <a:p>
              <a:endParaRPr lang="en-US"/>
            </a:p>
          </p:txBody>
        </p:sp>
        <p:sp>
          <p:nvSpPr>
            <p:cNvPr id="908330" name="Line 42"/>
            <p:cNvSpPr>
              <a:spLocks noChangeShapeType="1"/>
            </p:cNvSpPr>
            <p:nvPr/>
          </p:nvSpPr>
          <p:spPr bwMode="auto">
            <a:xfrm>
              <a:off x="4805363" y="4227513"/>
              <a:ext cx="1587" cy="1587"/>
            </a:xfrm>
            <a:prstGeom prst="line">
              <a:avLst/>
            </a:prstGeom>
            <a:noFill/>
            <a:ln w="14288">
              <a:solidFill>
                <a:srgbClr val="000000"/>
              </a:solidFill>
              <a:round/>
              <a:headEnd/>
              <a:tailEnd/>
            </a:ln>
          </p:spPr>
          <p:txBody>
            <a:bodyPr/>
            <a:lstStyle/>
            <a:p>
              <a:endParaRPr lang="en-US"/>
            </a:p>
          </p:txBody>
        </p:sp>
        <p:sp>
          <p:nvSpPr>
            <p:cNvPr id="908331" name="Rectangle 43"/>
            <p:cNvSpPr>
              <a:spLocks noChangeArrowheads="1"/>
            </p:cNvSpPr>
            <p:nvPr/>
          </p:nvSpPr>
          <p:spPr bwMode="auto">
            <a:xfrm>
              <a:off x="4681538"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32" name="Rectangle 44"/>
            <p:cNvSpPr>
              <a:spLocks noChangeArrowheads="1"/>
            </p:cNvSpPr>
            <p:nvPr/>
          </p:nvSpPr>
          <p:spPr bwMode="auto">
            <a:xfrm>
              <a:off x="4783138" y="6099175"/>
              <a:ext cx="52387"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33" name="Rectangle 45"/>
            <p:cNvSpPr>
              <a:spLocks noChangeArrowheads="1"/>
            </p:cNvSpPr>
            <p:nvPr/>
          </p:nvSpPr>
          <p:spPr bwMode="auto">
            <a:xfrm>
              <a:off x="4841875" y="6099175"/>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34" name="Freeform 46"/>
            <p:cNvSpPr>
              <a:spLocks/>
            </p:cNvSpPr>
            <p:nvPr/>
          </p:nvSpPr>
          <p:spPr bwMode="auto">
            <a:xfrm>
              <a:off x="5821363" y="6021388"/>
              <a:ext cx="1587" cy="14287"/>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FFFFFF"/>
            </a:solidFill>
            <a:ln w="9525">
              <a:noFill/>
              <a:round/>
              <a:headEnd/>
              <a:tailEnd/>
            </a:ln>
          </p:spPr>
          <p:txBody>
            <a:bodyPr/>
            <a:lstStyle/>
            <a:p>
              <a:endParaRPr lang="en-US"/>
            </a:p>
          </p:txBody>
        </p:sp>
        <p:sp>
          <p:nvSpPr>
            <p:cNvPr id="908335" name="Line 47"/>
            <p:cNvSpPr>
              <a:spLocks noChangeShapeType="1"/>
            </p:cNvSpPr>
            <p:nvPr/>
          </p:nvSpPr>
          <p:spPr bwMode="auto">
            <a:xfrm>
              <a:off x="5821363" y="6021388"/>
              <a:ext cx="1587" cy="14287"/>
            </a:xfrm>
            <a:prstGeom prst="line">
              <a:avLst/>
            </a:prstGeom>
            <a:noFill/>
            <a:ln w="14288">
              <a:solidFill>
                <a:srgbClr val="000000"/>
              </a:solidFill>
              <a:round/>
              <a:headEnd/>
              <a:tailEnd/>
            </a:ln>
          </p:spPr>
          <p:txBody>
            <a:bodyPr/>
            <a:lstStyle/>
            <a:p>
              <a:endParaRPr lang="en-US"/>
            </a:p>
          </p:txBody>
        </p:sp>
        <p:sp>
          <p:nvSpPr>
            <p:cNvPr id="908336" name="Line 48"/>
            <p:cNvSpPr>
              <a:spLocks noChangeShapeType="1"/>
            </p:cNvSpPr>
            <p:nvPr/>
          </p:nvSpPr>
          <p:spPr bwMode="auto">
            <a:xfrm>
              <a:off x="5821363" y="6021388"/>
              <a:ext cx="1587" cy="1587"/>
            </a:xfrm>
            <a:prstGeom prst="line">
              <a:avLst/>
            </a:prstGeom>
            <a:noFill/>
            <a:ln w="14288">
              <a:solidFill>
                <a:srgbClr val="000000"/>
              </a:solidFill>
              <a:round/>
              <a:headEnd/>
              <a:tailEnd/>
            </a:ln>
          </p:spPr>
          <p:txBody>
            <a:bodyPr/>
            <a:lstStyle/>
            <a:p>
              <a:endParaRPr lang="en-US"/>
            </a:p>
          </p:txBody>
        </p:sp>
        <p:sp>
          <p:nvSpPr>
            <p:cNvPr id="908337" name="Freeform 49"/>
            <p:cNvSpPr>
              <a:spLocks/>
            </p:cNvSpPr>
            <p:nvPr/>
          </p:nvSpPr>
          <p:spPr bwMode="auto">
            <a:xfrm>
              <a:off x="5821363" y="4213225"/>
              <a:ext cx="1587" cy="14288"/>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FFFFFF"/>
            </a:solidFill>
            <a:ln w="9525">
              <a:noFill/>
              <a:round/>
              <a:headEnd/>
              <a:tailEnd/>
            </a:ln>
          </p:spPr>
          <p:txBody>
            <a:bodyPr/>
            <a:lstStyle/>
            <a:p>
              <a:endParaRPr lang="en-US"/>
            </a:p>
          </p:txBody>
        </p:sp>
        <p:sp>
          <p:nvSpPr>
            <p:cNvPr id="908338" name="Line 50"/>
            <p:cNvSpPr>
              <a:spLocks noChangeShapeType="1"/>
            </p:cNvSpPr>
            <p:nvPr/>
          </p:nvSpPr>
          <p:spPr bwMode="auto">
            <a:xfrm flipV="1">
              <a:off x="5821363" y="4213225"/>
              <a:ext cx="1587" cy="14288"/>
            </a:xfrm>
            <a:prstGeom prst="line">
              <a:avLst/>
            </a:prstGeom>
            <a:noFill/>
            <a:ln w="14288">
              <a:solidFill>
                <a:srgbClr val="000000"/>
              </a:solidFill>
              <a:round/>
              <a:headEnd/>
              <a:tailEnd/>
            </a:ln>
          </p:spPr>
          <p:txBody>
            <a:bodyPr/>
            <a:lstStyle/>
            <a:p>
              <a:endParaRPr lang="en-US"/>
            </a:p>
          </p:txBody>
        </p:sp>
        <p:sp>
          <p:nvSpPr>
            <p:cNvPr id="908339" name="Line 51"/>
            <p:cNvSpPr>
              <a:spLocks noChangeShapeType="1"/>
            </p:cNvSpPr>
            <p:nvPr/>
          </p:nvSpPr>
          <p:spPr bwMode="auto">
            <a:xfrm>
              <a:off x="5821363" y="4227513"/>
              <a:ext cx="1587" cy="1587"/>
            </a:xfrm>
            <a:prstGeom prst="line">
              <a:avLst/>
            </a:prstGeom>
            <a:noFill/>
            <a:ln w="14288">
              <a:solidFill>
                <a:srgbClr val="000000"/>
              </a:solidFill>
              <a:round/>
              <a:headEnd/>
              <a:tailEnd/>
            </a:ln>
          </p:spPr>
          <p:txBody>
            <a:bodyPr/>
            <a:lstStyle/>
            <a:p>
              <a:endParaRPr lang="en-US"/>
            </a:p>
          </p:txBody>
        </p:sp>
        <p:sp>
          <p:nvSpPr>
            <p:cNvPr id="908340" name="Rectangle 52"/>
            <p:cNvSpPr>
              <a:spLocks noChangeArrowheads="1"/>
            </p:cNvSpPr>
            <p:nvPr/>
          </p:nvSpPr>
          <p:spPr bwMode="auto">
            <a:xfrm>
              <a:off x="5783263" y="6099175"/>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1</a:t>
              </a:r>
              <a:endParaRPr lang="en-US" altLang="en-US" sz="1600" b="1"/>
            </a:p>
          </p:txBody>
        </p:sp>
        <p:sp>
          <p:nvSpPr>
            <p:cNvPr id="908341" name="Freeform 53"/>
            <p:cNvSpPr>
              <a:spLocks/>
            </p:cNvSpPr>
            <p:nvPr/>
          </p:nvSpPr>
          <p:spPr bwMode="auto">
            <a:xfrm>
              <a:off x="3776663" y="603567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2" name="Line 54"/>
            <p:cNvSpPr>
              <a:spLocks noChangeShapeType="1"/>
            </p:cNvSpPr>
            <p:nvPr/>
          </p:nvSpPr>
          <p:spPr bwMode="auto">
            <a:xfrm flipH="1">
              <a:off x="3776663" y="6035675"/>
              <a:ext cx="14287" cy="1588"/>
            </a:xfrm>
            <a:prstGeom prst="line">
              <a:avLst/>
            </a:prstGeom>
            <a:noFill/>
            <a:ln w="14288">
              <a:solidFill>
                <a:srgbClr val="000000"/>
              </a:solidFill>
              <a:round/>
              <a:headEnd/>
              <a:tailEnd/>
            </a:ln>
          </p:spPr>
          <p:txBody>
            <a:bodyPr/>
            <a:lstStyle/>
            <a:p>
              <a:endParaRPr lang="en-US"/>
            </a:p>
          </p:txBody>
        </p:sp>
        <p:sp>
          <p:nvSpPr>
            <p:cNvPr id="908343" name="Line 55"/>
            <p:cNvSpPr>
              <a:spLocks noChangeShapeType="1"/>
            </p:cNvSpPr>
            <p:nvPr/>
          </p:nvSpPr>
          <p:spPr bwMode="auto">
            <a:xfrm>
              <a:off x="3790950" y="6035675"/>
              <a:ext cx="1588" cy="1588"/>
            </a:xfrm>
            <a:prstGeom prst="line">
              <a:avLst/>
            </a:prstGeom>
            <a:noFill/>
            <a:ln w="14288">
              <a:solidFill>
                <a:srgbClr val="000000"/>
              </a:solidFill>
              <a:round/>
              <a:headEnd/>
              <a:tailEnd/>
            </a:ln>
          </p:spPr>
          <p:txBody>
            <a:bodyPr/>
            <a:lstStyle/>
            <a:p>
              <a:endParaRPr lang="en-US"/>
            </a:p>
          </p:txBody>
        </p:sp>
        <p:sp>
          <p:nvSpPr>
            <p:cNvPr id="908344" name="Freeform 56"/>
            <p:cNvSpPr>
              <a:spLocks/>
            </p:cNvSpPr>
            <p:nvPr/>
          </p:nvSpPr>
          <p:spPr bwMode="auto">
            <a:xfrm>
              <a:off x="5805488" y="603567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45" name="Line 57"/>
            <p:cNvSpPr>
              <a:spLocks noChangeShapeType="1"/>
            </p:cNvSpPr>
            <p:nvPr/>
          </p:nvSpPr>
          <p:spPr bwMode="auto">
            <a:xfrm>
              <a:off x="5805488" y="6035675"/>
              <a:ext cx="15875" cy="1588"/>
            </a:xfrm>
            <a:prstGeom prst="line">
              <a:avLst/>
            </a:prstGeom>
            <a:noFill/>
            <a:ln w="14288">
              <a:solidFill>
                <a:srgbClr val="000000"/>
              </a:solidFill>
              <a:round/>
              <a:headEnd/>
              <a:tailEnd/>
            </a:ln>
          </p:spPr>
          <p:txBody>
            <a:bodyPr/>
            <a:lstStyle/>
            <a:p>
              <a:endParaRPr lang="en-US"/>
            </a:p>
          </p:txBody>
        </p:sp>
        <p:sp>
          <p:nvSpPr>
            <p:cNvPr id="908346" name="Line 58"/>
            <p:cNvSpPr>
              <a:spLocks noChangeShapeType="1"/>
            </p:cNvSpPr>
            <p:nvPr/>
          </p:nvSpPr>
          <p:spPr bwMode="auto">
            <a:xfrm>
              <a:off x="5805488" y="6035675"/>
              <a:ext cx="1587" cy="1588"/>
            </a:xfrm>
            <a:prstGeom prst="line">
              <a:avLst/>
            </a:prstGeom>
            <a:noFill/>
            <a:ln w="14288">
              <a:solidFill>
                <a:srgbClr val="000000"/>
              </a:solidFill>
              <a:round/>
              <a:headEnd/>
              <a:tailEnd/>
            </a:ln>
          </p:spPr>
          <p:txBody>
            <a:bodyPr/>
            <a:lstStyle/>
            <a:p>
              <a:endParaRPr lang="en-US"/>
            </a:p>
          </p:txBody>
        </p:sp>
        <p:sp>
          <p:nvSpPr>
            <p:cNvPr id="908347" name="Rectangle 59"/>
            <p:cNvSpPr>
              <a:spLocks noChangeArrowheads="1"/>
            </p:cNvSpPr>
            <p:nvPr/>
          </p:nvSpPr>
          <p:spPr bwMode="auto">
            <a:xfrm>
              <a:off x="3624263" y="5924550"/>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48" name="Freeform 60"/>
            <p:cNvSpPr>
              <a:spLocks/>
            </p:cNvSpPr>
            <p:nvPr/>
          </p:nvSpPr>
          <p:spPr bwMode="auto">
            <a:xfrm>
              <a:off x="3776663" y="5132388"/>
              <a:ext cx="14287" cy="1587"/>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49" name="Line 61"/>
            <p:cNvSpPr>
              <a:spLocks noChangeShapeType="1"/>
            </p:cNvSpPr>
            <p:nvPr/>
          </p:nvSpPr>
          <p:spPr bwMode="auto">
            <a:xfrm flipH="1">
              <a:off x="3776663" y="5132388"/>
              <a:ext cx="14287" cy="1587"/>
            </a:xfrm>
            <a:prstGeom prst="line">
              <a:avLst/>
            </a:prstGeom>
            <a:noFill/>
            <a:ln w="14288">
              <a:solidFill>
                <a:srgbClr val="000000"/>
              </a:solidFill>
              <a:round/>
              <a:headEnd/>
              <a:tailEnd/>
            </a:ln>
          </p:spPr>
          <p:txBody>
            <a:bodyPr/>
            <a:lstStyle/>
            <a:p>
              <a:endParaRPr lang="en-US"/>
            </a:p>
          </p:txBody>
        </p:sp>
        <p:sp>
          <p:nvSpPr>
            <p:cNvPr id="908350" name="Line 62"/>
            <p:cNvSpPr>
              <a:spLocks noChangeShapeType="1"/>
            </p:cNvSpPr>
            <p:nvPr/>
          </p:nvSpPr>
          <p:spPr bwMode="auto">
            <a:xfrm>
              <a:off x="3790950" y="5132388"/>
              <a:ext cx="1588" cy="1587"/>
            </a:xfrm>
            <a:prstGeom prst="line">
              <a:avLst/>
            </a:prstGeom>
            <a:noFill/>
            <a:ln w="14288">
              <a:solidFill>
                <a:srgbClr val="000000"/>
              </a:solidFill>
              <a:round/>
              <a:headEnd/>
              <a:tailEnd/>
            </a:ln>
          </p:spPr>
          <p:txBody>
            <a:bodyPr/>
            <a:lstStyle/>
            <a:p>
              <a:endParaRPr lang="en-US"/>
            </a:p>
          </p:txBody>
        </p:sp>
        <p:sp>
          <p:nvSpPr>
            <p:cNvPr id="908351" name="Freeform 63"/>
            <p:cNvSpPr>
              <a:spLocks/>
            </p:cNvSpPr>
            <p:nvPr/>
          </p:nvSpPr>
          <p:spPr bwMode="auto">
            <a:xfrm>
              <a:off x="5805488" y="5132388"/>
              <a:ext cx="15875" cy="1587"/>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52" name="Line 64"/>
            <p:cNvSpPr>
              <a:spLocks noChangeShapeType="1"/>
            </p:cNvSpPr>
            <p:nvPr/>
          </p:nvSpPr>
          <p:spPr bwMode="auto">
            <a:xfrm>
              <a:off x="5805488" y="5132388"/>
              <a:ext cx="15875" cy="1587"/>
            </a:xfrm>
            <a:prstGeom prst="line">
              <a:avLst/>
            </a:prstGeom>
            <a:noFill/>
            <a:ln w="14288">
              <a:solidFill>
                <a:srgbClr val="000000"/>
              </a:solidFill>
              <a:round/>
              <a:headEnd/>
              <a:tailEnd/>
            </a:ln>
          </p:spPr>
          <p:txBody>
            <a:bodyPr/>
            <a:lstStyle/>
            <a:p>
              <a:endParaRPr lang="en-US"/>
            </a:p>
          </p:txBody>
        </p:sp>
        <p:sp>
          <p:nvSpPr>
            <p:cNvPr id="908353" name="Line 65"/>
            <p:cNvSpPr>
              <a:spLocks noChangeShapeType="1"/>
            </p:cNvSpPr>
            <p:nvPr/>
          </p:nvSpPr>
          <p:spPr bwMode="auto">
            <a:xfrm>
              <a:off x="5805488" y="5132388"/>
              <a:ext cx="1587" cy="1587"/>
            </a:xfrm>
            <a:prstGeom prst="line">
              <a:avLst/>
            </a:prstGeom>
            <a:noFill/>
            <a:ln w="14288">
              <a:solidFill>
                <a:srgbClr val="000000"/>
              </a:solidFill>
              <a:round/>
              <a:headEnd/>
              <a:tailEnd/>
            </a:ln>
          </p:spPr>
          <p:txBody>
            <a:bodyPr/>
            <a:lstStyle/>
            <a:p>
              <a:endParaRPr lang="en-US"/>
            </a:p>
          </p:txBody>
        </p:sp>
        <p:sp>
          <p:nvSpPr>
            <p:cNvPr id="908354" name="Rectangle 66"/>
            <p:cNvSpPr>
              <a:spLocks noChangeArrowheads="1"/>
            </p:cNvSpPr>
            <p:nvPr/>
          </p:nvSpPr>
          <p:spPr bwMode="auto">
            <a:xfrm>
              <a:off x="3463925" y="5021263"/>
              <a:ext cx="106363"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0</a:t>
              </a:r>
              <a:endParaRPr lang="en-US" altLang="en-US" sz="1600" b="1"/>
            </a:p>
          </p:txBody>
        </p:sp>
        <p:sp>
          <p:nvSpPr>
            <p:cNvPr id="908355" name="Rectangle 67"/>
            <p:cNvSpPr>
              <a:spLocks noChangeArrowheads="1"/>
            </p:cNvSpPr>
            <p:nvPr/>
          </p:nvSpPr>
          <p:spPr bwMode="auto">
            <a:xfrm>
              <a:off x="3565525" y="5021263"/>
              <a:ext cx="52388"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a:t>
              </a:r>
              <a:endParaRPr lang="en-US" altLang="en-US" sz="1600" b="1"/>
            </a:p>
          </p:txBody>
        </p:sp>
        <p:sp>
          <p:nvSpPr>
            <p:cNvPr id="908356" name="Rectangle 68"/>
            <p:cNvSpPr>
              <a:spLocks noChangeArrowheads="1"/>
            </p:cNvSpPr>
            <p:nvPr/>
          </p:nvSpPr>
          <p:spPr bwMode="auto">
            <a:xfrm>
              <a:off x="3624263" y="5021263"/>
              <a:ext cx="106362" cy="228600"/>
            </a:xfrm>
            <a:prstGeom prst="rect">
              <a:avLst/>
            </a:prstGeom>
            <a:noFill/>
            <a:ln w="9525">
              <a:noFill/>
              <a:miter lim="800000"/>
              <a:headEnd/>
              <a:tailEnd/>
            </a:ln>
          </p:spPr>
          <p:txBody>
            <a:bodyPr wrap="none" lIns="0" tIns="0" rIns="0" bIns="0">
              <a:spAutoFit/>
            </a:bodyPr>
            <a:lstStyle/>
            <a:p>
              <a:r>
                <a:rPr lang="en-US" altLang="en-US" sz="1500">
                  <a:solidFill>
                    <a:srgbClr val="000000"/>
                  </a:solidFill>
                  <a:latin typeface="Helvetica" pitchFamily="34" charset="0"/>
                </a:rPr>
                <a:t>5</a:t>
              </a:r>
              <a:endParaRPr lang="en-US" altLang="en-US" sz="1600" b="1"/>
            </a:p>
          </p:txBody>
        </p:sp>
        <p:sp>
          <p:nvSpPr>
            <p:cNvPr id="908357" name="Freeform 69"/>
            <p:cNvSpPr>
              <a:spLocks/>
            </p:cNvSpPr>
            <p:nvPr/>
          </p:nvSpPr>
          <p:spPr bwMode="auto">
            <a:xfrm>
              <a:off x="3776663" y="4213225"/>
              <a:ext cx="14287" cy="1588"/>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FFFFFF"/>
            </a:solidFill>
            <a:ln w="9525">
              <a:noFill/>
              <a:round/>
              <a:headEnd/>
              <a:tailEnd/>
            </a:ln>
          </p:spPr>
          <p:txBody>
            <a:bodyPr/>
            <a:lstStyle/>
            <a:p>
              <a:endParaRPr lang="en-US"/>
            </a:p>
          </p:txBody>
        </p:sp>
        <p:sp>
          <p:nvSpPr>
            <p:cNvPr id="908358" name="Line 70"/>
            <p:cNvSpPr>
              <a:spLocks noChangeShapeType="1"/>
            </p:cNvSpPr>
            <p:nvPr/>
          </p:nvSpPr>
          <p:spPr bwMode="auto">
            <a:xfrm flipH="1">
              <a:off x="3776663" y="4213225"/>
              <a:ext cx="14287" cy="1588"/>
            </a:xfrm>
            <a:prstGeom prst="line">
              <a:avLst/>
            </a:prstGeom>
            <a:noFill/>
            <a:ln w="14288">
              <a:solidFill>
                <a:srgbClr val="000000"/>
              </a:solidFill>
              <a:round/>
              <a:headEnd/>
              <a:tailEnd/>
            </a:ln>
          </p:spPr>
          <p:txBody>
            <a:bodyPr/>
            <a:lstStyle/>
            <a:p>
              <a:endParaRPr lang="en-US"/>
            </a:p>
          </p:txBody>
        </p:sp>
        <p:sp>
          <p:nvSpPr>
            <p:cNvPr id="908359" name="Line 71"/>
            <p:cNvSpPr>
              <a:spLocks noChangeShapeType="1"/>
            </p:cNvSpPr>
            <p:nvPr/>
          </p:nvSpPr>
          <p:spPr bwMode="auto">
            <a:xfrm>
              <a:off x="3790950" y="4213225"/>
              <a:ext cx="1588" cy="1588"/>
            </a:xfrm>
            <a:prstGeom prst="line">
              <a:avLst/>
            </a:prstGeom>
            <a:noFill/>
            <a:ln w="14288">
              <a:solidFill>
                <a:srgbClr val="000000"/>
              </a:solidFill>
              <a:round/>
              <a:headEnd/>
              <a:tailEnd/>
            </a:ln>
          </p:spPr>
          <p:txBody>
            <a:bodyPr/>
            <a:lstStyle/>
            <a:p>
              <a:endParaRPr lang="en-US"/>
            </a:p>
          </p:txBody>
        </p:sp>
        <p:sp>
          <p:nvSpPr>
            <p:cNvPr id="908360" name="Freeform 72"/>
            <p:cNvSpPr>
              <a:spLocks/>
            </p:cNvSpPr>
            <p:nvPr/>
          </p:nvSpPr>
          <p:spPr bwMode="auto">
            <a:xfrm>
              <a:off x="5805488" y="4213225"/>
              <a:ext cx="15875" cy="1588"/>
            </a:xfrm>
            <a:custGeom>
              <a:avLst/>
              <a:gdLst/>
              <a:ahLst/>
              <a:cxnLst>
                <a:cxn ang="0">
                  <a:pos x="10" y="0"/>
                </a:cxn>
                <a:cxn ang="0">
                  <a:pos x="0" y="0"/>
                </a:cxn>
                <a:cxn ang="0">
                  <a:pos x="10" y="0"/>
                </a:cxn>
              </a:cxnLst>
              <a:rect l="0" t="0" r="r" b="b"/>
              <a:pathLst>
                <a:path w="10">
                  <a:moveTo>
                    <a:pt x="10" y="0"/>
                  </a:moveTo>
                  <a:lnTo>
                    <a:pt x="0" y="0"/>
                  </a:lnTo>
                  <a:lnTo>
                    <a:pt x="10" y="0"/>
                  </a:lnTo>
                  <a:close/>
                </a:path>
              </a:pathLst>
            </a:custGeom>
            <a:solidFill>
              <a:srgbClr val="FFFFFF"/>
            </a:solidFill>
            <a:ln w="9525">
              <a:noFill/>
              <a:round/>
              <a:headEnd/>
              <a:tailEnd/>
            </a:ln>
          </p:spPr>
          <p:txBody>
            <a:bodyPr/>
            <a:lstStyle/>
            <a:p>
              <a:endParaRPr lang="en-US"/>
            </a:p>
          </p:txBody>
        </p:sp>
        <p:sp>
          <p:nvSpPr>
            <p:cNvPr id="908361" name="Line 73"/>
            <p:cNvSpPr>
              <a:spLocks noChangeShapeType="1"/>
            </p:cNvSpPr>
            <p:nvPr/>
          </p:nvSpPr>
          <p:spPr bwMode="auto">
            <a:xfrm>
              <a:off x="5805488" y="4213225"/>
              <a:ext cx="15875" cy="1588"/>
            </a:xfrm>
            <a:prstGeom prst="line">
              <a:avLst/>
            </a:prstGeom>
            <a:noFill/>
            <a:ln w="14288">
              <a:solidFill>
                <a:srgbClr val="000000"/>
              </a:solidFill>
              <a:round/>
              <a:headEnd/>
              <a:tailEnd/>
            </a:ln>
          </p:spPr>
          <p:txBody>
            <a:bodyPr/>
            <a:lstStyle/>
            <a:p>
              <a:endParaRPr lang="en-US"/>
            </a:p>
          </p:txBody>
        </p:sp>
        <p:sp>
          <p:nvSpPr>
            <p:cNvPr id="908362" name="Line 74"/>
            <p:cNvSpPr>
              <a:spLocks noChangeShapeType="1"/>
            </p:cNvSpPr>
            <p:nvPr/>
          </p:nvSpPr>
          <p:spPr bwMode="auto">
            <a:xfrm>
              <a:off x="5805488" y="4213225"/>
              <a:ext cx="1587" cy="1588"/>
            </a:xfrm>
            <a:prstGeom prst="line">
              <a:avLst/>
            </a:prstGeom>
            <a:noFill/>
            <a:ln w="14288">
              <a:solidFill>
                <a:srgbClr val="000000"/>
              </a:solidFill>
              <a:round/>
              <a:headEnd/>
              <a:tailEnd/>
            </a:ln>
          </p:spPr>
          <p:txBody>
            <a:bodyPr/>
            <a:lstStyle/>
            <a:p>
              <a:endParaRPr lang="en-US"/>
            </a:p>
          </p:txBody>
        </p:sp>
        <p:sp>
          <p:nvSpPr>
            <p:cNvPr id="908363" name="Rectangle 75"/>
            <p:cNvSpPr>
              <a:spLocks noChangeArrowheads="1"/>
            </p:cNvSpPr>
            <p:nvPr/>
          </p:nvSpPr>
          <p:spPr bwMode="auto">
            <a:xfrm>
              <a:off x="3624263" y="4103688"/>
              <a:ext cx="106362" cy="228600"/>
            </a:xfrm>
            <a:prstGeom prst="rect">
              <a:avLst/>
            </a:prstGeom>
            <a:noFill/>
            <a:ln w="9525">
              <a:noFill/>
              <a:miter lim="800000"/>
              <a:headEnd/>
              <a:tailEnd/>
            </a:ln>
          </p:spPr>
          <p:txBody>
            <a:bodyPr wrap="none" lIns="0" tIns="0" rIns="0" bIns="0">
              <a:spAutoFit/>
            </a:bodyPr>
            <a:lstStyle/>
            <a:p>
              <a:r>
                <a:rPr lang="en-US" altLang="en-US" sz="1500" dirty="0">
                  <a:solidFill>
                    <a:srgbClr val="000000"/>
                  </a:solidFill>
                  <a:latin typeface="Helvetica" pitchFamily="34" charset="0"/>
                </a:rPr>
                <a:t>1</a:t>
              </a:r>
              <a:endParaRPr lang="en-US" altLang="en-US" sz="1600" b="1" dirty="0"/>
            </a:p>
          </p:txBody>
        </p:sp>
        <p:sp>
          <p:nvSpPr>
            <p:cNvPr id="908364" name="Freeform 76"/>
            <p:cNvSpPr>
              <a:spLocks/>
            </p:cNvSpPr>
            <p:nvPr/>
          </p:nvSpPr>
          <p:spPr bwMode="auto">
            <a:xfrm>
              <a:off x="3776663" y="421322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5" name="Line 77"/>
            <p:cNvSpPr>
              <a:spLocks noChangeShapeType="1"/>
            </p:cNvSpPr>
            <p:nvPr/>
          </p:nvSpPr>
          <p:spPr bwMode="auto">
            <a:xfrm flipH="1">
              <a:off x="3776663" y="4213225"/>
              <a:ext cx="2044700" cy="1588"/>
            </a:xfrm>
            <a:prstGeom prst="line">
              <a:avLst/>
            </a:prstGeom>
            <a:noFill/>
            <a:ln w="14288">
              <a:solidFill>
                <a:srgbClr val="000000"/>
              </a:solidFill>
              <a:round/>
              <a:headEnd/>
              <a:tailEnd/>
            </a:ln>
          </p:spPr>
          <p:txBody>
            <a:bodyPr/>
            <a:lstStyle/>
            <a:p>
              <a:endParaRPr lang="en-US"/>
            </a:p>
          </p:txBody>
        </p:sp>
        <p:sp>
          <p:nvSpPr>
            <p:cNvPr id="908366" name="Line 78"/>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67" name="Freeform 79"/>
            <p:cNvSpPr>
              <a:spLocks/>
            </p:cNvSpPr>
            <p:nvPr/>
          </p:nvSpPr>
          <p:spPr bwMode="auto">
            <a:xfrm>
              <a:off x="3776663" y="6035675"/>
              <a:ext cx="2044700" cy="1588"/>
            </a:xfrm>
            <a:custGeom>
              <a:avLst/>
              <a:gdLst/>
              <a:ahLst/>
              <a:cxnLst>
                <a:cxn ang="0">
                  <a:pos x="0" y="0"/>
                </a:cxn>
                <a:cxn ang="0">
                  <a:pos x="1288" y="0"/>
                </a:cxn>
                <a:cxn ang="0">
                  <a:pos x="0" y="0"/>
                </a:cxn>
              </a:cxnLst>
              <a:rect l="0" t="0" r="r" b="b"/>
              <a:pathLst>
                <a:path w="1288">
                  <a:moveTo>
                    <a:pt x="0" y="0"/>
                  </a:moveTo>
                  <a:lnTo>
                    <a:pt x="1288" y="0"/>
                  </a:lnTo>
                  <a:lnTo>
                    <a:pt x="0" y="0"/>
                  </a:lnTo>
                  <a:close/>
                </a:path>
              </a:pathLst>
            </a:custGeom>
            <a:solidFill>
              <a:srgbClr val="FFFFFF"/>
            </a:solidFill>
            <a:ln w="9525">
              <a:noFill/>
              <a:round/>
              <a:headEnd/>
              <a:tailEnd/>
            </a:ln>
          </p:spPr>
          <p:txBody>
            <a:bodyPr/>
            <a:lstStyle/>
            <a:p>
              <a:endParaRPr lang="en-US"/>
            </a:p>
          </p:txBody>
        </p:sp>
        <p:sp>
          <p:nvSpPr>
            <p:cNvPr id="908368" name="Line 80"/>
            <p:cNvSpPr>
              <a:spLocks noChangeShapeType="1"/>
            </p:cNvSpPr>
            <p:nvPr/>
          </p:nvSpPr>
          <p:spPr bwMode="auto">
            <a:xfrm flipH="1">
              <a:off x="3776663" y="6035675"/>
              <a:ext cx="2044700" cy="1588"/>
            </a:xfrm>
            <a:prstGeom prst="line">
              <a:avLst/>
            </a:prstGeom>
            <a:noFill/>
            <a:ln w="14288">
              <a:solidFill>
                <a:srgbClr val="000000"/>
              </a:solidFill>
              <a:round/>
              <a:headEnd/>
              <a:tailEnd/>
            </a:ln>
          </p:spPr>
          <p:txBody>
            <a:bodyPr/>
            <a:lstStyle/>
            <a:p>
              <a:endParaRPr lang="en-US"/>
            </a:p>
          </p:txBody>
        </p:sp>
        <p:sp>
          <p:nvSpPr>
            <p:cNvPr id="908369" name="Line 81"/>
            <p:cNvSpPr>
              <a:spLocks noChangeShapeType="1"/>
            </p:cNvSpPr>
            <p:nvPr/>
          </p:nvSpPr>
          <p:spPr bwMode="auto">
            <a:xfrm>
              <a:off x="5821363" y="6035675"/>
              <a:ext cx="1587" cy="1588"/>
            </a:xfrm>
            <a:prstGeom prst="line">
              <a:avLst/>
            </a:prstGeom>
            <a:noFill/>
            <a:ln w="14288">
              <a:solidFill>
                <a:srgbClr val="000000"/>
              </a:solidFill>
              <a:round/>
              <a:headEnd/>
              <a:tailEnd/>
            </a:ln>
          </p:spPr>
          <p:txBody>
            <a:bodyPr/>
            <a:lstStyle/>
            <a:p>
              <a:endParaRPr lang="en-US"/>
            </a:p>
          </p:txBody>
        </p:sp>
        <p:sp>
          <p:nvSpPr>
            <p:cNvPr id="908370" name="Freeform 82"/>
            <p:cNvSpPr>
              <a:spLocks/>
            </p:cNvSpPr>
            <p:nvPr/>
          </p:nvSpPr>
          <p:spPr bwMode="auto">
            <a:xfrm>
              <a:off x="5821363" y="4213225"/>
              <a:ext cx="198437" cy="1882775"/>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2" name="Line 84"/>
            <p:cNvSpPr>
              <a:spLocks noChangeShapeType="1"/>
            </p:cNvSpPr>
            <p:nvPr/>
          </p:nvSpPr>
          <p:spPr bwMode="auto">
            <a:xfrm>
              <a:off x="5821363" y="4213225"/>
              <a:ext cx="1587" cy="1588"/>
            </a:xfrm>
            <a:prstGeom prst="line">
              <a:avLst/>
            </a:prstGeom>
            <a:noFill/>
            <a:ln w="14288">
              <a:solidFill>
                <a:srgbClr val="000000"/>
              </a:solidFill>
              <a:round/>
              <a:headEnd/>
              <a:tailEnd/>
            </a:ln>
          </p:spPr>
          <p:txBody>
            <a:bodyPr/>
            <a:lstStyle/>
            <a:p>
              <a:endParaRPr lang="en-US"/>
            </a:p>
          </p:txBody>
        </p:sp>
        <p:sp>
          <p:nvSpPr>
            <p:cNvPr id="908373" name="Freeform 85"/>
            <p:cNvSpPr>
              <a:spLocks/>
            </p:cNvSpPr>
            <p:nvPr/>
          </p:nvSpPr>
          <p:spPr bwMode="auto">
            <a:xfrm>
              <a:off x="3776663" y="4213225"/>
              <a:ext cx="1587" cy="1822450"/>
            </a:xfrm>
            <a:custGeom>
              <a:avLst/>
              <a:gdLst/>
              <a:ahLst/>
              <a:cxnLst>
                <a:cxn ang="0">
                  <a:pos x="0" y="1148"/>
                </a:cxn>
                <a:cxn ang="0">
                  <a:pos x="0" y="0"/>
                </a:cxn>
                <a:cxn ang="0">
                  <a:pos x="0" y="1148"/>
                </a:cxn>
              </a:cxnLst>
              <a:rect l="0" t="0" r="r" b="b"/>
              <a:pathLst>
                <a:path h="1148">
                  <a:moveTo>
                    <a:pt x="0" y="1148"/>
                  </a:moveTo>
                  <a:lnTo>
                    <a:pt x="0" y="0"/>
                  </a:lnTo>
                  <a:lnTo>
                    <a:pt x="0" y="1148"/>
                  </a:lnTo>
                  <a:close/>
                </a:path>
              </a:pathLst>
            </a:custGeom>
            <a:solidFill>
              <a:srgbClr val="FFFFFF"/>
            </a:solidFill>
            <a:ln w="9525">
              <a:noFill/>
              <a:round/>
              <a:headEnd/>
              <a:tailEnd/>
            </a:ln>
          </p:spPr>
          <p:txBody>
            <a:bodyPr/>
            <a:lstStyle/>
            <a:p>
              <a:endParaRPr lang="en-US"/>
            </a:p>
          </p:txBody>
        </p:sp>
        <p:sp>
          <p:nvSpPr>
            <p:cNvPr id="908374" name="Line 86"/>
            <p:cNvSpPr>
              <a:spLocks noChangeShapeType="1"/>
            </p:cNvSpPr>
            <p:nvPr/>
          </p:nvSpPr>
          <p:spPr bwMode="auto">
            <a:xfrm>
              <a:off x="3776663" y="4213225"/>
              <a:ext cx="1587" cy="1822450"/>
            </a:xfrm>
            <a:prstGeom prst="line">
              <a:avLst/>
            </a:prstGeom>
            <a:noFill/>
            <a:ln w="14288">
              <a:solidFill>
                <a:schemeClr val="bg2"/>
              </a:solidFill>
              <a:round/>
              <a:headEnd/>
              <a:tailEnd/>
            </a:ln>
          </p:spPr>
          <p:txBody>
            <a:bodyPr/>
            <a:lstStyle/>
            <a:p>
              <a:endParaRPr lang="en-US"/>
            </a:p>
          </p:txBody>
        </p:sp>
        <p:sp>
          <p:nvSpPr>
            <p:cNvPr id="908375" name="Line 87"/>
            <p:cNvSpPr>
              <a:spLocks noChangeShapeType="1"/>
            </p:cNvSpPr>
            <p:nvPr/>
          </p:nvSpPr>
          <p:spPr bwMode="auto">
            <a:xfrm>
              <a:off x="3776663" y="4213225"/>
              <a:ext cx="1587" cy="1588"/>
            </a:xfrm>
            <a:prstGeom prst="line">
              <a:avLst/>
            </a:prstGeom>
            <a:noFill/>
            <a:ln w="14288">
              <a:solidFill>
                <a:srgbClr val="000000"/>
              </a:solidFill>
              <a:round/>
              <a:headEnd/>
              <a:tailEnd/>
            </a:ln>
          </p:spPr>
          <p:txBody>
            <a:bodyPr/>
            <a:lstStyle/>
            <a:p>
              <a:endParaRPr lang="en-US"/>
            </a:p>
          </p:txBody>
        </p:sp>
        <p:sp>
          <p:nvSpPr>
            <p:cNvPr id="908376" name="Freeform 88"/>
            <p:cNvSpPr>
              <a:spLocks/>
            </p:cNvSpPr>
            <p:nvPr/>
          </p:nvSpPr>
          <p:spPr bwMode="auto">
            <a:xfrm>
              <a:off x="3781425" y="4203700"/>
              <a:ext cx="2044700" cy="1822450"/>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7" name="Freeform 89"/>
            <p:cNvSpPr>
              <a:spLocks/>
            </p:cNvSpPr>
            <p:nvPr/>
          </p:nvSpPr>
          <p:spPr bwMode="auto">
            <a:xfrm rot="16200000" flipV="1">
              <a:off x="3881438" y="4122737"/>
              <a:ext cx="1816100" cy="2003425"/>
            </a:xfrm>
            <a:custGeom>
              <a:avLst/>
              <a:gdLst/>
              <a:ahLst/>
              <a:cxnLst>
                <a:cxn ang="0">
                  <a:pos x="9" y="1038"/>
                </a:cxn>
                <a:cxn ang="0">
                  <a:pos x="37" y="946"/>
                </a:cxn>
                <a:cxn ang="0">
                  <a:pos x="64" y="891"/>
                </a:cxn>
                <a:cxn ang="0">
                  <a:pos x="91" y="845"/>
                </a:cxn>
                <a:cxn ang="0">
                  <a:pos x="119" y="808"/>
                </a:cxn>
                <a:cxn ang="0">
                  <a:pos x="146" y="771"/>
                </a:cxn>
                <a:cxn ang="0">
                  <a:pos x="164" y="735"/>
                </a:cxn>
                <a:cxn ang="0">
                  <a:pos x="192" y="707"/>
                </a:cxn>
                <a:cxn ang="0">
                  <a:pos x="219" y="670"/>
                </a:cxn>
                <a:cxn ang="0">
                  <a:pos x="247" y="652"/>
                </a:cxn>
                <a:cxn ang="0">
                  <a:pos x="274" y="624"/>
                </a:cxn>
                <a:cxn ang="0">
                  <a:pos x="292" y="597"/>
                </a:cxn>
                <a:cxn ang="0">
                  <a:pos x="320" y="579"/>
                </a:cxn>
                <a:cxn ang="0">
                  <a:pos x="347" y="551"/>
                </a:cxn>
                <a:cxn ang="0">
                  <a:pos x="374" y="533"/>
                </a:cxn>
                <a:cxn ang="0">
                  <a:pos x="402" y="505"/>
                </a:cxn>
                <a:cxn ang="0">
                  <a:pos x="429" y="487"/>
                </a:cxn>
                <a:cxn ang="0">
                  <a:pos x="448" y="468"/>
                </a:cxn>
                <a:cxn ang="0">
                  <a:pos x="475" y="450"/>
                </a:cxn>
                <a:cxn ang="0">
                  <a:pos x="502" y="432"/>
                </a:cxn>
                <a:cxn ang="0">
                  <a:pos x="530" y="413"/>
                </a:cxn>
                <a:cxn ang="0">
                  <a:pos x="557" y="395"/>
                </a:cxn>
                <a:cxn ang="0">
                  <a:pos x="575" y="377"/>
                </a:cxn>
                <a:cxn ang="0">
                  <a:pos x="603" y="358"/>
                </a:cxn>
                <a:cxn ang="0">
                  <a:pos x="630" y="349"/>
                </a:cxn>
                <a:cxn ang="0">
                  <a:pos x="658" y="331"/>
                </a:cxn>
                <a:cxn ang="0">
                  <a:pos x="685" y="312"/>
                </a:cxn>
                <a:cxn ang="0">
                  <a:pos x="712" y="294"/>
                </a:cxn>
                <a:cxn ang="0">
                  <a:pos x="731" y="285"/>
                </a:cxn>
                <a:cxn ang="0">
                  <a:pos x="758" y="266"/>
                </a:cxn>
                <a:cxn ang="0">
                  <a:pos x="785" y="248"/>
                </a:cxn>
                <a:cxn ang="0">
                  <a:pos x="813" y="239"/>
                </a:cxn>
                <a:cxn ang="0">
                  <a:pos x="840" y="221"/>
                </a:cxn>
                <a:cxn ang="0">
                  <a:pos x="858" y="211"/>
                </a:cxn>
                <a:cxn ang="0">
                  <a:pos x="886" y="193"/>
                </a:cxn>
                <a:cxn ang="0">
                  <a:pos x="913" y="184"/>
                </a:cxn>
                <a:cxn ang="0">
                  <a:pos x="941" y="165"/>
                </a:cxn>
                <a:cxn ang="0">
                  <a:pos x="968" y="156"/>
                </a:cxn>
                <a:cxn ang="0">
                  <a:pos x="995" y="138"/>
                </a:cxn>
                <a:cxn ang="0">
                  <a:pos x="1014" y="129"/>
                </a:cxn>
                <a:cxn ang="0">
                  <a:pos x="1041" y="120"/>
                </a:cxn>
                <a:cxn ang="0">
                  <a:pos x="1068" y="101"/>
                </a:cxn>
                <a:cxn ang="0">
                  <a:pos x="1096" y="92"/>
                </a:cxn>
                <a:cxn ang="0">
                  <a:pos x="1123" y="74"/>
                </a:cxn>
                <a:cxn ang="0">
                  <a:pos x="1141" y="64"/>
                </a:cxn>
                <a:cxn ang="0">
                  <a:pos x="1169" y="55"/>
                </a:cxn>
                <a:cxn ang="0">
                  <a:pos x="1196" y="37"/>
                </a:cxn>
                <a:cxn ang="0">
                  <a:pos x="1224" y="28"/>
                </a:cxn>
                <a:cxn ang="0">
                  <a:pos x="1251" y="19"/>
                </a:cxn>
                <a:cxn ang="0">
                  <a:pos x="1278" y="9"/>
                </a:cxn>
              </a:cxnLst>
              <a:rect l="0" t="0" r="r" b="b"/>
              <a:pathLst>
                <a:path w="1288" h="1148">
                  <a:moveTo>
                    <a:pt x="0" y="1148"/>
                  </a:moveTo>
                  <a:lnTo>
                    <a:pt x="9" y="1038"/>
                  </a:lnTo>
                  <a:lnTo>
                    <a:pt x="28" y="982"/>
                  </a:lnTo>
                  <a:lnTo>
                    <a:pt x="37" y="946"/>
                  </a:lnTo>
                  <a:lnTo>
                    <a:pt x="55" y="918"/>
                  </a:lnTo>
                  <a:lnTo>
                    <a:pt x="64" y="891"/>
                  </a:lnTo>
                  <a:lnTo>
                    <a:pt x="73" y="863"/>
                  </a:lnTo>
                  <a:lnTo>
                    <a:pt x="91" y="845"/>
                  </a:lnTo>
                  <a:lnTo>
                    <a:pt x="101" y="826"/>
                  </a:lnTo>
                  <a:lnTo>
                    <a:pt x="119" y="808"/>
                  </a:lnTo>
                  <a:lnTo>
                    <a:pt x="128" y="781"/>
                  </a:lnTo>
                  <a:lnTo>
                    <a:pt x="146" y="771"/>
                  </a:lnTo>
                  <a:lnTo>
                    <a:pt x="155" y="753"/>
                  </a:lnTo>
                  <a:lnTo>
                    <a:pt x="164" y="735"/>
                  </a:lnTo>
                  <a:lnTo>
                    <a:pt x="183" y="716"/>
                  </a:lnTo>
                  <a:lnTo>
                    <a:pt x="192" y="707"/>
                  </a:lnTo>
                  <a:lnTo>
                    <a:pt x="210" y="689"/>
                  </a:lnTo>
                  <a:lnTo>
                    <a:pt x="219" y="670"/>
                  </a:lnTo>
                  <a:lnTo>
                    <a:pt x="228" y="661"/>
                  </a:lnTo>
                  <a:lnTo>
                    <a:pt x="247" y="652"/>
                  </a:lnTo>
                  <a:lnTo>
                    <a:pt x="256" y="634"/>
                  </a:lnTo>
                  <a:lnTo>
                    <a:pt x="274" y="624"/>
                  </a:lnTo>
                  <a:lnTo>
                    <a:pt x="283" y="606"/>
                  </a:lnTo>
                  <a:lnTo>
                    <a:pt x="292" y="597"/>
                  </a:lnTo>
                  <a:lnTo>
                    <a:pt x="311" y="588"/>
                  </a:lnTo>
                  <a:lnTo>
                    <a:pt x="320" y="579"/>
                  </a:lnTo>
                  <a:lnTo>
                    <a:pt x="338" y="560"/>
                  </a:lnTo>
                  <a:lnTo>
                    <a:pt x="347" y="551"/>
                  </a:lnTo>
                  <a:lnTo>
                    <a:pt x="356" y="542"/>
                  </a:lnTo>
                  <a:lnTo>
                    <a:pt x="374" y="533"/>
                  </a:lnTo>
                  <a:lnTo>
                    <a:pt x="384" y="523"/>
                  </a:lnTo>
                  <a:lnTo>
                    <a:pt x="402" y="505"/>
                  </a:lnTo>
                  <a:lnTo>
                    <a:pt x="411" y="496"/>
                  </a:lnTo>
                  <a:lnTo>
                    <a:pt x="429" y="487"/>
                  </a:lnTo>
                  <a:lnTo>
                    <a:pt x="438" y="478"/>
                  </a:lnTo>
                  <a:lnTo>
                    <a:pt x="448" y="468"/>
                  </a:lnTo>
                  <a:lnTo>
                    <a:pt x="466" y="459"/>
                  </a:lnTo>
                  <a:lnTo>
                    <a:pt x="475" y="450"/>
                  </a:lnTo>
                  <a:lnTo>
                    <a:pt x="493" y="441"/>
                  </a:lnTo>
                  <a:lnTo>
                    <a:pt x="502" y="432"/>
                  </a:lnTo>
                  <a:lnTo>
                    <a:pt x="511" y="422"/>
                  </a:lnTo>
                  <a:lnTo>
                    <a:pt x="530" y="413"/>
                  </a:lnTo>
                  <a:lnTo>
                    <a:pt x="539" y="404"/>
                  </a:lnTo>
                  <a:lnTo>
                    <a:pt x="557" y="395"/>
                  </a:lnTo>
                  <a:lnTo>
                    <a:pt x="566" y="386"/>
                  </a:lnTo>
                  <a:lnTo>
                    <a:pt x="575" y="377"/>
                  </a:lnTo>
                  <a:lnTo>
                    <a:pt x="594" y="367"/>
                  </a:lnTo>
                  <a:lnTo>
                    <a:pt x="603" y="358"/>
                  </a:lnTo>
                  <a:lnTo>
                    <a:pt x="621" y="349"/>
                  </a:lnTo>
                  <a:lnTo>
                    <a:pt x="630" y="349"/>
                  </a:lnTo>
                  <a:lnTo>
                    <a:pt x="648" y="340"/>
                  </a:lnTo>
                  <a:lnTo>
                    <a:pt x="658" y="331"/>
                  </a:lnTo>
                  <a:lnTo>
                    <a:pt x="667" y="321"/>
                  </a:lnTo>
                  <a:lnTo>
                    <a:pt x="685" y="312"/>
                  </a:lnTo>
                  <a:lnTo>
                    <a:pt x="694" y="303"/>
                  </a:lnTo>
                  <a:lnTo>
                    <a:pt x="712" y="294"/>
                  </a:lnTo>
                  <a:lnTo>
                    <a:pt x="721" y="285"/>
                  </a:lnTo>
                  <a:lnTo>
                    <a:pt x="731" y="285"/>
                  </a:lnTo>
                  <a:lnTo>
                    <a:pt x="749" y="276"/>
                  </a:lnTo>
                  <a:lnTo>
                    <a:pt x="758" y="266"/>
                  </a:lnTo>
                  <a:lnTo>
                    <a:pt x="776" y="257"/>
                  </a:lnTo>
                  <a:lnTo>
                    <a:pt x="785" y="248"/>
                  </a:lnTo>
                  <a:lnTo>
                    <a:pt x="794" y="248"/>
                  </a:lnTo>
                  <a:lnTo>
                    <a:pt x="813" y="239"/>
                  </a:lnTo>
                  <a:lnTo>
                    <a:pt x="822" y="230"/>
                  </a:lnTo>
                  <a:lnTo>
                    <a:pt x="840" y="221"/>
                  </a:lnTo>
                  <a:lnTo>
                    <a:pt x="849" y="211"/>
                  </a:lnTo>
                  <a:lnTo>
                    <a:pt x="858" y="211"/>
                  </a:lnTo>
                  <a:lnTo>
                    <a:pt x="877" y="202"/>
                  </a:lnTo>
                  <a:lnTo>
                    <a:pt x="886" y="193"/>
                  </a:lnTo>
                  <a:lnTo>
                    <a:pt x="904" y="184"/>
                  </a:lnTo>
                  <a:lnTo>
                    <a:pt x="913" y="184"/>
                  </a:lnTo>
                  <a:lnTo>
                    <a:pt x="931" y="175"/>
                  </a:lnTo>
                  <a:lnTo>
                    <a:pt x="941" y="165"/>
                  </a:lnTo>
                  <a:lnTo>
                    <a:pt x="950" y="156"/>
                  </a:lnTo>
                  <a:lnTo>
                    <a:pt x="968" y="156"/>
                  </a:lnTo>
                  <a:lnTo>
                    <a:pt x="977" y="147"/>
                  </a:lnTo>
                  <a:lnTo>
                    <a:pt x="995" y="138"/>
                  </a:lnTo>
                  <a:lnTo>
                    <a:pt x="1004" y="138"/>
                  </a:lnTo>
                  <a:lnTo>
                    <a:pt x="1014" y="129"/>
                  </a:lnTo>
                  <a:lnTo>
                    <a:pt x="1032" y="120"/>
                  </a:lnTo>
                  <a:lnTo>
                    <a:pt x="1041" y="120"/>
                  </a:lnTo>
                  <a:lnTo>
                    <a:pt x="1059" y="110"/>
                  </a:lnTo>
                  <a:lnTo>
                    <a:pt x="1068" y="101"/>
                  </a:lnTo>
                  <a:lnTo>
                    <a:pt x="1078" y="92"/>
                  </a:lnTo>
                  <a:lnTo>
                    <a:pt x="1096" y="92"/>
                  </a:lnTo>
                  <a:lnTo>
                    <a:pt x="1105" y="83"/>
                  </a:lnTo>
                  <a:lnTo>
                    <a:pt x="1123" y="74"/>
                  </a:lnTo>
                  <a:lnTo>
                    <a:pt x="1132" y="74"/>
                  </a:lnTo>
                  <a:lnTo>
                    <a:pt x="1141" y="64"/>
                  </a:lnTo>
                  <a:lnTo>
                    <a:pt x="1160" y="55"/>
                  </a:lnTo>
                  <a:lnTo>
                    <a:pt x="1169" y="55"/>
                  </a:lnTo>
                  <a:lnTo>
                    <a:pt x="1187" y="46"/>
                  </a:lnTo>
                  <a:lnTo>
                    <a:pt x="1196" y="37"/>
                  </a:lnTo>
                  <a:lnTo>
                    <a:pt x="1214" y="37"/>
                  </a:lnTo>
                  <a:lnTo>
                    <a:pt x="1224" y="28"/>
                  </a:lnTo>
                  <a:lnTo>
                    <a:pt x="1233" y="28"/>
                  </a:lnTo>
                  <a:lnTo>
                    <a:pt x="1251" y="19"/>
                  </a:lnTo>
                  <a:lnTo>
                    <a:pt x="1260" y="9"/>
                  </a:lnTo>
                  <a:lnTo>
                    <a:pt x="1278" y="9"/>
                  </a:lnTo>
                  <a:lnTo>
                    <a:pt x="1288" y="0"/>
                  </a:lnTo>
                </a:path>
              </a:pathLst>
            </a:custGeom>
            <a:noFill/>
            <a:ln w="14288">
              <a:solidFill>
                <a:srgbClr val="0000FF"/>
              </a:solidFill>
              <a:prstDash val="solid"/>
              <a:round/>
              <a:headEnd/>
              <a:tailEnd/>
            </a:ln>
          </p:spPr>
          <p:txBody>
            <a:bodyPr/>
            <a:lstStyle/>
            <a:p>
              <a:endParaRPr lang="en-US"/>
            </a:p>
          </p:txBody>
        </p:sp>
        <p:sp>
          <p:nvSpPr>
            <p:cNvPr id="908378" name="Line 90"/>
            <p:cNvSpPr>
              <a:spLocks noChangeShapeType="1"/>
            </p:cNvSpPr>
            <p:nvPr/>
          </p:nvSpPr>
          <p:spPr bwMode="auto">
            <a:xfrm flipV="1">
              <a:off x="3810000" y="4216400"/>
              <a:ext cx="1984375" cy="1803400"/>
            </a:xfrm>
            <a:prstGeom prst="line">
              <a:avLst/>
            </a:prstGeom>
            <a:noFill/>
            <a:ln w="19050">
              <a:solidFill>
                <a:srgbClr val="0066FF"/>
              </a:solidFill>
              <a:prstDash val="sysDot"/>
              <a:round/>
              <a:headEnd type="none" w="sm" len="sm"/>
              <a:tailEnd type="none" w="sm" len="sm"/>
            </a:ln>
            <a:effectLst/>
          </p:spPr>
          <p:txBody>
            <a:bodyPr wrap="none" anchor="ctr"/>
            <a:lstStyle/>
            <a:p>
              <a:endParaRPr lang="en-US"/>
            </a:p>
          </p:txBody>
        </p:sp>
        <p:sp>
          <p:nvSpPr>
            <p:cNvPr id="908379" name="Rectangle 91"/>
            <p:cNvSpPr>
              <a:spLocks noChangeArrowheads="1"/>
            </p:cNvSpPr>
            <p:nvPr/>
          </p:nvSpPr>
          <p:spPr bwMode="auto">
            <a:xfrm>
              <a:off x="4419600" y="5029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g=1</a:t>
              </a:r>
            </a:p>
          </p:txBody>
        </p:sp>
        <p:sp>
          <p:nvSpPr>
            <p:cNvPr id="908380" name="Rectangle 92"/>
            <p:cNvSpPr>
              <a:spLocks noChangeArrowheads="1"/>
            </p:cNvSpPr>
            <p:nvPr/>
          </p:nvSpPr>
          <p:spPr bwMode="auto">
            <a:xfrm>
              <a:off x="3962400" y="44196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g&lt;1</a:t>
              </a:r>
            </a:p>
          </p:txBody>
        </p:sp>
        <p:sp>
          <p:nvSpPr>
            <p:cNvPr id="908381" name="Rectangle 93"/>
            <p:cNvSpPr>
              <a:spLocks noChangeArrowheads="1"/>
            </p:cNvSpPr>
            <p:nvPr/>
          </p:nvSpPr>
          <p:spPr bwMode="auto">
            <a:xfrm>
              <a:off x="5029200" y="5410200"/>
              <a:ext cx="555625" cy="396875"/>
            </a:xfrm>
            <a:prstGeom prst="rect">
              <a:avLst/>
            </a:prstGeom>
            <a:noFill/>
            <a:ln w="12700">
              <a:noFill/>
              <a:miter lim="800000"/>
              <a:headEnd type="none" w="sm" len="sm"/>
              <a:tailEnd type="none" w="sm" len="sm"/>
            </a:ln>
            <a:effectLst/>
          </p:spPr>
          <p:txBody>
            <a:bodyPr wrap="none">
              <a:spAutoFit/>
            </a:bodyPr>
            <a:lstStyle/>
            <a:p>
              <a:r>
                <a:rPr lang="en-US" altLang="en-US" sz="2000" b="1">
                  <a:solidFill>
                    <a:schemeClr val="bg2"/>
                  </a:solidFill>
                  <a:latin typeface="Symbol" pitchFamily="18" charset="2"/>
                </a:rPr>
                <a:t>g&gt;1</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r>
              <a:rPr lang="en-US" altLang="en-US" dirty="0"/>
              <a:t>Square Root Transfer: </a:t>
            </a:r>
            <a:r>
              <a:rPr lang="en-US" altLang="en-US" dirty="0">
                <a:latin typeface="Symbol" pitchFamily="18" charset="2"/>
              </a:rPr>
              <a:t>g</a:t>
            </a:r>
            <a:r>
              <a:rPr lang="en-US" altLang="en-US" dirty="0"/>
              <a:t>=.5</a:t>
            </a:r>
          </a:p>
        </p:txBody>
      </p:sp>
      <p:grpSp>
        <p:nvGrpSpPr>
          <p:cNvPr id="10" name="Group 9"/>
          <p:cNvGrpSpPr/>
          <p:nvPr/>
        </p:nvGrpSpPr>
        <p:grpSpPr>
          <a:xfrm>
            <a:off x="381000" y="1219200"/>
            <a:ext cx="8483600" cy="5029200"/>
            <a:chOff x="381000" y="1219200"/>
            <a:chExt cx="8483600" cy="5029200"/>
          </a:xfrm>
        </p:grpSpPr>
        <p:pic>
          <p:nvPicPr>
            <p:cNvPr id="909316" name="Picture 4" descr="u2256"/>
            <p:cNvPicPr>
              <a:picLocks noChangeAspect="1" noChangeArrowheads="1"/>
            </p:cNvPicPr>
            <p:nvPr/>
          </p:nvPicPr>
          <p:blipFill>
            <a:blip r:embed="rId2" cstate="print"/>
            <a:srcRect/>
            <a:stretch>
              <a:fillRect/>
            </a:stretch>
          </p:blipFill>
          <p:spPr bwMode="auto">
            <a:xfrm>
              <a:off x="381000" y="1219200"/>
              <a:ext cx="2743200" cy="2743200"/>
            </a:xfrm>
            <a:prstGeom prst="rect">
              <a:avLst/>
            </a:prstGeom>
            <a:noFill/>
            <a:ln w="28575">
              <a:solidFill>
                <a:schemeClr val="folHlink"/>
              </a:solidFill>
              <a:miter lim="800000"/>
              <a:headEnd/>
              <a:tailEnd/>
            </a:ln>
          </p:spPr>
        </p:pic>
        <p:pic>
          <p:nvPicPr>
            <p:cNvPr id="909317" name="Picture 5" descr="u2256hist"/>
            <p:cNvPicPr>
              <a:picLocks noChangeAspect="1" noChangeArrowheads="1"/>
            </p:cNvPicPr>
            <p:nvPr/>
          </p:nvPicPr>
          <p:blipFill>
            <a:blip r:embed="rId3" cstate="print"/>
            <a:srcRect/>
            <a:stretch>
              <a:fillRect/>
            </a:stretch>
          </p:blipFill>
          <p:spPr bwMode="auto">
            <a:xfrm>
              <a:off x="381000" y="4114800"/>
              <a:ext cx="2844800" cy="2133600"/>
            </a:xfrm>
            <a:prstGeom prst="rect">
              <a:avLst/>
            </a:prstGeom>
            <a:noFill/>
          </p:spPr>
        </p:pic>
        <p:pic>
          <p:nvPicPr>
            <p:cNvPr id="909318" name="Picture 6" descr="u2256b"/>
            <p:cNvPicPr>
              <a:picLocks noChangeAspect="1" noChangeArrowheads="1"/>
            </p:cNvPicPr>
            <p:nvPr/>
          </p:nvPicPr>
          <p:blipFill>
            <a:blip r:embed="rId4" cstate="print"/>
            <a:srcRect/>
            <a:stretch>
              <a:fillRect/>
            </a:stretch>
          </p:blipFill>
          <p:spPr bwMode="auto">
            <a:xfrm>
              <a:off x="6096000" y="1219200"/>
              <a:ext cx="2743200" cy="2743200"/>
            </a:xfrm>
            <a:prstGeom prst="rect">
              <a:avLst/>
            </a:prstGeom>
            <a:noFill/>
            <a:ln w="28575">
              <a:solidFill>
                <a:schemeClr val="folHlink"/>
              </a:solidFill>
              <a:miter lim="800000"/>
              <a:headEnd/>
              <a:tailEnd/>
            </a:ln>
          </p:spPr>
        </p:pic>
        <p:pic>
          <p:nvPicPr>
            <p:cNvPr id="909319" name="Picture 7" descr="u2256bhist"/>
            <p:cNvPicPr>
              <a:picLocks noChangeAspect="1" noChangeArrowheads="1"/>
            </p:cNvPicPr>
            <p:nvPr/>
          </p:nvPicPr>
          <p:blipFill>
            <a:blip r:embed="rId5" cstate="print"/>
            <a:srcRect/>
            <a:stretch>
              <a:fillRect/>
            </a:stretch>
          </p:blipFill>
          <p:spPr bwMode="auto">
            <a:xfrm>
              <a:off x="6019800" y="4114800"/>
              <a:ext cx="2844800" cy="2133600"/>
            </a:xfrm>
            <a:prstGeom prst="rect">
              <a:avLst/>
            </a:prstGeom>
            <a:noFill/>
          </p:spPr>
        </p:pic>
        <p:pic>
          <p:nvPicPr>
            <p:cNvPr id="909320" name="Picture 8" descr="sqrthist"/>
            <p:cNvPicPr>
              <a:picLocks noChangeAspect="1" noChangeArrowheads="1"/>
            </p:cNvPicPr>
            <p:nvPr/>
          </p:nvPicPr>
          <p:blipFill>
            <a:blip r:embed="rId6" cstate="print"/>
            <a:srcRect/>
            <a:stretch>
              <a:fillRect/>
            </a:stretch>
          </p:blipFill>
          <p:spPr bwMode="auto">
            <a:xfrm>
              <a:off x="3276600" y="2667000"/>
              <a:ext cx="2667000" cy="2259013"/>
            </a:xfrm>
            <a:prstGeom prst="rect">
              <a:avLst/>
            </a:prstGeom>
            <a:noFill/>
          </p:spPr>
        </p:pic>
      </p:grpSp>
      <p:sp>
        <p:nvSpPr>
          <p:cNvPr id="909321" name="Line 9"/>
          <p:cNvSpPr>
            <a:spLocks noChangeShapeType="1"/>
          </p:cNvSpPr>
          <p:nvPr/>
        </p:nvSpPr>
        <p:spPr bwMode="auto">
          <a:xfrm flipH="1" flipV="1">
            <a:off x="4572000" y="3409950"/>
            <a:ext cx="0" cy="1295400"/>
          </a:xfrm>
          <a:prstGeom prst="line">
            <a:avLst/>
          </a:prstGeom>
          <a:noFill/>
          <a:ln w="38100">
            <a:solidFill>
              <a:schemeClr val="folHlink"/>
            </a:solidFill>
            <a:round/>
            <a:headEnd/>
            <a:tailEnd/>
          </a:ln>
          <a:effectLst/>
        </p:spPr>
        <p:txBody>
          <a:bodyPr wrap="none" anchor="ctr"/>
          <a:lstStyle/>
          <a:p>
            <a:endParaRPr lang="en-US"/>
          </a:p>
        </p:txBody>
      </p:sp>
      <p:sp>
        <p:nvSpPr>
          <p:cNvPr id="909322" name="Line 10"/>
          <p:cNvSpPr>
            <a:spLocks noChangeShapeType="1"/>
          </p:cNvSpPr>
          <p:nvPr/>
        </p:nvSpPr>
        <p:spPr bwMode="auto">
          <a:xfrm flipH="1">
            <a:off x="3543300" y="3409950"/>
            <a:ext cx="10287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7991475" y="285750"/>
            <a:ext cx="1076325" cy="609600"/>
          </a:xfrm>
        </p:spPr>
        <p:txBody>
          <a:bodyPr/>
          <a:lstStyle/>
          <a:p>
            <a:r>
              <a:rPr lang="en-US" altLang="en-US">
                <a:latin typeface="Symbol" pitchFamily="18" charset="2"/>
              </a:rPr>
              <a:t>g</a:t>
            </a:r>
            <a:r>
              <a:rPr lang="en-US" altLang="en-US"/>
              <a:t>=3.0</a:t>
            </a:r>
          </a:p>
        </p:txBody>
      </p:sp>
      <p:grpSp>
        <p:nvGrpSpPr>
          <p:cNvPr id="10" name="Group 9"/>
          <p:cNvGrpSpPr/>
          <p:nvPr/>
        </p:nvGrpSpPr>
        <p:grpSpPr>
          <a:xfrm>
            <a:off x="304800" y="1125537"/>
            <a:ext cx="8485169" cy="5410200"/>
            <a:chOff x="304800" y="1125537"/>
            <a:chExt cx="8485169" cy="5410200"/>
          </a:xfrm>
        </p:grpSpPr>
        <p:pic>
          <p:nvPicPr>
            <p:cNvPr id="910340" name="Picture 4" descr="5_2_09"/>
            <p:cNvPicPr>
              <a:picLocks noChangeAspect="1" noChangeArrowheads="1"/>
            </p:cNvPicPr>
            <p:nvPr/>
          </p:nvPicPr>
          <p:blipFill>
            <a:blip r:embed="rId2" cstate="print"/>
            <a:srcRect/>
            <a:stretch>
              <a:fillRect/>
            </a:stretch>
          </p:blipFill>
          <p:spPr bwMode="auto">
            <a:xfrm>
              <a:off x="304800" y="1219200"/>
              <a:ext cx="2895600" cy="2895600"/>
            </a:xfrm>
            <a:prstGeom prst="rect">
              <a:avLst/>
            </a:prstGeom>
            <a:noFill/>
            <a:ln w="28575">
              <a:solidFill>
                <a:schemeClr val="folHlink"/>
              </a:solidFill>
              <a:miter lim="800000"/>
              <a:headEnd/>
              <a:tailEnd/>
            </a:ln>
          </p:spPr>
        </p:pic>
        <p:pic>
          <p:nvPicPr>
            <p:cNvPr id="910341" name="Picture 5" descr="aerialhst"/>
            <p:cNvPicPr>
              <a:picLocks noChangeAspect="1" noChangeArrowheads="1"/>
            </p:cNvPicPr>
            <p:nvPr/>
          </p:nvPicPr>
          <p:blipFill>
            <a:blip r:embed="rId3" cstate="print"/>
            <a:srcRect/>
            <a:stretch>
              <a:fillRect/>
            </a:stretch>
          </p:blipFill>
          <p:spPr bwMode="auto">
            <a:xfrm>
              <a:off x="381000" y="4419600"/>
              <a:ext cx="2743200" cy="2116137"/>
            </a:xfrm>
            <a:prstGeom prst="rect">
              <a:avLst/>
            </a:prstGeom>
            <a:noFill/>
          </p:spPr>
        </p:pic>
        <p:pic>
          <p:nvPicPr>
            <p:cNvPr id="910342" name="Picture 6" descr="aerial3"/>
            <p:cNvPicPr>
              <a:picLocks noChangeAspect="1" noChangeArrowheads="1"/>
            </p:cNvPicPr>
            <p:nvPr/>
          </p:nvPicPr>
          <p:blipFill>
            <a:blip r:embed="rId4" cstate="print"/>
            <a:srcRect/>
            <a:stretch>
              <a:fillRect/>
            </a:stretch>
          </p:blipFill>
          <p:spPr bwMode="auto">
            <a:xfrm>
              <a:off x="5867400" y="1125537"/>
              <a:ext cx="2895600" cy="2895600"/>
            </a:xfrm>
            <a:prstGeom prst="rect">
              <a:avLst/>
            </a:prstGeom>
            <a:noFill/>
            <a:ln w="28575">
              <a:solidFill>
                <a:schemeClr val="folHlink"/>
              </a:solidFill>
              <a:miter lim="800000"/>
              <a:headEnd/>
              <a:tailEnd/>
            </a:ln>
          </p:spPr>
        </p:pic>
        <p:pic>
          <p:nvPicPr>
            <p:cNvPr id="910343" name="Picture 7" descr="aerial3"/>
            <p:cNvPicPr>
              <a:picLocks noChangeAspect="1" noChangeArrowheads="1"/>
            </p:cNvPicPr>
            <p:nvPr/>
          </p:nvPicPr>
          <p:blipFill>
            <a:blip r:embed="rId5" cstate="print"/>
            <a:srcRect/>
            <a:stretch>
              <a:fillRect/>
            </a:stretch>
          </p:blipFill>
          <p:spPr bwMode="auto">
            <a:xfrm>
              <a:off x="5867400" y="4343400"/>
              <a:ext cx="2922569" cy="2192337"/>
            </a:xfrm>
            <a:prstGeom prst="rect">
              <a:avLst/>
            </a:prstGeom>
            <a:noFill/>
          </p:spPr>
        </p:pic>
        <p:pic>
          <p:nvPicPr>
            <p:cNvPr id="910344" name="Picture 8" descr="square3"/>
            <p:cNvPicPr>
              <a:picLocks noChangeAspect="1" noChangeArrowheads="1"/>
            </p:cNvPicPr>
            <p:nvPr/>
          </p:nvPicPr>
          <p:blipFill>
            <a:blip r:embed="rId6" cstate="print"/>
            <a:srcRect/>
            <a:stretch>
              <a:fillRect/>
            </a:stretch>
          </p:blipFill>
          <p:spPr bwMode="auto">
            <a:xfrm>
              <a:off x="3352800" y="3182937"/>
              <a:ext cx="2438400" cy="1893888"/>
            </a:xfrm>
            <a:prstGeom prst="rect">
              <a:avLst/>
            </a:prstGeom>
            <a:noFill/>
          </p:spPr>
        </p:pic>
      </p:grpSp>
      <p:sp>
        <p:nvSpPr>
          <p:cNvPr id="910345" name="Line 9"/>
          <p:cNvSpPr>
            <a:spLocks noChangeShapeType="1"/>
          </p:cNvSpPr>
          <p:nvPr/>
        </p:nvSpPr>
        <p:spPr bwMode="auto">
          <a:xfrm flipH="1" flipV="1">
            <a:off x="4705350" y="4714875"/>
            <a:ext cx="0" cy="228600"/>
          </a:xfrm>
          <a:prstGeom prst="line">
            <a:avLst/>
          </a:prstGeom>
          <a:noFill/>
          <a:ln w="38100">
            <a:solidFill>
              <a:schemeClr val="folHlink"/>
            </a:solidFill>
            <a:round/>
            <a:headEnd/>
            <a:tailEnd/>
          </a:ln>
          <a:effectLst/>
        </p:spPr>
        <p:txBody>
          <a:bodyPr wrap="none" anchor="ctr"/>
          <a:lstStyle/>
          <a:p>
            <a:endParaRPr lang="en-US"/>
          </a:p>
        </p:txBody>
      </p:sp>
      <p:sp>
        <p:nvSpPr>
          <p:cNvPr id="910346" name="Line 10"/>
          <p:cNvSpPr>
            <a:spLocks noChangeShapeType="1"/>
          </p:cNvSpPr>
          <p:nvPr/>
        </p:nvSpPr>
        <p:spPr bwMode="auto">
          <a:xfrm flipH="1">
            <a:off x="3743325" y="4727575"/>
            <a:ext cx="990600" cy="0"/>
          </a:xfrm>
          <a:prstGeom prst="line">
            <a:avLst/>
          </a:prstGeom>
          <a:noFill/>
          <a:ln w="38100">
            <a:solidFill>
              <a:schemeClr val="folHlink"/>
            </a:solidFill>
            <a:round/>
            <a:headEnd/>
            <a:tailEnd/>
          </a:ln>
          <a:effectLst/>
        </p:spPr>
        <p:txBody>
          <a:bodyPr wrap="none" anchor="ct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7000875" y="285750"/>
            <a:ext cx="2219325" cy="609600"/>
          </a:xfrm>
        </p:spPr>
        <p:txBody>
          <a:bodyPr/>
          <a:lstStyle/>
          <a:p>
            <a:r>
              <a:rPr lang="en-US" altLang="en-US"/>
              <a:t>Examples</a:t>
            </a:r>
          </a:p>
        </p:txBody>
      </p:sp>
      <p:sp>
        <p:nvSpPr>
          <p:cNvPr id="891907" name="Rectangle 3"/>
          <p:cNvSpPr>
            <a:spLocks noGrp="1" noChangeArrowheads="1"/>
          </p:cNvSpPr>
          <p:nvPr>
            <p:ph type="body" idx="1"/>
          </p:nvPr>
        </p:nvSpPr>
        <p:spPr>
          <a:xfrm>
            <a:off x="609600" y="1524000"/>
            <a:ext cx="7848600" cy="2362200"/>
          </a:xfrm>
        </p:spPr>
        <p:txBody>
          <a:bodyPr/>
          <a:lstStyle/>
          <a:p>
            <a:r>
              <a:rPr lang="en-US" altLang="en-US"/>
              <a:t>Technique can be applied to color images</a:t>
            </a:r>
          </a:p>
          <a:p>
            <a:pPr lvl="1"/>
            <a:r>
              <a:rPr lang="en-US" altLang="en-US"/>
              <a:t>same curve to all color bands</a:t>
            </a:r>
          </a:p>
          <a:p>
            <a:pPr lvl="1"/>
            <a:r>
              <a:rPr lang="en-US" altLang="en-US"/>
              <a:t>different curves to separate color bands:</a:t>
            </a:r>
          </a:p>
        </p:txBody>
      </p:sp>
      <p:pic>
        <p:nvPicPr>
          <p:cNvPr id="891908" name="Picture 4"/>
          <p:cNvPicPr>
            <a:picLocks noChangeAspect="1" noChangeArrowheads="1"/>
          </p:cNvPicPr>
          <p:nvPr/>
        </p:nvPicPr>
        <p:blipFill>
          <a:blip r:embed="rId2" cstate="print"/>
          <a:srcRect/>
          <a:stretch>
            <a:fillRect/>
          </a:stretch>
        </p:blipFill>
        <p:spPr bwMode="auto">
          <a:xfrm>
            <a:off x="2667000" y="3048000"/>
            <a:ext cx="3810000" cy="28575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911363" name="Rectangle 3"/>
          <p:cNvSpPr>
            <a:spLocks noGrp="1" noChangeArrowheads="1"/>
          </p:cNvSpPr>
          <p:nvPr>
            <p:ph type="title"/>
          </p:nvPr>
        </p:nvSpPr>
        <p:spPr>
          <a:xfrm>
            <a:off x="3500438" y="285750"/>
            <a:ext cx="5562600" cy="609600"/>
          </a:xfrm>
        </p:spPr>
        <p:txBody>
          <a:bodyPr/>
          <a:lstStyle/>
          <a:p>
            <a:r>
              <a:rPr lang="en-US" altLang="en-US"/>
              <a:t>Point Transforms:Thresholding</a:t>
            </a:r>
          </a:p>
        </p:txBody>
      </p:sp>
      <p:sp>
        <p:nvSpPr>
          <p:cNvPr id="911364" name="Rectangle 4"/>
          <p:cNvSpPr>
            <a:spLocks noGrp="1" noChangeArrowheads="1"/>
          </p:cNvSpPr>
          <p:nvPr>
            <p:ph type="body" idx="1"/>
          </p:nvPr>
        </p:nvSpPr>
        <p:spPr>
          <a:xfrm>
            <a:off x="609600" y="1524000"/>
            <a:ext cx="7848600" cy="990600"/>
          </a:xfrm>
        </p:spPr>
        <p:txBody>
          <a:bodyPr/>
          <a:lstStyle/>
          <a:p>
            <a:r>
              <a:rPr lang="en-US" altLang="en-US"/>
              <a:t>T is a point-to-point transformation</a:t>
            </a:r>
          </a:p>
          <a:p>
            <a:pPr lvl="1"/>
            <a:r>
              <a:rPr lang="en-US" altLang="en-US"/>
              <a:t>only information at I(x,y) used to generate I’(x,y)</a:t>
            </a:r>
          </a:p>
          <a:p>
            <a:r>
              <a:rPr lang="en-US" altLang="en-US"/>
              <a:t>Thresholding</a:t>
            </a:r>
          </a:p>
          <a:p>
            <a:pPr>
              <a:buFont typeface="Zapf Dingbats" charset="2"/>
              <a:buNone/>
            </a:pPr>
            <a:endParaRPr lang="en-US" altLang="en-US"/>
          </a:p>
        </p:txBody>
      </p:sp>
      <p:grpSp>
        <p:nvGrpSpPr>
          <p:cNvPr id="911365" name="Group 5"/>
          <p:cNvGrpSpPr>
            <a:grpSpLocks/>
          </p:cNvGrpSpPr>
          <p:nvPr/>
        </p:nvGrpSpPr>
        <p:grpSpPr bwMode="auto">
          <a:xfrm>
            <a:off x="2676525" y="3124200"/>
            <a:ext cx="2657475" cy="609600"/>
            <a:chOff x="1590" y="1968"/>
            <a:chExt cx="1674" cy="384"/>
          </a:xfrm>
        </p:grpSpPr>
        <p:grpSp>
          <p:nvGrpSpPr>
            <p:cNvPr id="911366" name="Group 6"/>
            <p:cNvGrpSpPr>
              <a:grpSpLocks/>
            </p:cNvGrpSpPr>
            <p:nvPr/>
          </p:nvGrpSpPr>
          <p:grpSpPr bwMode="auto">
            <a:xfrm>
              <a:off x="2190" y="1968"/>
              <a:ext cx="1074" cy="384"/>
              <a:chOff x="1950" y="1728"/>
              <a:chExt cx="1074" cy="384"/>
            </a:xfrm>
          </p:grpSpPr>
          <p:sp>
            <p:nvSpPr>
              <p:cNvPr id="911367" name="Text Box 7"/>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a:t>I</a:t>
                </a:r>
                <a:r>
                  <a:rPr lang="en-US" altLang="en-US" sz="1600" b="1" baseline="-15000"/>
                  <a:t>max</a:t>
                </a:r>
                <a:r>
                  <a:rPr lang="en-US" altLang="en-US" sz="1600" b="1"/>
                  <a:t> if I(x,y) &gt; t</a:t>
                </a:r>
              </a:p>
              <a:p>
                <a:r>
                  <a:rPr lang="en-US" altLang="en-US" sz="1600" b="1"/>
                  <a:t>I</a:t>
                </a:r>
                <a:r>
                  <a:rPr lang="en-US" altLang="en-US" sz="1600" b="1" baseline="-15000"/>
                  <a:t>min</a:t>
                </a:r>
                <a:r>
                  <a:rPr lang="en-US" altLang="en-US" sz="1600" b="1"/>
                  <a:t> if I(x,y) ≤ t</a:t>
                </a:r>
                <a:endParaRPr lang="en-US" altLang="en-US" sz="1600"/>
              </a:p>
            </p:txBody>
          </p:sp>
          <p:sp>
            <p:nvSpPr>
              <p:cNvPr id="911368" name="AutoShape 8"/>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911369" name="Text Box 9"/>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a:t> I’(x,y) =</a:t>
              </a:r>
            </a:p>
          </p:txBody>
        </p:sp>
      </p:grpSp>
      <p:pic>
        <p:nvPicPr>
          <p:cNvPr id="911370"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911371"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911372"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sp>
        <p:nvSpPr>
          <p:cNvPr id="911373"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grpSp>
        <p:nvGrpSpPr>
          <p:cNvPr id="911374" name="Group 14"/>
          <p:cNvGrpSpPr>
            <a:grpSpLocks/>
          </p:cNvGrpSpPr>
          <p:nvPr/>
        </p:nvGrpSpPr>
        <p:grpSpPr bwMode="auto">
          <a:xfrm>
            <a:off x="6019800" y="2590800"/>
            <a:ext cx="2100263" cy="1490663"/>
            <a:chOff x="3792" y="1632"/>
            <a:chExt cx="1323" cy="939"/>
          </a:xfrm>
        </p:grpSpPr>
        <p:sp>
          <p:nvSpPr>
            <p:cNvPr id="911375" name="Rectangle 15"/>
            <p:cNvSpPr>
              <a:spLocks noChangeArrowheads="1"/>
            </p:cNvSpPr>
            <p:nvPr/>
          </p:nvSpPr>
          <p:spPr bwMode="auto">
            <a:xfrm>
              <a:off x="4102" y="1716"/>
              <a:ext cx="841" cy="671"/>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911376" name="Line 16"/>
            <p:cNvSpPr>
              <a:spLocks noChangeShapeType="1"/>
            </p:cNvSpPr>
            <p:nvPr/>
          </p:nvSpPr>
          <p:spPr bwMode="auto">
            <a:xfrm>
              <a:off x="4117" y="2359"/>
              <a:ext cx="48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7" name="Line 17"/>
            <p:cNvSpPr>
              <a:spLocks noChangeShapeType="1"/>
            </p:cNvSpPr>
            <p:nvPr/>
          </p:nvSpPr>
          <p:spPr bwMode="auto">
            <a:xfrm flipV="1">
              <a:off x="4597" y="1745"/>
              <a:ext cx="0" cy="622"/>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8" name="Line 18"/>
            <p:cNvSpPr>
              <a:spLocks noChangeShapeType="1"/>
            </p:cNvSpPr>
            <p:nvPr/>
          </p:nvSpPr>
          <p:spPr bwMode="auto">
            <a:xfrm>
              <a:off x="4588" y="1737"/>
              <a:ext cx="341"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11379" name="Text Box 19"/>
            <p:cNvSpPr txBox="1">
              <a:spLocks noChangeArrowheads="1"/>
            </p:cNvSpPr>
            <p:nvPr/>
          </p:nvSpPr>
          <p:spPr bwMode="auto">
            <a:xfrm>
              <a:off x="4519" y="2359"/>
              <a:ext cx="159" cy="212"/>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911380" name="Text Box 20"/>
            <p:cNvSpPr txBox="1">
              <a:spLocks noChangeArrowheads="1"/>
            </p:cNvSpPr>
            <p:nvPr/>
          </p:nvSpPr>
          <p:spPr bwMode="auto">
            <a:xfrm>
              <a:off x="4786" y="2359"/>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911381" name="Text Box 21"/>
            <p:cNvSpPr txBox="1">
              <a:spLocks noChangeArrowheads="1"/>
            </p:cNvSpPr>
            <p:nvPr/>
          </p:nvSpPr>
          <p:spPr bwMode="auto">
            <a:xfrm>
              <a:off x="4013" y="2359"/>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2" name="Text Box 22"/>
            <p:cNvSpPr txBox="1">
              <a:spLocks noChangeArrowheads="1"/>
            </p:cNvSpPr>
            <p:nvPr/>
          </p:nvSpPr>
          <p:spPr bwMode="auto">
            <a:xfrm>
              <a:off x="3925" y="2296"/>
              <a:ext cx="187" cy="212"/>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911383" name="Text Box 23"/>
            <p:cNvSpPr txBox="1">
              <a:spLocks noChangeArrowheads="1"/>
            </p:cNvSpPr>
            <p:nvPr/>
          </p:nvSpPr>
          <p:spPr bwMode="auto">
            <a:xfrm>
              <a:off x="3792" y="1632"/>
              <a:ext cx="329" cy="212"/>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a:xfrm>
            <a:off x="5334000" y="285750"/>
            <a:ext cx="3819525" cy="609600"/>
          </a:xfrm>
        </p:spPr>
        <p:txBody>
          <a:bodyPr/>
          <a:lstStyle/>
          <a:p>
            <a:r>
              <a:rPr lang="en-US" altLang="en-US"/>
              <a:t>Threshold Selection</a:t>
            </a:r>
          </a:p>
        </p:txBody>
      </p:sp>
      <p:sp>
        <p:nvSpPr>
          <p:cNvPr id="892931" name="Rectangle 3"/>
          <p:cNvSpPr>
            <a:spLocks noGrp="1" noChangeArrowheads="1"/>
          </p:cNvSpPr>
          <p:nvPr>
            <p:ph type="body" idx="1"/>
          </p:nvPr>
        </p:nvSpPr>
        <p:spPr>
          <a:xfrm>
            <a:off x="609600" y="1143000"/>
            <a:ext cx="7848600" cy="1295400"/>
          </a:xfrm>
        </p:spPr>
        <p:txBody>
          <a:bodyPr/>
          <a:lstStyle/>
          <a:p>
            <a:r>
              <a:rPr lang="en-US" altLang="en-US"/>
              <a:t>Arbitrary selection</a:t>
            </a:r>
          </a:p>
          <a:p>
            <a:pPr lvl="1"/>
            <a:r>
              <a:rPr lang="en-US" altLang="en-US"/>
              <a:t>select visually</a:t>
            </a:r>
          </a:p>
          <a:p>
            <a:r>
              <a:rPr lang="en-US" altLang="en-US"/>
              <a:t>Use image histogram</a:t>
            </a:r>
          </a:p>
        </p:txBody>
      </p:sp>
      <p:pic>
        <p:nvPicPr>
          <p:cNvPr id="892932" name="Picture 4"/>
          <p:cNvPicPr>
            <a:picLocks noChangeAspect="1" noChangeArrowheads="1"/>
          </p:cNvPicPr>
          <p:nvPr/>
        </p:nvPicPr>
        <p:blipFill>
          <a:blip r:embed="rId2" cstate="print"/>
          <a:srcRect/>
          <a:stretch>
            <a:fillRect/>
          </a:stretch>
        </p:blipFill>
        <p:spPr bwMode="auto">
          <a:xfrm>
            <a:off x="1295400" y="2514600"/>
            <a:ext cx="2819400" cy="1879600"/>
          </a:xfrm>
          <a:prstGeom prst="rect">
            <a:avLst/>
          </a:prstGeom>
          <a:noFill/>
          <a:ln w="19050">
            <a:solidFill>
              <a:schemeClr val="folHlink"/>
            </a:solidFill>
            <a:miter lim="800000"/>
            <a:headEnd/>
            <a:tailEnd/>
          </a:ln>
        </p:spPr>
      </p:pic>
      <p:pic>
        <p:nvPicPr>
          <p:cNvPr id="892933" name="Picture 5"/>
          <p:cNvPicPr>
            <a:picLocks noChangeAspect="1" noChangeArrowheads="1"/>
          </p:cNvPicPr>
          <p:nvPr/>
        </p:nvPicPr>
        <p:blipFill>
          <a:blip r:embed="rId3" cstate="print"/>
          <a:srcRect/>
          <a:stretch>
            <a:fillRect/>
          </a:stretch>
        </p:blipFill>
        <p:spPr bwMode="auto">
          <a:xfrm>
            <a:off x="4876800" y="2514600"/>
            <a:ext cx="2819400" cy="1879600"/>
          </a:xfrm>
          <a:prstGeom prst="rect">
            <a:avLst/>
          </a:prstGeom>
          <a:noFill/>
          <a:ln w="19050">
            <a:solidFill>
              <a:schemeClr val="folHlink"/>
            </a:solidFill>
            <a:miter lim="800000"/>
            <a:headEnd/>
            <a:tailEnd/>
          </a:ln>
        </p:spPr>
      </p:pic>
      <p:pic>
        <p:nvPicPr>
          <p:cNvPr id="892934" name="Picture 6"/>
          <p:cNvPicPr>
            <a:picLocks noChangeAspect="1" noChangeArrowheads="1"/>
          </p:cNvPicPr>
          <p:nvPr/>
        </p:nvPicPr>
        <p:blipFill>
          <a:blip r:embed="rId4" cstate="print"/>
          <a:srcRect l="290" t="558" r="580"/>
          <a:stretch>
            <a:fillRect/>
          </a:stretch>
        </p:blipFill>
        <p:spPr bwMode="auto">
          <a:xfrm>
            <a:off x="4572000" y="4972050"/>
            <a:ext cx="3429000" cy="1782763"/>
          </a:xfrm>
          <a:prstGeom prst="rect">
            <a:avLst/>
          </a:prstGeom>
          <a:noFill/>
        </p:spPr>
      </p:pic>
      <p:pic>
        <p:nvPicPr>
          <p:cNvPr id="892935" name="Picture 7"/>
          <p:cNvPicPr>
            <a:picLocks noChangeAspect="1" noChangeArrowheads="1"/>
          </p:cNvPicPr>
          <p:nvPr/>
        </p:nvPicPr>
        <p:blipFill>
          <a:blip r:embed="rId5" cstate="print"/>
          <a:srcRect/>
          <a:stretch>
            <a:fillRect/>
          </a:stretch>
        </p:blipFill>
        <p:spPr bwMode="auto">
          <a:xfrm>
            <a:off x="1295400" y="4895850"/>
            <a:ext cx="2830513" cy="1885950"/>
          </a:xfrm>
          <a:prstGeom prst="rect">
            <a:avLst/>
          </a:prstGeom>
          <a:noFill/>
          <a:ln w="19050">
            <a:solidFill>
              <a:schemeClr val="folHlink"/>
            </a:solidFill>
            <a:miter lim="800000"/>
            <a:headEnd/>
            <a:tailEnd/>
          </a:ln>
        </p:spPr>
      </p:pic>
      <p:sp>
        <p:nvSpPr>
          <p:cNvPr id="892936" name="AutoShape 8"/>
          <p:cNvSpPr>
            <a:spLocks noChangeArrowheads="1"/>
          </p:cNvSpPr>
          <p:nvPr/>
        </p:nvSpPr>
        <p:spPr bwMode="auto">
          <a:xfrm>
            <a:off x="4343400" y="3505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37" name="AutoShape 9"/>
          <p:cNvSpPr>
            <a:spLocks noChangeArrowheads="1"/>
          </p:cNvSpPr>
          <p:nvPr/>
        </p:nvSpPr>
        <p:spPr bwMode="auto">
          <a:xfrm>
            <a:off x="5562600" y="5867400"/>
            <a:ext cx="152400" cy="381000"/>
          </a:xfrm>
          <a:prstGeom prst="downArrow">
            <a:avLst>
              <a:gd name="adj1" fmla="val 50000"/>
              <a:gd name="adj2" fmla="val 62500"/>
            </a:avLst>
          </a:prstGeom>
          <a:solidFill>
            <a:schemeClr val="accent1"/>
          </a:solidFill>
          <a:ln w="12700">
            <a:solidFill>
              <a:schemeClr val="accent1"/>
            </a:solidFill>
            <a:miter lim="800000"/>
            <a:headEnd type="none" w="sm" len="sm"/>
            <a:tailEnd type="none" w="sm" len="sm"/>
          </a:ln>
          <a:effectLst/>
        </p:spPr>
        <p:txBody>
          <a:bodyPr wrap="none" anchor="ctr"/>
          <a:lstStyle/>
          <a:p>
            <a:endParaRPr lang="en-US"/>
          </a:p>
        </p:txBody>
      </p:sp>
      <p:sp>
        <p:nvSpPr>
          <p:cNvPr id="892938" name="Text Box 10"/>
          <p:cNvSpPr txBox="1">
            <a:spLocks noChangeArrowheads="1"/>
          </p:cNvSpPr>
          <p:nvPr/>
        </p:nvSpPr>
        <p:spPr bwMode="auto">
          <a:xfrm>
            <a:off x="5257800" y="5562600"/>
            <a:ext cx="1165225" cy="336550"/>
          </a:xfrm>
          <a:prstGeom prst="rect">
            <a:avLst/>
          </a:prstGeom>
          <a:noFill/>
          <a:ln w="12700">
            <a:noFill/>
            <a:miter lim="800000"/>
            <a:headEnd type="none" w="sm" len="sm"/>
            <a:tailEnd type="none" w="sm" len="sm"/>
          </a:ln>
          <a:effectLst/>
        </p:spPr>
        <p:txBody>
          <a:bodyPr wrap="none">
            <a:spAutoFit/>
          </a:bodyPr>
          <a:lstStyle/>
          <a:p>
            <a:r>
              <a:rPr lang="en-US" altLang="en-US" sz="1600" b="1">
                <a:solidFill>
                  <a:schemeClr val="accent1"/>
                </a:solidFill>
              </a:rPr>
              <a:t>Threshold</a:t>
            </a:r>
          </a:p>
        </p:txBody>
      </p:sp>
      <p:sp>
        <p:nvSpPr>
          <p:cNvPr id="892939" name="AutoShape 11"/>
          <p:cNvSpPr>
            <a:spLocks noChangeArrowheads="1"/>
          </p:cNvSpPr>
          <p:nvPr/>
        </p:nvSpPr>
        <p:spPr bwMode="auto">
          <a:xfrm rot="-10800000">
            <a:off x="4191000" y="57912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
        <p:nvSpPr>
          <p:cNvPr id="892940" name="AutoShape 12"/>
          <p:cNvSpPr>
            <a:spLocks noChangeArrowheads="1"/>
          </p:cNvSpPr>
          <p:nvPr/>
        </p:nvSpPr>
        <p:spPr bwMode="auto">
          <a:xfrm rot="5400000">
            <a:off x="6096000" y="4495800"/>
            <a:ext cx="304800" cy="304800"/>
          </a:xfrm>
          <a:prstGeom prst="rightArrow">
            <a:avLst>
              <a:gd name="adj1" fmla="val 50000"/>
              <a:gd name="adj2" fmla="val 25000"/>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6772275" y="285750"/>
            <a:ext cx="2447925" cy="609600"/>
          </a:xfrm>
        </p:spPr>
        <p:txBody>
          <a:bodyPr/>
          <a:lstStyle/>
          <a:p>
            <a:r>
              <a:rPr lang="en-US" altLang="en-US" dirty="0"/>
              <a:t>Histograms</a:t>
            </a:r>
          </a:p>
        </p:txBody>
      </p:sp>
      <p:sp>
        <p:nvSpPr>
          <p:cNvPr id="894979" name="Rectangle 3"/>
          <p:cNvSpPr>
            <a:spLocks noGrp="1" noChangeArrowheads="1"/>
          </p:cNvSpPr>
          <p:nvPr>
            <p:ph type="body" idx="1"/>
          </p:nvPr>
        </p:nvSpPr>
        <p:spPr>
          <a:xfrm>
            <a:off x="152400" y="1295400"/>
            <a:ext cx="8915400" cy="1371600"/>
          </a:xfrm>
        </p:spPr>
        <p:txBody>
          <a:bodyPr/>
          <a:lstStyle/>
          <a:p>
            <a:r>
              <a:rPr lang="en-US" altLang="en-US" dirty="0"/>
              <a:t>The image shows the spatial distribution of gray values.</a:t>
            </a:r>
          </a:p>
          <a:p>
            <a:r>
              <a:rPr lang="en-US" altLang="en-US" dirty="0"/>
              <a:t>The image histogram discards the spatial information and shows the relative frequency of occurrence of the gray values.</a:t>
            </a:r>
          </a:p>
        </p:txBody>
      </p:sp>
      <p:grpSp>
        <p:nvGrpSpPr>
          <p:cNvPr id="9" name="Group 8"/>
          <p:cNvGrpSpPr/>
          <p:nvPr/>
        </p:nvGrpSpPr>
        <p:grpSpPr>
          <a:xfrm>
            <a:off x="1447800" y="2667000"/>
            <a:ext cx="5983288" cy="3657600"/>
            <a:chOff x="1447800" y="2667000"/>
            <a:chExt cx="5983288" cy="3657600"/>
          </a:xfrm>
        </p:grpSpPr>
        <p:pic>
          <p:nvPicPr>
            <p:cNvPr id="894980" name="Picture 4"/>
            <p:cNvPicPr>
              <a:picLocks noChangeAspect="1" noChangeArrowheads="1"/>
            </p:cNvPicPr>
            <p:nvPr/>
          </p:nvPicPr>
          <p:blipFill>
            <a:blip r:embed="rId2" cstate="print"/>
            <a:srcRect/>
            <a:stretch>
              <a:fillRect/>
            </a:stretch>
          </p:blipFill>
          <p:spPr bwMode="auto">
            <a:xfrm>
              <a:off x="1447800" y="2667000"/>
              <a:ext cx="5981700" cy="3403600"/>
            </a:xfrm>
            <a:prstGeom prst="rect">
              <a:avLst/>
            </a:prstGeom>
            <a:solidFill>
              <a:schemeClr val="folHlink"/>
            </a:solidFill>
            <a:ln w="12700">
              <a:noFill/>
              <a:miter lim="800000"/>
              <a:headEnd type="none" w="sm" len="sm"/>
              <a:tailEnd type="none" w="sm" len="sm"/>
            </a:ln>
            <a:effectLst/>
          </p:spPr>
        </p:pic>
        <p:pic>
          <p:nvPicPr>
            <p:cNvPr id="894981" name="Picture 5"/>
            <p:cNvPicPr>
              <a:picLocks noChangeAspect="1" noChangeArrowheads="1"/>
            </p:cNvPicPr>
            <p:nvPr/>
          </p:nvPicPr>
          <p:blipFill>
            <a:blip r:embed="rId3" cstate="print"/>
            <a:srcRect r="21703"/>
            <a:stretch>
              <a:fillRect/>
            </a:stretch>
          </p:blipFill>
          <p:spPr bwMode="auto">
            <a:xfrm>
              <a:off x="4527550" y="5486400"/>
              <a:ext cx="2903538" cy="838200"/>
            </a:xfrm>
            <a:prstGeom prst="rect">
              <a:avLst/>
            </a:prstGeom>
            <a:solidFill>
              <a:schemeClr val="folHlink"/>
            </a:solidFill>
            <a:ln w="12700">
              <a:noFill/>
              <a:miter lim="800000"/>
              <a:headEnd type="none" w="sm" len="sm"/>
              <a:tailEnd type="none" w="sm" len="sm"/>
            </a:ln>
            <a:effectLst/>
          </p:spPr>
        </p:pic>
        <p:sp>
          <p:nvSpPr>
            <p:cNvPr id="894982" name="Line 6"/>
            <p:cNvSpPr>
              <a:spLocks noChangeShapeType="1"/>
            </p:cNvSpPr>
            <p:nvPr/>
          </p:nvSpPr>
          <p:spPr bwMode="auto">
            <a:xfrm>
              <a:off x="5418138" y="4876800"/>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3" name="Line 7"/>
            <p:cNvSpPr>
              <a:spLocks noChangeShapeType="1"/>
            </p:cNvSpPr>
            <p:nvPr/>
          </p:nvSpPr>
          <p:spPr bwMode="auto">
            <a:xfrm>
              <a:off x="6299200" y="4894263"/>
              <a:ext cx="0" cy="137160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894984" name="Rectangle 8"/>
            <p:cNvSpPr>
              <a:spLocks noChangeArrowheads="1"/>
            </p:cNvSpPr>
            <p:nvPr/>
          </p:nvSpPr>
          <p:spPr bwMode="auto">
            <a:xfrm>
              <a:off x="1447800" y="5934075"/>
              <a:ext cx="3124200" cy="381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1026"/>
          <p:cNvSpPr>
            <a:spLocks noGrp="1" noChangeArrowheads="1"/>
          </p:cNvSpPr>
          <p:nvPr>
            <p:ph type="title"/>
          </p:nvPr>
        </p:nvSpPr>
        <p:spPr>
          <a:xfrm>
            <a:off x="4389438" y="285750"/>
            <a:ext cx="4733925" cy="609600"/>
          </a:xfrm>
        </p:spPr>
        <p:txBody>
          <a:bodyPr/>
          <a:lstStyle/>
          <a:p>
            <a:r>
              <a:rPr lang="en-US" altLang="en-US"/>
              <a:t>What are Image Features?</a:t>
            </a:r>
          </a:p>
        </p:txBody>
      </p:sp>
      <p:sp>
        <p:nvSpPr>
          <p:cNvPr id="974851" name="Rectangle 1027"/>
          <p:cNvSpPr>
            <a:spLocks noGrp="1" noChangeArrowheads="1"/>
          </p:cNvSpPr>
          <p:nvPr>
            <p:ph type="body" idx="1"/>
          </p:nvPr>
        </p:nvSpPr>
        <p:spPr>
          <a:xfrm>
            <a:off x="609600" y="1219200"/>
            <a:ext cx="7848600" cy="457200"/>
          </a:xfrm>
        </p:spPr>
        <p:txBody>
          <a:bodyPr/>
          <a:lstStyle/>
          <a:p>
            <a:r>
              <a:rPr lang="en-US" altLang="en-US"/>
              <a:t>Local, meaningful, detectable parts of the image.</a:t>
            </a:r>
          </a:p>
        </p:txBody>
      </p:sp>
      <p:pic>
        <p:nvPicPr>
          <p:cNvPr id="974852" name="Picture 1028"/>
          <p:cNvPicPr>
            <a:picLocks noChangeAspect="1" noChangeArrowheads="1"/>
          </p:cNvPicPr>
          <p:nvPr/>
        </p:nvPicPr>
        <p:blipFill>
          <a:blip r:embed="rId3" cstate="print"/>
          <a:srcRect/>
          <a:stretch>
            <a:fillRect/>
          </a:stretch>
        </p:blipFill>
        <p:spPr bwMode="auto">
          <a:xfrm>
            <a:off x="381000" y="1752600"/>
            <a:ext cx="2743200" cy="2197100"/>
          </a:xfrm>
          <a:prstGeom prst="rect">
            <a:avLst/>
          </a:prstGeom>
          <a:noFill/>
          <a:ln w="19050">
            <a:solidFill>
              <a:schemeClr val="folHlink"/>
            </a:solidFill>
            <a:miter lim="800000"/>
            <a:headEnd/>
            <a:tailEnd/>
          </a:ln>
        </p:spPr>
      </p:pic>
      <p:pic>
        <p:nvPicPr>
          <p:cNvPr id="974853" name="Picture 1029"/>
          <p:cNvPicPr>
            <a:picLocks noChangeAspect="1" noChangeArrowheads="1"/>
          </p:cNvPicPr>
          <p:nvPr/>
        </p:nvPicPr>
        <p:blipFill>
          <a:blip r:embed="rId4" cstate="print"/>
          <a:srcRect/>
          <a:stretch>
            <a:fillRect/>
          </a:stretch>
        </p:blipFill>
        <p:spPr bwMode="auto">
          <a:xfrm>
            <a:off x="3208338" y="1752600"/>
            <a:ext cx="2743200" cy="2197100"/>
          </a:xfrm>
          <a:prstGeom prst="rect">
            <a:avLst/>
          </a:prstGeom>
          <a:noFill/>
          <a:ln w="19050">
            <a:solidFill>
              <a:schemeClr val="folHlink"/>
            </a:solidFill>
            <a:miter lim="800000"/>
            <a:headEnd/>
            <a:tailEnd/>
          </a:ln>
        </p:spPr>
      </p:pic>
      <p:pic>
        <p:nvPicPr>
          <p:cNvPr id="974854" name="Picture 1030"/>
          <p:cNvPicPr>
            <a:picLocks noChangeAspect="1" noChangeArrowheads="1"/>
          </p:cNvPicPr>
          <p:nvPr/>
        </p:nvPicPr>
        <p:blipFill>
          <a:blip r:embed="rId5" cstate="print"/>
          <a:srcRect/>
          <a:stretch>
            <a:fillRect/>
          </a:stretch>
        </p:blipFill>
        <p:spPr bwMode="auto">
          <a:xfrm>
            <a:off x="6057900" y="4267200"/>
            <a:ext cx="2743200" cy="2197100"/>
          </a:xfrm>
          <a:prstGeom prst="rect">
            <a:avLst/>
          </a:prstGeom>
          <a:noFill/>
          <a:ln w="19050">
            <a:solidFill>
              <a:schemeClr val="folHlink"/>
            </a:solidFill>
            <a:miter lim="800000"/>
            <a:headEnd/>
            <a:tailEnd/>
          </a:ln>
        </p:spPr>
      </p:pic>
      <p:pic>
        <p:nvPicPr>
          <p:cNvPr id="974855" name="Picture 1031"/>
          <p:cNvPicPr>
            <a:picLocks noChangeAspect="1" noChangeArrowheads="1"/>
          </p:cNvPicPr>
          <p:nvPr/>
        </p:nvPicPr>
        <p:blipFill>
          <a:blip r:embed="rId6" cstate="print"/>
          <a:srcRect/>
          <a:stretch>
            <a:fillRect/>
          </a:stretch>
        </p:blipFill>
        <p:spPr bwMode="auto">
          <a:xfrm>
            <a:off x="3201988" y="4267200"/>
            <a:ext cx="2743200" cy="2197100"/>
          </a:xfrm>
          <a:prstGeom prst="rect">
            <a:avLst/>
          </a:prstGeom>
          <a:noFill/>
          <a:ln w="19050">
            <a:solidFill>
              <a:schemeClr val="folHlink"/>
            </a:solidFill>
            <a:miter lim="800000"/>
            <a:headEnd/>
            <a:tailEnd/>
          </a:ln>
        </p:spPr>
      </p:pic>
      <p:pic>
        <p:nvPicPr>
          <p:cNvPr id="974856" name="Picture 1032"/>
          <p:cNvPicPr>
            <a:picLocks noChangeAspect="1" noChangeArrowheads="1"/>
          </p:cNvPicPr>
          <p:nvPr/>
        </p:nvPicPr>
        <p:blipFill>
          <a:blip r:embed="rId7" cstate="print"/>
          <a:srcRect/>
          <a:stretch>
            <a:fillRect/>
          </a:stretch>
        </p:blipFill>
        <p:spPr bwMode="auto">
          <a:xfrm>
            <a:off x="6043613" y="1752600"/>
            <a:ext cx="2743200" cy="2197100"/>
          </a:xfrm>
          <a:prstGeom prst="rect">
            <a:avLst/>
          </a:prstGeom>
          <a:noFill/>
          <a:ln w="19050">
            <a:solidFill>
              <a:schemeClr val="folHlink"/>
            </a:solidFill>
            <a:miter lim="800000"/>
            <a:headEnd/>
            <a:tailEnd/>
          </a:ln>
        </p:spPr>
      </p:pic>
      <p:pic>
        <p:nvPicPr>
          <p:cNvPr id="974857" name="Picture 1033"/>
          <p:cNvPicPr>
            <a:picLocks noChangeAspect="1" noChangeArrowheads="1"/>
          </p:cNvPicPr>
          <p:nvPr/>
        </p:nvPicPr>
        <p:blipFill>
          <a:blip r:embed="rId8" cstate="print"/>
          <a:srcRect/>
          <a:stretch>
            <a:fillRect/>
          </a:stretch>
        </p:blipFill>
        <p:spPr bwMode="auto">
          <a:xfrm>
            <a:off x="369888" y="4267200"/>
            <a:ext cx="2743200" cy="2197100"/>
          </a:xfrm>
          <a:prstGeom prst="rect">
            <a:avLst/>
          </a:prstGeom>
          <a:noFill/>
          <a:ln w="19050">
            <a:solidFill>
              <a:schemeClr val="folHlink"/>
            </a:solid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943600" y="285750"/>
            <a:ext cx="3133725" cy="609600"/>
          </a:xfrm>
        </p:spPr>
        <p:txBody>
          <a:bodyPr/>
          <a:lstStyle/>
          <a:p>
            <a:r>
              <a:rPr lang="en-US" altLang="en-US"/>
              <a:t>Image Histogram</a:t>
            </a:r>
          </a:p>
        </p:txBody>
      </p:sp>
      <p:sp>
        <p:nvSpPr>
          <p:cNvPr id="900099" name="Rectangle 3"/>
          <p:cNvSpPr>
            <a:spLocks noGrp="1" noChangeArrowheads="1"/>
          </p:cNvSpPr>
          <p:nvPr>
            <p:ph type="body" idx="1"/>
          </p:nvPr>
        </p:nvSpPr>
        <p:spPr>
          <a:xfrm>
            <a:off x="533400" y="1219200"/>
            <a:ext cx="7848600" cy="2362200"/>
          </a:xfrm>
        </p:spPr>
        <p:txBody>
          <a:bodyPr/>
          <a:lstStyle/>
          <a:p>
            <a:r>
              <a:rPr lang="en-US" altLang="en-US" dirty="0"/>
              <a:t>The histogram typically plots the absolute pixel count as a function of gray value:</a:t>
            </a:r>
          </a:p>
        </p:txBody>
      </p:sp>
      <p:pic>
        <p:nvPicPr>
          <p:cNvPr id="900100" name="Picture 4"/>
          <p:cNvPicPr>
            <a:picLocks noChangeAspect="1" noChangeArrowheads="1"/>
          </p:cNvPicPr>
          <p:nvPr/>
        </p:nvPicPr>
        <p:blipFill>
          <a:blip r:embed="rId3" cstate="print"/>
          <a:srcRect/>
          <a:stretch>
            <a:fillRect/>
          </a:stretch>
        </p:blipFill>
        <p:spPr bwMode="auto">
          <a:xfrm>
            <a:off x="1066800" y="2362200"/>
            <a:ext cx="3556000" cy="3024188"/>
          </a:xfrm>
          <a:prstGeom prst="rect">
            <a:avLst/>
          </a:prstGeom>
          <a:solidFill>
            <a:schemeClr val="folHlink"/>
          </a:solidFill>
          <a:ln w="12700">
            <a:noFill/>
            <a:miter lim="800000"/>
            <a:headEnd type="none" w="sm" len="sm"/>
            <a:tailEnd type="none" w="sm" len="sm"/>
          </a:ln>
          <a:effectLst/>
        </p:spPr>
      </p:pic>
      <p:sp>
        <p:nvSpPr>
          <p:cNvPr id="900103" name="Text Box 7"/>
          <p:cNvSpPr txBox="1">
            <a:spLocks noChangeArrowheads="1"/>
          </p:cNvSpPr>
          <p:nvPr/>
        </p:nvSpPr>
        <p:spPr bwMode="auto">
          <a:xfrm>
            <a:off x="4876800" y="3048000"/>
            <a:ext cx="3824288" cy="336550"/>
          </a:xfrm>
          <a:prstGeom prst="rect">
            <a:avLst/>
          </a:prstGeom>
          <a:noFill/>
          <a:ln w="12700">
            <a:noFill/>
            <a:miter lim="800000"/>
            <a:headEnd type="none" w="sm" len="sm"/>
            <a:tailEnd type="none" w="sm" len="sm"/>
          </a:ln>
          <a:effectLst/>
        </p:spPr>
        <p:txBody>
          <a:bodyPr wrap="none">
            <a:spAutoFit/>
          </a:bodyPr>
          <a:lstStyle/>
          <a:p>
            <a:r>
              <a:rPr lang="en-US" altLang="en-US" sz="1600" b="1" dirty="0"/>
              <a:t>For an image with dimensions M by N</a:t>
            </a:r>
          </a:p>
        </p:txBody>
      </p:sp>
      <p:graphicFrame>
        <p:nvGraphicFramePr>
          <p:cNvPr id="900106" name="Object 10"/>
          <p:cNvGraphicFramePr>
            <a:graphicFrameLocks noChangeAspect="1"/>
          </p:cNvGraphicFramePr>
          <p:nvPr/>
        </p:nvGraphicFramePr>
        <p:xfrm>
          <a:off x="5181600" y="3657600"/>
          <a:ext cx="3048000" cy="1503363"/>
        </p:xfrm>
        <a:graphic>
          <a:graphicData uri="http://schemas.openxmlformats.org/presentationml/2006/ole">
            <mc:AlternateContent xmlns:mc="http://schemas.openxmlformats.org/markup-compatibility/2006">
              <mc:Choice xmlns:v="urn:schemas-microsoft-com:vml" Requires="v">
                <p:oleObj spid="_x0000_s900148" name="Equation" r:id="rId4" imgW="952200" imgH="469800" progId="Equation.3">
                  <p:embed/>
                </p:oleObj>
              </mc:Choice>
              <mc:Fallback>
                <p:oleObj name="Equation" r:id="rId4" imgW="952200" imgH="4698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657600"/>
                        <a:ext cx="3048000" cy="1503363"/>
                      </a:xfrm>
                      <a:prstGeom prst="rect">
                        <a:avLst/>
                      </a:prstGeom>
                      <a:solidFill>
                        <a:schemeClr val="folHlink"/>
                      </a:solidFill>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4638675" y="285750"/>
            <a:ext cx="4429125" cy="609600"/>
          </a:xfrm>
        </p:spPr>
        <p:txBody>
          <a:bodyPr/>
          <a:lstStyle/>
          <a:p>
            <a:r>
              <a:rPr lang="en-US" altLang="en-US"/>
              <a:t>Probability Interpretation</a:t>
            </a:r>
          </a:p>
        </p:txBody>
      </p:sp>
      <p:sp>
        <p:nvSpPr>
          <p:cNvPr id="901123" name="Rectangle 3"/>
          <p:cNvSpPr>
            <a:spLocks noGrp="1" noChangeArrowheads="1"/>
          </p:cNvSpPr>
          <p:nvPr>
            <p:ph type="body" idx="1"/>
          </p:nvPr>
        </p:nvSpPr>
        <p:spPr>
          <a:xfrm>
            <a:off x="533400" y="1143000"/>
            <a:ext cx="7848600" cy="2362200"/>
          </a:xfrm>
        </p:spPr>
        <p:txBody>
          <a:bodyPr/>
          <a:lstStyle/>
          <a:p>
            <a:r>
              <a:rPr lang="en-US" altLang="en-US" dirty="0"/>
              <a:t>The graph of relative frequency of occurrence as a function of gray value is also called a histogram:</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Interpreting the relative frequency histogram as a probability distribution, then:</a:t>
            </a:r>
          </a:p>
        </p:txBody>
      </p:sp>
      <p:pic>
        <p:nvPicPr>
          <p:cNvPr id="901124" name="Picture 4"/>
          <p:cNvPicPr>
            <a:picLocks noChangeAspect="1" noChangeArrowheads="1"/>
          </p:cNvPicPr>
          <p:nvPr/>
        </p:nvPicPr>
        <p:blipFill>
          <a:blip r:embed="rId2" cstate="print"/>
          <a:srcRect/>
          <a:stretch>
            <a:fillRect/>
          </a:stretch>
        </p:blipFill>
        <p:spPr bwMode="auto">
          <a:xfrm>
            <a:off x="2362200" y="2133600"/>
            <a:ext cx="3416300" cy="2665413"/>
          </a:xfrm>
          <a:prstGeom prst="rect">
            <a:avLst/>
          </a:prstGeom>
          <a:solidFill>
            <a:schemeClr val="folHlink"/>
          </a:solidFill>
          <a:ln w="12700">
            <a:noFill/>
            <a:miter lim="800000"/>
            <a:headEnd type="none" w="sm" len="sm"/>
            <a:tailEnd type="none" w="sm" len="sm"/>
          </a:ln>
          <a:effectLst/>
        </p:spPr>
      </p:pic>
      <p:sp>
        <p:nvSpPr>
          <p:cNvPr id="901126" name="Text Box 6"/>
          <p:cNvSpPr txBox="1">
            <a:spLocks noChangeArrowheads="1"/>
          </p:cNvSpPr>
          <p:nvPr/>
        </p:nvSpPr>
        <p:spPr bwMode="auto">
          <a:xfrm>
            <a:off x="9372600" y="42672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dirty="0">
                <a:solidFill>
                  <a:schemeClr val="bg2"/>
                </a:solidFill>
                <a:latin typeface="Symbol" pitchFamily="18" charset="2"/>
                <a:sym typeface="Symbol" pitchFamily="18" charset="2"/>
              </a:rPr>
              <a:t></a:t>
            </a:r>
            <a:endParaRPr lang="en-US" sz="3200" b="1" dirty="0">
              <a:solidFill>
                <a:schemeClr val="bg2"/>
              </a:solidFill>
              <a:latin typeface="Symbol" pitchFamily="18" charset="2"/>
            </a:endParaRPr>
          </a:p>
        </p:txBody>
      </p:sp>
      <p:sp>
        <p:nvSpPr>
          <p:cNvPr id="901127" name="Text Box 7"/>
          <p:cNvSpPr txBox="1">
            <a:spLocks noChangeArrowheads="1"/>
          </p:cNvSpPr>
          <p:nvPr/>
        </p:nvSpPr>
        <p:spPr bwMode="auto">
          <a:xfrm>
            <a:off x="6705600" y="5943600"/>
            <a:ext cx="6858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b="1">
                <a:solidFill>
                  <a:schemeClr val="bg2"/>
                </a:solidFill>
                <a:latin typeface="Symbol" pitchFamily="18" charset="2"/>
                <a:sym typeface="Symbol" pitchFamily="18" charset="2"/>
              </a:rPr>
              <a:t></a:t>
            </a:r>
            <a:endParaRPr lang="en-US" sz="3200" b="1">
              <a:solidFill>
                <a:schemeClr val="bg2"/>
              </a:solidFill>
              <a:latin typeface="Symbol" pitchFamily="18" charset="2"/>
            </a:endParaRPr>
          </a:p>
        </p:txBody>
      </p:sp>
      <p:sp>
        <p:nvSpPr>
          <p:cNvPr id="901136" name="Text Box 16"/>
          <p:cNvSpPr txBox="1">
            <a:spLocks noChangeArrowheads="1"/>
          </p:cNvSpPr>
          <p:nvPr/>
        </p:nvSpPr>
        <p:spPr bwMode="auto">
          <a:xfrm>
            <a:off x="1676400" y="6019800"/>
            <a:ext cx="4724400" cy="519113"/>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800" dirty="0">
                <a:solidFill>
                  <a:schemeClr val="bg2"/>
                </a:solidFill>
              </a:rPr>
              <a:t>P(I(</a:t>
            </a:r>
            <a:r>
              <a:rPr lang="en-US" sz="2800" dirty="0" err="1">
                <a:solidFill>
                  <a:schemeClr val="bg2"/>
                </a:solidFill>
              </a:rPr>
              <a:t>x,y</a:t>
            </a:r>
            <a:r>
              <a:rPr lang="en-US" sz="2800" dirty="0">
                <a:solidFill>
                  <a:schemeClr val="bg2"/>
                </a:solidFill>
              </a:rPr>
              <a:t>) = </a:t>
            </a:r>
            <a:r>
              <a:rPr lang="en-US" sz="2800" dirty="0" err="1">
                <a:solidFill>
                  <a:schemeClr val="bg2"/>
                </a:solidFill>
              </a:rPr>
              <a:t>i</a:t>
            </a:r>
            <a:r>
              <a:rPr lang="en-US" sz="2800" dirty="0">
                <a:solidFill>
                  <a:schemeClr val="bg2"/>
                </a:solidFill>
              </a:rPr>
              <a:t>) = H(</a:t>
            </a:r>
            <a:r>
              <a:rPr lang="en-US" sz="2800" dirty="0" err="1">
                <a:solidFill>
                  <a:schemeClr val="bg2"/>
                </a:solidFill>
              </a:rPr>
              <a:t>i</a:t>
            </a:r>
            <a:r>
              <a:rPr lang="en-US" sz="2800" dirty="0">
                <a:solidFill>
                  <a:schemeClr val="bg2"/>
                </a:solidFill>
              </a:rPr>
              <a:t>)/(</a:t>
            </a:r>
            <a:r>
              <a:rPr lang="en-US" sz="2800" dirty="0" err="1">
                <a:solidFill>
                  <a:schemeClr val="bg2"/>
                </a:solidFill>
              </a:rPr>
              <a:t>MxN</a:t>
            </a:r>
            <a:r>
              <a:rPr lang="en-US" sz="2800" dirty="0">
                <a:solidFill>
                  <a:schemeClr val="bg2"/>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ltLang="en-US"/>
              <a:t>Cumulative Density Function</a:t>
            </a:r>
          </a:p>
        </p:txBody>
      </p:sp>
      <p:sp>
        <p:nvSpPr>
          <p:cNvPr id="914435" name="Rectangle 3"/>
          <p:cNvSpPr>
            <a:spLocks noGrp="1" noChangeArrowheads="1"/>
          </p:cNvSpPr>
          <p:nvPr>
            <p:ph type="body" idx="1"/>
          </p:nvPr>
        </p:nvSpPr>
        <p:spPr>
          <a:xfrm>
            <a:off x="304800" y="1447800"/>
            <a:ext cx="8534400" cy="3200400"/>
          </a:xfrm>
        </p:spPr>
        <p:txBody>
          <a:bodyPr/>
          <a:lstStyle/>
          <a:p>
            <a:pPr>
              <a:lnSpc>
                <a:spcPct val="90000"/>
              </a:lnSpc>
            </a:pPr>
            <a:r>
              <a:rPr lang="en-US" altLang="en-US" dirty="0"/>
              <a:t>Interpreting the relative frequency histogram as a probability distribution, then:</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Curve is called the cumulative distribution function</a:t>
            </a:r>
          </a:p>
        </p:txBody>
      </p:sp>
      <p:pic>
        <p:nvPicPr>
          <p:cNvPr id="914438" name="Picture 6"/>
          <p:cNvPicPr>
            <a:picLocks noChangeAspect="1" noChangeArrowheads="1"/>
          </p:cNvPicPr>
          <p:nvPr/>
        </p:nvPicPr>
        <p:blipFill>
          <a:blip r:embed="rId3" cstate="print"/>
          <a:srcRect/>
          <a:stretch>
            <a:fillRect/>
          </a:stretch>
        </p:blipFill>
        <p:spPr bwMode="auto">
          <a:xfrm>
            <a:off x="5410200" y="1905000"/>
            <a:ext cx="2971800" cy="2317750"/>
          </a:xfrm>
          <a:prstGeom prst="rect">
            <a:avLst/>
          </a:prstGeom>
          <a:solidFill>
            <a:schemeClr val="folHlink"/>
          </a:solidFill>
          <a:ln w="12700">
            <a:noFill/>
            <a:miter lim="800000"/>
            <a:headEnd type="none" w="sm" len="sm"/>
            <a:tailEnd type="none" w="sm" len="sm"/>
          </a:ln>
          <a:effectLst/>
        </p:spPr>
      </p:pic>
      <p:sp>
        <p:nvSpPr>
          <p:cNvPr id="914441" name="Rectangle 9"/>
          <p:cNvSpPr>
            <a:spLocks noChangeArrowheads="1"/>
          </p:cNvSpPr>
          <p:nvPr/>
        </p:nvSpPr>
        <p:spPr bwMode="auto">
          <a:xfrm>
            <a:off x="5334000" y="4551363"/>
            <a:ext cx="3124200" cy="22860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pic>
        <p:nvPicPr>
          <p:cNvPr id="914439" name="Picture 7"/>
          <p:cNvPicPr>
            <a:picLocks noChangeAspect="1" noChangeArrowheads="1"/>
          </p:cNvPicPr>
          <p:nvPr/>
        </p:nvPicPr>
        <p:blipFill>
          <a:blip r:embed="rId4" cstate="print"/>
          <a:srcRect r="17500"/>
          <a:stretch>
            <a:fillRect/>
          </a:stretch>
        </p:blipFill>
        <p:spPr bwMode="auto">
          <a:xfrm>
            <a:off x="5638800" y="4627563"/>
            <a:ext cx="2819400" cy="1954212"/>
          </a:xfrm>
          <a:prstGeom prst="rect">
            <a:avLst/>
          </a:prstGeom>
          <a:solidFill>
            <a:schemeClr val="folHlink"/>
          </a:solidFill>
          <a:ln w="12700">
            <a:noFill/>
            <a:miter lim="800000"/>
            <a:headEnd type="none" w="sm" len="sm"/>
            <a:tailEnd type="none" w="sm" len="sm"/>
          </a:ln>
          <a:effectLst/>
        </p:spPr>
      </p:pic>
      <p:sp>
        <p:nvSpPr>
          <p:cNvPr id="914442" name="Text Box 10"/>
          <p:cNvSpPr txBox="1">
            <a:spLocks noChangeArrowheads="1"/>
          </p:cNvSpPr>
          <p:nvPr/>
        </p:nvSpPr>
        <p:spPr bwMode="auto">
          <a:xfrm>
            <a:off x="6411913" y="6521450"/>
            <a:ext cx="120015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Gray Value</a:t>
            </a:r>
          </a:p>
        </p:txBody>
      </p:sp>
      <p:sp>
        <p:nvSpPr>
          <p:cNvPr id="914444" name="Text Box 12"/>
          <p:cNvSpPr txBox="1">
            <a:spLocks noChangeArrowheads="1"/>
          </p:cNvSpPr>
          <p:nvPr/>
        </p:nvSpPr>
        <p:spPr bwMode="auto">
          <a:xfrm>
            <a:off x="914400" y="2895600"/>
            <a:ext cx="3810000" cy="457200"/>
          </a:xfrm>
          <a:prstGeom prst="rect">
            <a:avLst/>
          </a:prstGeom>
          <a:solidFill>
            <a:schemeClr val="folHlink"/>
          </a:solidFill>
          <a:ln w="12700">
            <a:noFill/>
            <a:miter lim="800000"/>
            <a:headEnd type="none" w="sm" len="sm"/>
            <a:tailEnd type="none" w="sm" len="sm"/>
          </a:ln>
          <a:effectLst/>
        </p:spPr>
        <p:txBody>
          <a:bodyPr>
            <a:spAutoFit/>
          </a:bodyPr>
          <a:lstStyle/>
          <a:p>
            <a:pPr>
              <a:spcBef>
                <a:spcPct val="50000"/>
              </a:spcBef>
            </a:pPr>
            <a:r>
              <a:rPr lang="en-US" sz="2400" dirty="0">
                <a:solidFill>
                  <a:schemeClr val="bg2"/>
                </a:solidFill>
              </a:rPr>
              <a:t>P(I(</a:t>
            </a:r>
            <a:r>
              <a:rPr lang="en-US" sz="2400" dirty="0" err="1">
                <a:solidFill>
                  <a:schemeClr val="bg2"/>
                </a:solidFill>
              </a:rPr>
              <a:t>x,y</a:t>
            </a:r>
            <a:r>
              <a:rPr lang="en-US" sz="2400" dirty="0">
                <a:solidFill>
                  <a:schemeClr val="bg2"/>
                </a:solidFill>
              </a:rPr>
              <a:t>) = </a:t>
            </a:r>
            <a:r>
              <a:rPr lang="en-US" sz="2400" dirty="0" err="1">
                <a:solidFill>
                  <a:schemeClr val="bg2"/>
                </a:solidFill>
              </a:rPr>
              <a:t>i</a:t>
            </a:r>
            <a:r>
              <a:rPr lang="en-US" sz="2400" dirty="0">
                <a:solidFill>
                  <a:schemeClr val="bg2"/>
                </a:solidFill>
              </a:rPr>
              <a:t>) = H(</a:t>
            </a:r>
            <a:r>
              <a:rPr lang="en-US" sz="2400" dirty="0" err="1">
                <a:solidFill>
                  <a:schemeClr val="bg2"/>
                </a:solidFill>
              </a:rPr>
              <a:t>i</a:t>
            </a:r>
            <a:r>
              <a:rPr lang="en-US" sz="2400" dirty="0">
                <a:solidFill>
                  <a:schemeClr val="bg2"/>
                </a:solidFill>
              </a:rPr>
              <a:t>)/(</a:t>
            </a:r>
            <a:r>
              <a:rPr lang="en-US" sz="2400" dirty="0" err="1">
                <a:solidFill>
                  <a:schemeClr val="bg2"/>
                </a:solidFill>
              </a:rPr>
              <a:t>MxN</a:t>
            </a:r>
            <a:r>
              <a:rPr lang="en-US" sz="2400" dirty="0">
                <a:solidFill>
                  <a:schemeClr val="bg2"/>
                </a:solidFill>
              </a:rPr>
              <a:t>)</a:t>
            </a:r>
          </a:p>
        </p:txBody>
      </p:sp>
      <p:graphicFrame>
        <p:nvGraphicFramePr>
          <p:cNvPr id="914446" name="Object 14"/>
          <p:cNvGraphicFramePr>
            <a:graphicFrameLocks noChangeAspect="1"/>
          </p:cNvGraphicFramePr>
          <p:nvPr/>
        </p:nvGraphicFramePr>
        <p:xfrm>
          <a:off x="1219200" y="4648200"/>
          <a:ext cx="2209800" cy="1028700"/>
        </p:xfrm>
        <a:graphic>
          <a:graphicData uri="http://schemas.openxmlformats.org/presentationml/2006/ole">
            <mc:AlternateContent xmlns:mc="http://schemas.openxmlformats.org/markup-compatibility/2006">
              <mc:Choice xmlns:v="urn:schemas-microsoft-com:vml" Requires="v">
                <p:oleObj spid="_x0000_s914519" name="Equation" r:id="rId5" imgW="927000" imgH="431640" progId="Equation.3">
                  <p:embed/>
                </p:oleObj>
              </mc:Choice>
              <mc:Fallback>
                <p:oleObj name="Equation" r:id="rId5" imgW="927000" imgH="43164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648200"/>
                        <a:ext cx="2209800" cy="1028700"/>
                      </a:xfrm>
                      <a:prstGeom prst="rect">
                        <a:avLst/>
                      </a:prstGeom>
                      <a:solidFill>
                        <a:schemeClr val="folHlink"/>
                      </a:solidFill>
                    </p:spPr>
                  </p:pic>
                </p:oleObj>
              </mc:Fallback>
            </mc:AlternateContent>
          </a:graphicData>
        </a:graphic>
      </p:graphicFrame>
      <p:graphicFrame>
        <p:nvGraphicFramePr>
          <p:cNvPr id="914448" name="Object 16"/>
          <p:cNvGraphicFramePr>
            <a:graphicFrameLocks noChangeAspect="1"/>
          </p:cNvGraphicFramePr>
          <p:nvPr/>
        </p:nvGraphicFramePr>
        <p:xfrm>
          <a:off x="2257425" y="5829300"/>
          <a:ext cx="2573338" cy="1028700"/>
        </p:xfrm>
        <a:graphic>
          <a:graphicData uri="http://schemas.openxmlformats.org/presentationml/2006/ole">
            <mc:AlternateContent xmlns:mc="http://schemas.openxmlformats.org/markup-compatibility/2006">
              <mc:Choice xmlns:v="urn:schemas-microsoft-com:vml" Requires="v">
                <p:oleObj spid="_x0000_s914520" name="Equation" r:id="rId7" imgW="1079280" imgH="431640" progId="Equation.3">
                  <p:embed/>
                </p:oleObj>
              </mc:Choice>
              <mc:Fallback>
                <p:oleObj name="Equation" r:id="rId7" imgW="1079280" imgH="431640"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425" y="5829300"/>
                        <a:ext cx="2573338" cy="1028700"/>
                      </a:xfrm>
                      <a:prstGeom prst="rect">
                        <a:avLst/>
                      </a:prstGeom>
                      <a:solidFill>
                        <a:schemeClr val="folHlink"/>
                      </a:solid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7077075" y="285750"/>
            <a:ext cx="2066925" cy="609600"/>
          </a:xfrm>
        </p:spPr>
        <p:txBody>
          <a:bodyPr/>
          <a:lstStyle/>
          <a:p>
            <a:r>
              <a:rPr lang="en-US" altLang="en-US"/>
              <a:t>Examples</a:t>
            </a:r>
          </a:p>
        </p:txBody>
      </p:sp>
      <p:grpSp>
        <p:nvGrpSpPr>
          <p:cNvPr id="7" name="Group 6"/>
          <p:cNvGrpSpPr/>
          <p:nvPr/>
        </p:nvGrpSpPr>
        <p:grpSpPr>
          <a:xfrm>
            <a:off x="1219200" y="1295400"/>
            <a:ext cx="6053138" cy="5068888"/>
            <a:chOff x="1219200" y="1295400"/>
            <a:chExt cx="6053138" cy="5068888"/>
          </a:xfrm>
        </p:grpSpPr>
        <p:pic>
          <p:nvPicPr>
            <p:cNvPr id="902149" name="Picture 5"/>
            <p:cNvPicPr>
              <a:picLocks noChangeAspect="1" noChangeArrowheads="1"/>
            </p:cNvPicPr>
            <p:nvPr/>
          </p:nvPicPr>
          <p:blipFill>
            <a:blip r:embed="rId2" cstate="print"/>
            <a:srcRect l="1041" t="1041" r="4883" b="4492"/>
            <a:stretch>
              <a:fillRect/>
            </a:stretch>
          </p:blipFill>
          <p:spPr bwMode="auto">
            <a:xfrm>
              <a:off x="1219200" y="1295400"/>
              <a:ext cx="2293937" cy="2303463"/>
            </a:xfrm>
            <a:prstGeom prst="rect">
              <a:avLst/>
            </a:prstGeom>
            <a:noFill/>
            <a:ln w="12700">
              <a:solidFill>
                <a:srgbClr val="0066FF"/>
              </a:solidFill>
              <a:miter lim="800000"/>
              <a:headEnd type="none" w="sm" len="sm"/>
              <a:tailEnd type="none" w="sm" len="sm"/>
            </a:ln>
            <a:effectLst/>
          </p:spPr>
        </p:pic>
        <p:pic>
          <p:nvPicPr>
            <p:cNvPr id="902150" name="Picture 6"/>
            <p:cNvPicPr>
              <a:picLocks noChangeAspect="1" noChangeArrowheads="1"/>
            </p:cNvPicPr>
            <p:nvPr/>
          </p:nvPicPr>
          <p:blipFill>
            <a:blip r:embed="rId3" cstate="print"/>
            <a:srcRect t="636" r="5229" b="8481"/>
            <a:stretch>
              <a:fillRect/>
            </a:stretch>
          </p:blipFill>
          <p:spPr bwMode="auto">
            <a:xfrm>
              <a:off x="3733800" y="1371600"/>
              <a:ext cx="3538538" cy="2262188"/>
            </a:xfrm>
            <a:prstGeom prst="rect">
              <a:avLst/>
            </a:prstGeom>
            <a:solidFill>
              <a:schemeClr val="folHlink"/>
            </a:solidFill>
            <a:ln w="12700">
              <a:noFill/>
              <a:miter lim="800000"/>
              <a:headEnd type="none" w="sm" len="sm"/>
              <a:tailEnd type="none" w="sm" len="sm"/>
            </a:ln>
            <a:effectLst/>
          </p:spPr>
        </p:pic>
        <p:pic>
          <p:nvPicPr>
            <p:cNvPr id="902151" name="Picture 7"/>
            <p:cNvPicPr>
              <a:picLocks noChangeAspect="1" noChangeArrowheads="1"/>
            </p:cNvPicPr>
            <p:nvPr/>
          </p:nvPicPr>
          <p:blipFill>
            <a:blip r:embed="rId4" cstate="print"/>
            <a:srcRect l="691" t="1198" r="5183" b="4224"/>
            <a:stretch>
              <a:fillRect/>
            </a:stretch>
          </p:blipFill>
          <p:spPr bwMode="auto">
            <a:xfrm>
              <a:off x="1219200" y="3733800"/>
              <a:ext cx="2160588" cy="2630488"/>
            </a:xfrm>
            <a:prstGeom prst="rect">
              <a:avLst/>
            </a:prstGeom>
            <a:noFill/>
            <a:ln w="12700">
              <a:solidFill>
                <a:srgbClr val="0066FF"/>
              </a:solidFill>
              <a:miter lim="800000"/>
              <a:headEnd type="none" w="sm" len="sm"/>
              <a:tailEnd type="none" w="sm" len="sm"/>
            </a:ln>
            <a:effectLst/>
          </p:spPr>
        </p:pic>
        <p:pic>
          <p:nvPicPr>
            <p:cNvPr id="902152" name="Picture 8"/>
            <p:cNvPicPr>
              <a:picLocks noChangeAspect="1" noChangeArrowheads="1"/>
            </p:cNvPicPr>
            <p:nvPr/>
          </p:nvPicPr>
          <p:blipFill>
            <a:blip r:embed="rId5" cstate="print"/>
            <a:srcRect t="2446" r="5458" b="9520"/>
            <a:stretch>
              <a:fillRect/>
            </a:stretch>
          </p:blipFill>
          <p:spPr bwMode="auto">
            <a:xfrm>
              <a:off x="3733800" y="3962400"/>
              <a:ext cx="3517900" cy="2112963"/>
            </a:xfrm>
            <a:prstGeom prst="rect">
              <a:avLst/>
            </a:prstGeom>
            <a:solidFill>
              <a:schemeClr val="folHlink"/>
            </a:solidFill>
            <a:ln w="12700">
              <a:noFill/>
              <a:miter lim="800000"/>
              <a:headEnd type="none" w="sm" len="sm"/>
              <a:tailEnd type="none" w="sm" len="sm"/>
            </a:ln>
            <a:effectLst/>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705475" y="285750"/>
            <a:ext cx="3438525" cy="609600"/>
          </a:xfrm>
        </p:spPr>
        <p:txBody>
          <a:bodyPr/>
          <a:lstStyle/>
          <a:p>
            <a:r>
              <a:rPr lang="en-US" altLang="en-US"/>
              <a:t>Color Histograms</a:t>
            </a:r>
          </a:p>
        </p:txBody>
      </p:sp>
      <p:pic>
        <p:nvPicPr>
          <p:cNvPr id="893956" name="Picture 4"/>
          <p:cNvPicPr>
            <a:picLocks noChangeAspect="1" noChangeArrowheads="1"/>
          </p:cNvPicPr>
          <p:nvPr/>
        </p:nvPicPr>
        <p:blipFill>
          <a:blip r:embed="rId2" cstate="print"/>
          <a:srcRect/>
          <a:stretch>
            <a:fillRect/>
          </a:stretch>
        </p:blipFill>
        <p:spPr bwMode="auto">
          <a:xfrm>
            <a:off x="381000" y="2438400"/>
            <a:ext cx="3582988" cy="2387600"/>
          </a:xfrm>
          <a:prstGeom prst="rect">
            <a:avLst/>
          </a:prstGeom>
          <a:noFill/>
        </p:spPr>
      </p:pic>
      <p:pic>
        <p:nvPicPr>
          <p:cNvPr id="893957" name="Picture 5"/>
          <p:cNvPicPr>
            <a:picLocks noChangeAspect="1" noChangeArrowheads="1"/>
          </p:cNvPicPr>
          <p:nvPr/>
        </p:nvPicPr>
        <p:blipFill>
          <a:blip r:embed="rId3" cstate="print"/>
          <a:srcRect l="2321" t="21056" r="20905" b="4001"/>
          <a:stretch>
            <a:fillRect/>
          </a:stretch>
        </p:blipFill>
        <p:spPr bwMode="auto">
          <a:xfrm>
            <a:off x="5410200" y="914400"/>
            <a:ext cx="2820988" cy="1900238"/>
          </a:xfrm>
          <a:prstGeom prst="rect">
            <a:avLst/>
          </a:prstGeom>
          <a:noFill/>
        </p:spPr>
      </p:pic>
      <p:pic>
        <p:nvPicPr>
          <p:cNvPr id="893958" name="Picture 6"/>
          <p:cNvPicPr>
            <a:picLocks noChangeAspect="1" noChangeArrowheads="1"/>
          </p:cNvPicPr>
          <p:nvPr/>
        </p:nvPicPr>
        <p:blipFill>
          <a:blip r:embed="rId4" cstate="print"/>
          <a:srcRect l="2568" t="20779" r="21031" b="3789"/>
          <a:stretch>
            <a:fillRect/>
          </a:stretch>
        </p:blipFill>
        <p:spPr bwMode="auto">
          <a:xfrm>
            <a:off x="5410200" y="2895600"/>
            <a:ext cx="2822575" cy="1917700"/>
          </a:xfrm>
          <a:prstGeom prst="rect">
            <a:avLst/>
          </a:prstGeom>
          <a:noFill/>
        </p:spPr>
      </p:pic>
      <p:pic>
        <p:nvPicPr>
          <p:cNvPr id="893959" name="Picture 7"/>
          <p:cNvPicPr>
            <a:picLocks noChangeAspect="1" noChangeArrowheads="1"/>
          </p:cNvPicPr>
          <p:nvPr/>
        </p:nvPicPr>
        <p:blipFill>
          <a:blip r:embed="rId5" cstate="print"/>
          <a:srcRect l="2650" t="20839" r="21135" b="4865"/>
          <a:stretch>
            <a:fillRect/>
          </a:stretch>
        </p:blipFill>
        <p:spPr bwMode="auto">
          <a:xfrm>
            <a:off x="5410200" y="4897438"/>
            <a:ext cx="2819400" cy="1897062"/>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6467475" y="285750"/>
            <a:ext cx="2676525" cy="609600"/>
          </a:xfrm>
        </p:spPr>
        <p:txBody>
          <a:bodyPr/>
          <a:lstStyle/>
          <a:p>
            <a:r>
              <a:rPr lang="en-US" altLang="en-US" dirty="0"/>
              <a:t>Observations</a:t>
            </a:r>
          </a:p>
        </p:txBody>
      </p:sp>
      <p:sp>
        <p:nvSpPr>
          <p:cNvPr id="918532" name="Rectangle 4"/>
          <p:cNvSpPr>
            <a:spLocks noGrp="1" noChangeArrowheads="1"/>
          </p:cNvSpPr>
          <p:nvPr>
            <p:ph type="body" idx="1"/>
          </p:nvPr>
        </p:nvSpPr>
        <p:spPr>
          <a:xfrm>
            <a:off x="647700" y="1752600"/>
            <a:ext cx="7848600" cy="3733800"/>
          </a:xfrm>
          <a:noFill/>
          <a:ln/>
        </p:spPr>
        <p:txBody>
          <a:bodyPr/>
          <a:lstStyle/>
          <a:p>
            <a:r>
              <a:rPr lang="en-GB" altLang="en-US" dirty="0"/>
              <a:t>Acquisition process degrades image</a:t>
            </a:r>
          </a:p>
          <a:p>
            <a:r>
              <a:rPr lang="en-GB" altLang="en-US" dirty="0"/>
              <a:t>Brightness and contrast enhancement implemented by pixel operations</a:t>
            </a:r>
          </a:p>
          <a:p>
            <a:r>
              <a:rPr lang="en-GB" altLang="en-US" dirty="0"/>
              <a:t>No one algorithm universally useful </a:t>
            </a:r>
          </a:p>
          <a:p>
            <a:r>
              <a:rPr lang="en-GB" altLang="en-US" dirty="0">
                <a:sym typeface="Symbol" pitchFamily="18" charset="2"/>
              </a:rPr>
              <a:t> &gt; 1 enhances contrast in bright images</a:t>
            </a:r>
          </a:p>
          <a:p>
            <a:r>
              <a:rPr lang="en-GB" altLang="en-US" dirty="0">
                <a:sym typeface="Symbol" pitchFamily="18" charset="2"/>
              </a:rPr>
              <a:t> &lt; 1 enhances contrast in dark images</a:t>
            </a:r>
            <a:endParaRPr lang="en-GB" altLang="en-US" dirty="0"/>
          </a:p>
          <a:p>
            <a:r>
              <a:rPr lang="en-GB" altLang="en-US" dirty="0"/>
              <a:t>Transfer function for histogram equalisation proportional to cumulative histogram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6010275" y="285750"/>
            <a:ext cx="3133725" cy="609600"/>
          </a:xfrm>
        </p:spPr>
        <p:txBody>
          <a:bodyPr/>
          <a:lstStyle/>
          <a:p>
            <a:r>
              <a:rPr lang="en-US" altLang="en-US" dirty="0"/>
              <a:t>Noise Reduction</a:t>
            </a:r>
          </a:p>
        </p:txBody>
      </p:sp>
      <p:sp>
        <p:nvSpPr>
          <p:cNvPr id="919556" name="Rectangle 4"/>
          <p:cNvSpPr>
            <a:spLocks noGrp="1" noChangeArrowheads="1"/>
          </p:cNvSpPr>
          <p:nvPr>
            <p:ph type="body" idx="1"/>
          </p:nvPr>
        </p:nvSpPr>
        <p:spPr>
          <a:xfrm>
            <a:off x="609600" y="1295400"/>
            <a:ext cx="7848600" cy="2362200"/>
          </a:xfrm>
          <a:noFill/>
          <a:ln/>
        </p:spPr>
        <p:txBody>
          <a:bodyPr/>
          <a:lstStyle/>
          <a:p>
            <a:r>
              <a:rPr lang="en-US" altLang="en-US" dirty="0"/>
              <a:t>What is noise?</a:t>
            </a:r>
          </a:p>
          <a:p>
            <a:r>
              <a:rPr lang="en-US" altLang="en-US" dirty="0"/>
              <a:t>How is noise reduction performed?</a:t>
            </a:r>
          </a:p>
          <a:p>
            <a:pPr lvl="1"/>
            <a:r>
              <a:rPr lang="en-GB" altLang="en-US" dirty="0"/>
              <a:t>Noise reduction from first principles</a:t>
            </a:r>
          </a:p>
          <a:p>
            <a:pPr lvl="1"/>
            <a:r>
              <a:rPr lang="en-GB" altLang="en-US" dirty="0"/>
              <a:t>Neighbourhood operators</a:t>
            </a:r>
          </a:p>
          <a:p>
            <a:pPr lvl="2"/>
            <a:r>
              <a:rPr lang="en-GB" altLang="en-US" dirty="0"/>
              <a:t>linear filters (low pass, high pass)</a:t>
            </a:r>
          </a:p>
          <a:p>
            <a:pPr lvl="2"/>
            <a:r>
              <a:rPr lang="en-GB" altLang="en-US" dirty="0"/>
              <a:t>non-linear filters (median)</a:t>
            </a:r>
            <a:endParaRPr lang="en-US" altLang="en-US" sz="1800" dirty="0"/>
          </a:p>
        </p:txBody>
      </p:sp>
      <p:grpSp>
        <p:nvGrpSpPr>
          <p:cNvPr id="15" name="Group 14"/>
          <p:cNvGrpSpPr/>
          <p:nvPr/>
        </p:nvGrpSpPr>
        <p:grpSpPr>
          <a:xfrm>
            <a:off x="476250" y="3860800"/>
            <a:ext cx="8362950" cy="2892425"/>
            <a:chOff x="476250" y="3860800"/>
            <a:chExt cx="8362950" cy="2892425"/>
          </a:xfrm>
        </p:grpSpPr>
        <p:pic>
          <p:nvPicPr>
            <p:cNvPr id="919557" name="Picture 5" descr="boat_512"/>
            <p:cNvPicPr>
              <a:picLocks noChangeAspect="1" noChangeArrowheads="1"/>
            </p:cNvPicPr>
            <p:nvPr/>
          </p:nvPicPr>
          <p:blipFill>
            <a:blip r:embed="rId2" cstate="print"/>
            <a:srcRect/>
            <a:stretch>
              <a:fillRect/>
            </a:stretch>
          </p:blipFill>
          <p:spPr bwMode="auto">
            <a:xfrm>
              <a:off x="476250" y="3860800"/>
              <a:ext cx="2438400" cy="2438400"/>
            </a:xfrm>
            <a:prstGeom prst="rect">
              <a:avLst/>
            </a:prstGeom>
            <a:noFill/>
            <a:ln w="28575">
              <a:solidFill>
                <a:schemeClr val="folHlink"/>
              </a:solidFill>
              <a:miter lim="800000"/>
              <a:headEnd/>
              <a:tailEnd/>
            </a:ln>
          </p:spPr>
        </p:pic>
        <p:pic>
          <p:nvPicPr>
            <p:cNvPr id="919558" name="Picture 6" descr="noise"/>
            <p:cNvPicPr>
              <a:picLocks noChangeAspect="1" noChangeArrowheads="1"/>
            </p:cNvPicPr>
            <p:nvPr/>
          </p:nvPicPr>
          <p:blipFill>
            <a:blip r:embed="rId3" cstate="print"/>
            <a:srcRect l="11157" t="9128" r="11510" b="9447"/>
            <a:stretch>
              <a:fillRect/>
            </a:stretch>
          </p:blipFill>
          <p:spPr bwMode="auto">
            <a:xfrm>
              <a:off x="3322638" y="3905250"/>
              <a:ext cx="2430462" cy="2435225"/>
            </a:xfrm>
            <a:prstGeom prst="rect">
              <a:avLst/>
            </a:prstGeom>
            <a:noFill/>
            <a:ln w="28575">
              <a:solidFill>
                <a:schemeClr val="folHlink"/>
              </a:solidFill>
              <a:miter lim="800000"/>
              <a:headEnd/>
              <a:tailEnd/>
            </a:ln>
          </p:spPr>
        </p:pic>
        <p:sp>
          <p:nvSpPr>
            <p:cNvPr id="919559" name="Text Box 7"/>
            <p:cNvSpPr txBox="1">
              <a:spLocks noChangeArrowheads="1"/>
            </p:cNvSpPr>
            <p:nvPr/>
          </p:nvSpPr>
          <p:spPr bwMode="auto">
            <a:xfrm>
              <a:off x="1200150" y="6254750"/>
              <a:ext cx="927100"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image</a:t>
              </a:r>
            </a:p>
          </p:txBody>
        </p:sp>
        <p:sp>
          <p:nvSpPr>
            <p:cNvPr id="919560" name="Text Box 8"/>
            <p:cNvSpPr txBox="1">
              <a:spLocks noChangeArrowheads="1"/>
            </p:cNvSpPr>
            <p:nvPr/>
          </p:nvSpPr>
          <p:spPr bwMode="auto">
            <a:xfrm>
              <a:off x="2914650" y="4876800"/>
              <a:ext cx="357188"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1" name="Text Box 9"/>
            <p:cNvSpPr txBox="1">
              <a:spLocks noChangeArrowheads="1"/>
            </p:cNvSpPr>
            <p:nvPr/>
          </p:nvSpPr>
          <p:spPr bwMode="auto">
            <a:xfrm>
              <a:off x="4146550" y="6296025"/>
              <a:ext cx="827088" cy="457200"/>
            </a:xfrm>
            <a:prstGeom prst="rect">
              <a:avLst/>
            </a:prstGeom>
            <a:noFill/>
            <a:ln w="9525">
              <a:noFill/>
              <a:miter lim="800000"/>
              <a:headEnd/>
              <a:tailEnd/>
            </a:ln>
            <a:effectLst/>
          </p:spPr>
          <p:txBody>
            <a:bodyPr wrap="none">
              <a:spAutoFit/>
            </a:bodyPr>
            <a:lstStyle/>
            <a:p>
              <a:r>
                <a:rPr lang="en-GB" altLang="en-US" sz="2400">
                  <a:latin typeface="Times New Roman" pitchFamily="18" charset="0"/>
                </a:rPr>
                <a:t>noise</a:t>
              </a:r>
            </a:p>
          </p:txBody>
        </p:sp>
        <p:sp>
          <p:nvSpPr>
            <p:cNvPr id="919562" name="Text Box 10"/>
            <p:cNvSpPr txBox="1">
              <a:spLocks noChangeArrowheads="1"/>
            </p:cNvSpPr>
            <p:nvPr/>
          </p:nvSpPr>
          <p:spPr bwMode="auto">
            <a:xfrm>
              <a:off x="5815013" y="4953000"/>
              <a:ext cx="357187" cy="457200"/>
            </a:xfrm>
            <a:prstGeom prst="rect">
              <a:avLst/>
            </a:prstGeom>
            <a:noFill/>
            <a:ln w="9525">
              <a:noFill/>
              <a:miter lim="800000"/>
              <a:headEnd/>
              <a:tailEnd/>
            </a:ln>
            <a:effectLst/>
          </p:spPr>
          <p:txBody>
            <a:bodyPr wrap="none">
              <a:spAutoFit/>
            </a:bodyPr>
            <a:lstStyle/>
            <a:p>
              <a:r>
                <a:rPr lang="en-GB" altLang="en-US" sz="2400" b="1">
                  <a:latin typeface="Times New Roman" pitchFamily="18" charset="0"/>
                </a:rPr>
                <a:t>=</a:t>
              </a:r>
            </a:p>
          </p:txBody>
        </p:sp>
        <p:sp>
          <p:nvSpPr>
            <p:cNvPr id="919563" name="Text Box 11"/>
            <p:cNvSpPr txBox="1">
              <a:spLocks noChangeArrowheads="1"/>
            </p:cNvSpPr>
            <p:nvPr/>
          </p:nvSpPr>
          <p:spPr bwMode="auto">
            <a:xfrm>
              <a:off x="6324600" y="6276975"/>
              <a:ext cx="2514600" cy="457200"/>
            </a:xfrm>
            <a:prstGeom prst="rect">
              <a:avLst/>
            </a:prstGeom>
            <a:noFill/>
            <a:ln w="9525">
              <a:noFill/>
              <a:miter lim="800000"/>
              <a:headEnd/>
              <a:tailEnd/>
            </a:ln>
            <a:effectLst/>
          </p:spPr>
          <p:txBody>
            <a:bodyPr>
              <a:spAutoFit/>
            </a:bodyPr>
            <a:lstStyle/>
            <a:p>
              <a:pPr algn="ctr"/>
              <a:r>
                <a:rPr lang="en-GB" altLang="en-US" sz="2400">
                  <a:latin typeface="Times New Roman" pitchFamily="18" charset="0"/>
                </a:rPr>
                <a:t>‘grainy’ image</a:t>
              </a:r>
            </a:p>
          </p:txBody>
        </p:sp>
        <p:pic>
          <p:nvPicPr>
            <p:cNvPr id="919567" name="Picture 15" descr="boatnoise"/>
            <p:cNvPicPr>
              <a:picLocks noChangeAspect="1" noChangeArrowheads="1"/>
            </p:cNvPicPr>
            <p:nvPr/>
          </p:nvPicPr>
          <p:blipFill>
            <a:blip r:embed="rId4" cstate="print"/>
            <a:srcRect l="11160" t="9023" r="11816" b="9766"/>
            <a:stretch>
              <a:fillRect/>
            </a:stretch>
          </p:blipFill>
          <p:spPr bwMode="auto">
            <a:xfrm>
              <a:off x="6248400" y="3895725"/>
              <a:ext cx="2420938" cy="2428875"/>
            </a:xfrm>
            <a:prstGeom prst="rect">
              <a:avLst/>
            </a:prstGeom>
            <a:noFill/>
            <a:ln w="28575">
              <a:solidFill>
                <a:schemeClr val="folHlink"/>
              </a:solidFill>
              <a:miter lim="800000"/>
              <a:headEnd/>
              <a:tailEnd/>
            </a:ln>
          </p:spPr>
        </p:pic>
        <p:sp>
          <p:nvSpPr>
            <p:cNvPr id="919568" name="Line 16"/>
            <p:cNvSpPr>
              <a:spLocks noChangeShapeType="1"/>
            </p:cNvSpPr>
            <p:nvPr/>
          </p:nvSpPr>
          <p:spPr bwMode="auto">
            <a:xfrm>
              <a:off x="167640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69" name="Line 17"/>
            <p:cNvSpPr>
              <a:spLocks noChangeShapeType="1"/>
            </p:cNvSpPr>
            <p:nvPr/>
          </p:nvSpPr>
          <p:spPr bwMode="auto">
            <a:xfrm>
              <a:off x="4514850" y="3886200"/>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19570" name="Line 18"/>
            <p:cNvSpPr>
              <a:spLocks noChangeShapeType="1"/>
            </p:cNvSpPr>
            <p:nvPr/>
          </p:nvSpPr>
          <p:spPr bwMode="auto">
            <a:xfrm>
              <a:off x="7458075" y="3876675"/>
              <a:ext cx="0" cy="2438400"/>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7915275" y="285750"/>
            <a:ext cx="1152525" cy="609600"/>
          </a:xfrm>
        </p:spPr>
        <p:txBody>
          <a:bodyPr/>
          <a:lstStyle/>
          <a:p>
            <a:r>
              <a:rPr lang="en-US" altLang="en-US"/>
              <a:t>Noise</a:t>
            </a:r>
          </a:p>
        </p:txBody>
      </p:sp>
      <p:pic>
        <p:nvPicPr>
          <p:cNvPr id="921605" name="Picture 5" descr="boatnoise2"/>
          <p:cNvPicPr>
            <a:picLocks noChangeAspect="1" noChangeArrowheads="1"/>
          </p:cNvPicPr>
          <p:nvPr/>
        </p:nvPicPr>
        <p:blipFill>
          <a:blip r:embed="rId2" cstate="print"/>
          <a:srcRect/>
          <a:stretch>
            <a:fillRect/>
          </a:stretch>
        </p:blipFill>
        <p:spPr bwMode="auto">
          <a:xfrm>
            <a:off x="4867275" y="1638300"/>
            <a:ext cx="3810000" cy="4191000"/>
          </a:xfrm>
          <a:prstGeom prst="rect">
            <a:avLst/>
          </a:prstGeom>
          <a:noFill/>
          <a:ln w="19050">
            <a:solidFill>
              <a:schemeClr val="folHlink"/>
            </a:solidFill>
            <a:miter lim="800000"/>
            <a:headEnd/>
            <a:tailEnd/>
          </a:ln>
          <a:effectLst/>
        </p:spPr>
      </p:pic>
      <p:sp>
        <p:nvSpPr>
          <p:cNvPr id="921606" name="Rectangle 6"/>
          <p:cNvSpPr>
            <a:spLocks noGrp="1" noChangeArrowheads="1"/>
          </p:cNvSpPr>
          <p:nvPr>
            <p:ph type="body" idx="1"/>
          </p:nvPr>
        </p:nvSpPr>
        <p:spPr>
          <a:xfrm>
            <a:off x="533400" y="1905000"/>
            <a:ext cx="3924300" cy="2362200"/>
          </a:xfrm>
          <a:noFill/>
          <a:ln/>
        </p:spPr>
        <p:txBody>
          <a:bodyPr/>
          <a:lstStyle/>
          <a:p>
            <a:r>
              <a:rPr lang="en-GB" altLang="en-US" dirty="0"/>
              <a:t>Plot of image brightness.</a:t>
            </a:r>
          </a:p>
          <a:p>
            <a:r>
              <a:rPr lang="en-GB" altLang="en-US" dirty="0"/>
              <a:t>Noise is additive.</a:t>
            </a:r>
          </a:p>
          <a:p>
            <a:r>
              <a:rPr lang="en-GB" altLang="en-US" dirty="0"/>
              <a:t>Noise fluctuations are rapid</a:t>
            </a:r>
          </a:p>
          <a:p>
            <a:pPr lvl="1"/>
            <a:r>
              <a:rPr lang="en-GB" altLang="en-US" dirty="0"/>
              <a:t>high frequency.</a:t>
            </a:r>
          </a:p>
        </p:txBody>
      </p:sp>
      <p:sp>
        <p:nvSpPr>
          <p:cNvPr id="921607" name="Text Box 7"/>
          <p:cNvSpPr txBox="1">
            <a:spLocks noChangeArrowheads="1"/>
          </p:cNvSpPr>
          <p:nvPr/>
        </p:nvSpPr>
        <p:spPr bwMode="auto">
          <a:xfrm>
            <a:off x="7639050" y="170497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21608" name="Text Box 8"/>
          <p:cNvSpPr txBox="1">
            <a:spLocks noChangeArrowheads="1"/>
          </p:cNvSpPr>
          <p:nvPr/>
        </p:nvSpPr>
        <p:spPr bwMode="auto">
          <a:xfrm>
            <a:off x="7658100" y="2943225"/>
            <a:ext cx="701675"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Noise</a:t>
            </a:r>
          </a:p>
        </p:txBody>
      </p:sp>
      <p:sp>
        <p:nvSpPr>
          <p:cNvPr id="921609" name="Text Box 9"/>
          <p:cNvSpPr txBox="1">
            <a:spLocks noChangeArrowheads="1"/>
          </p:cNvSpPr>
          <p:nvPr/>
        </p:nvSpPr>
        <p:spPr bwMode="auto">
          <a:xfrm>
            <a:off x="6867525" y="4181475"/>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 + Noise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a:xfrm>
            <a:off x="7839075" y="285750"/>
            <a:ext cx="1228725" cy="609600"/>
          </a:xfrm>
        </p:spPr>
        <p:txBody>
          <a:bodyPr/>
          <a:lstStyle/>
          <a:p>
            <a:r>
              <a:rPr lang="en-US" altLang="en-US"/>
              <a:t>Noise</a:t>
            </a:r>
          </a:p>
        </p:txBody>
      </p:sp>
      <p:sp>
        <p:nvSpPr>
          <p:cNvPr id="924675" name="Rectangle 3"/>
          <p:cNvSpPr>
            <a:spLocks noGrp="1" noChangeArrowheads="1"/>
          </p:cNvSpPr>
          <p:nvPr>
            <p:ph type="body" idx="1"/>
          </p:nvPr>
        </p:nvSpPr>
        <p:spPr>
          <a:xfrm>
            <a:off x="457200" y="1371600"/>
            <a:ext cx="7848600" cy="457200"/>
          </a:xfrm>
        </p:spPr>
        <p:txBody>
          <a:bodyPr/>
          <a:lstStyle/>
          <a:p>
            <a:r>
              <a:rPr lang="en-GB" altLang="en-US"/>
              <a:t>Noise varies above and below uncorrupted image.</a:t>
            </a:r>
            <a:endParaRPr lang="en-US" altLang="en-US"/>
          </a:p>
        </p:txBody>
      </p:sp>
      <p:pic>
        <p:nvPicPr>
          <p:cNvPr id="924676" name="Picture 4" descr="satnoise1"/>
          <p:cNvPicPr>
            <a:picLocks noChangeAspect="1" noChangeArrowheads="1"/>
          </p:cNvPicPr>
          <p:nvPr/>
        </p:nvPicPr>
        <p:blipFill>
          <a:blip r:embed="rId2" cstate="print"/>
          <a:srcRect/>
          <a:stretch>
            <a:fillRect/>
          </a:stretch>
        </p:blipFill>
        <p:spPr bwMode="auto">
          <a:xfrm>
            <a:off x="4038600" y="2590800"/>
            <a:ext cx="4368800" cy="3276600"/>
          </a:xfrm>
          <a:prstGeom prst="rect">
            <a:avLst/>
          </a:prstGeom>
          <a:noFill/>
          <a:ln w="9525">
            <a:noFill/>
            <a:miter lim="800000"/>
            <a:headEnd/>
            <a:tailEnd/>
          </a:ln>
          <a:effectLst/>
        </p:spPr>
      </p:pic>
      <p:grpSp>
        <p:nvGrpSpPr>
          <p:cNvPr id="924684" name="Group 12"/>
          <p:cNvGrpSpPr>
            <a:grpSpLocks/>
          </p:cNvGrpSpPr>
          <p:nvPr/>
        </p:nvGrpSpPr>
        <p:grpSpPr bwMode="auto">
          <a:xfrm>
            <a:off x="1447800" y="2057400"/>
            <a:ext cx="2025650" cy="2057400"/>
            <a:chOff x="926" y="1200"/>
            <a:chExt cx="1276" cy="1296"/>
          </a:xfrm>
        </p:grpSpPr>
        <p:pic>
          <p:nvPicPr>
            <p:cNvPr id="924678" name="Picture 6" descr="sat1"/>
            <p:cNvPicPr>
              <a:picLocks noChangeAspect="1" noChangeArrowheads="1"/>
            </p:cNvPicPr>
            <p:nvPr/>
          </p:nvPicPr>
          <p:blipFill>
            <a:blip r:embed="rId3" cstate="print"/>
            <a:srcRect l="10823" t="8893" r="11736" b="9375"/>
            <a:stretch>
              <a:fillRect/>
            </a:stretch>
          </p:blipFill>
          <p:spPr bwMode="auto">
            <a:xfrm>
              <a:off x="926" y="1215"/>
              <a:ext cx="1276" cy="1281"/>
            </a:xfrm>
            <a:prstGeom prst="rect">
              <a:avLst/>
            </a:prstGeom>
            <a:noFill/>
            <a:ln w="19050">
              <a:solidFill>
                <a:schemeClr val="folHlink"/>
              </a:solidFill>
              <a:miter lim="800000"/>
              <a:headEnd/>
              <a:tailEnd/>
            </a:ln>
          </p:spPr>
        </p:pic>
        <p:sp>
          <p:nvSpPr>
            <p:cNvPr id="924680" name="Line 8"/>
            <p:cNvSpPr>
              <a:spLocks noChangeShapeType="1"/>
            </p:cNvSpPr>
            <p:nvPr/>
          </p:nvSpPr>
          <p:spPr bwMode="auto">
            <a:xfrm>
              <a:off x="1518" y="1200"/>
              <a:ext cx="0" cy="1296"/>
            </a:xfrm>
            <a:prstGeom prst="line">
              <a:avLst/>
            </a:prstGeom>
            <a:noFill/>
            <a:ln w="9525">
              <a:solidFill>
                <a:srgbClr val="0066FF"/>
              </a:solidFill>
              <a:round/>
              <a:headEnd/>
              <a:tailEnd/>
            </a:ln>
            <a:effectLst/>
          </p:spPr>
          <p:txBody>
            <a:bodyPr wrap="none" anchor="ctr"/>
            <a:lstStyle/>
            <a:p>
              <a:endParaRPr lang="en-US"/>
            </a:p>
          </p:txBody>
        </p:sp>
      </p:grpSp>
      <p:grpSp>
        <p:nvGrpSpPr>
          <p:cNvPr id="924683" name="Group 11"/>
          <p:cNvGrpSpPr>
            <a:grpSpLocks/>
          </p:cNvGrpSpPr>
          <p:nvPr/>
        </p:nvGrpSpPr>
        <p:grpSpPr bwMode="auto">
          <a:xfrm>
            <a:off x="1447800" y="4419600"/>
            <a:ext cx="2051050" cy="2057400"/>
            <a:chOff x="910" y="2562"/>
            <a:chExt cx="1292" cy="1296"/>
          </a:xfrm>
        </p:grpSpPr>
        <p:pic>
          <p:nvPicPr>
            <p:cNvPr id="924679" name="Picture 7" descr="satn1"/>
            <p:cNvPicPr>
              <a:picLocks noChangeAspect="1" noChangeArrowheads="1"/>
            </p:cNvPicPr>
            <p:nvPr/>
          </p:nvPicPr>
          <p:blipFill>
            <a:blip r:embed="rId4" cstate="print"/>
            <a:srcRect l="10823" t="9373" r="12268" b="9856"/>
            <a:stretch>
              <a:fillRect/>
            </a:stretch>
          </p:blipFill>
          <p:spPr bwMode="auto">
            <a:xfrm>
              <a:off x="910" y="2565"/>
              <a:ext cx="1292" cy="1291"/>
            </a:xfrm>
            <a:prstGeom prst="rect">
              <a:avLst/>
            </a:prstGeom>
            <a:noFill/>
            <a:ln w="19050">
              <a:solidFill>
                <a:schemeClr val="folHlink"/>
              </a:solidFill>
              <a:miter lim="800000"/>
              <a:headEnd/>
              <a:tailEnd/>
            </a:ln>
          </p:spPr>
        </p:pic>
        <p:sp>
          <p:nvSpPr>
            <p:cNvPr id="924681" name="Line 9"/>
            <p:cNvSpPr>
              <a:spLocks noChangeShapeType="1"/>
            </p:cNvSpPr>
            <p:nvPr/>
          </p:nvSpPr>
          <p:spPr bwMode="auto">
            <a:xfrm>
              <a:off x="1524" y="2562"/>
              <a:ext cx="0" cy="1296"/>
            </a:xfrm>
            <a:prstGeom prst="line">
              <a:avLst/>
            </a:prstGeom>
            <a:noFill/>
            <a:ln w="9525">
              <a:solidFill>
                <a:srgbClr val="FF0000"/>
              </a:solidFill>
              <a:round/>
              <a:headEnd/>
              <a:tailEnd/>
            </a:ln>
            <a:effectLst/>
          </p:spPr>
          <p:txBody>
            <a:bodyPr wrap="none" anchor="ctr"/>
            <a:lstStyle/>
            <a:p>
              <a:endParaRPr lang="en-US"/>
            </a:p>
          </p:txBody>
        </p:sp>
      </p:grpSp>
      <p:sp>
        <p:nvSpPr>
          <p:cNvPr id="924685" name="Text Box 13"/>
          <p:cNvSpPr txBox="1">
            <a:spLocks noChangeArrowheads="1"/>
          </p:cNvSpPr>
          <p:nvPr/>
        </p:nvSpPr>
        <p:spPr bwMode="auto">
          <a:xfrm>
            <a:off x="441325" y="3032125"/>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24686" name="Text Box 14"/>
          <p:cNvSpPr txBox="1">
            <a:spLocks noChangeArrowheads="1"/>
          </p:cNvSpPr>
          <p:nvPr/>
        </p:nvSpPr>
        <p:spPr bwMode="auto">
          <a:xfrm>
            <a:off x="457200" y="4953000"/>
            <a:ext cx="806450" cy="825500"/>
          </a:xfrm>
          <a:prstGeom prst="rect">
            <a:avLst/>
          </a:prstGeom>
          <a:noFill/>
          <a:ln w="12700">
            <a:noFill/>
            <a:miter lim="800000"/>
            <a:headEnd type="none" w="sm" len="sm"/>
            <a:tailEnd type="none" w="sm" len="sm"/>
          </a:ln>
          <a:effectLst/>
        </p:spPr>
        <p:txBody>
          <a:bodyPr wrap="none">
            <a:spAutoFit/>
          </a:bodyPr>
          <a:lstStyle/>
          <a:p>
            <a:pPr algn="ctr"/>
            <a:r>
              <a:rPr lang="en-US" altLang="en-US" sz="1600"/>
              <a:t>Image </a:t>
            </a:r>
          </a:p>
          <a:p>
            <a:pPr algn="ctr"/>
            <a:r>
              <a:rPr lang="en-US" altLang="en-US" sz="1600"/>
              <a:t>+ </a:t>
            </a:r>
          </a:p>
          <a:p>
            <a:pPr algn="ctr"/>
            <a:r>
              <a:rPr lang="en-US" altLang="en-US" sz="1600"/>
              <a:t>Noise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5699" name="Rectangle 3"/>
          <p:cNvSpPr>
            <a:spLocks noGrp="1" noChangeArrowheads="1"/>
          </p:cNvSpPr>
          <p:nvPr>
            <p:ph type="body" idx="1"/>
          </p:nvPr>
        </p:nvSpPr>
        <p:spPr>
          <a:xfrm>
            <a:off x="228600" y="1524000"/>
            <a:ext cx="3429000" cy="2362200"/>
          </a:xfrm>
        </p:spPr>
        <p:txBody>
          <a:bodyPr/>
          <a:lstStyle/>
          <a:p>
            <a:r>
              <a:rPr lang="en-GB" altLang="en-US" sz="2200" dirty="0"/>
              <a:t>How do we reduce noise?</a:t>
            </a:r>
          </a:p>
          <a:p>
            <a:r>
              <a:rPr lang="en-GB" altLang="en-US" sz="2200" dirty="0"/>
              <a:t>Consider a uniform 1-d image and add noise.</a:t>
            </a:r>
          </a:p>
          <a:p>
            <a:r>
              <a:rPr lang="en-GB" altLang="en-US" sz="2200" dirty="0"/>
              <a:t>Focus on a pixel neighbourhood. </a:t>
            </a:r>
          </a:p>
          <a:p>
            <a:r>
              <a:rPr lang="en-GB" altLang="en-US" sz="2200" dirty="0"/>
              <a:t>Averaging the three values should result in a value closer to original uncorrupted data</a:t>
            </a:r>
          </a:p>
          <a:p>
            <a:r>
              <a:rPr lang="en-GB" altLang="en-US" sz="2200" dirty="0"/>
              <a:t>Especially if </a:t>
            </a:r>
            <a:r>
              <a:rPr lang="en-GB" altLang="en-US" sz="2200" dirty="0" err="1"/>
              <a:t>gaussian</a:t>
            </a:r>
            <a:r>
              <a:rPr lang="en-GB" altLang="en-US" sz="2200" dirty="0"/>
              <a:t> mean is zero</a:t>
            </a:r>
            <a:endParaRPr lang="en-US" altLang="en-US" sz="2200" dirty="0"/>
          </a:p>
        </p:txBody>
      </p:sp>
      <p:pic>
        <p:nvPicPr>
          <p:cNvPr id="925702" name="Picture 6" descr="noise3"/>
          <p:cNvPicPr>
            <a:picLocks noGrp="1" noChangeAspect="1" noChangeArrowheads="1"/>
          </p:cNvPicPr>
          <p:nvPr>
            <p:ph sz="half" idx="4294967295"/>
          </p:nvPr>
        </p:nvPicPr>
        <p:blipFill>
          <a:blip r:embed="rId2" cstate="print"/>
          <a:srcRect/>
          <a:stretch>
            <a:fillRect/>
          </a:stretch>
        </p:blipFill>
        <p:spPr bwMode="auto">
          <a:xfrm>
            <a:off x="4724400" y="1600200"/>
            <a:ext cx="3810000" cy="2857500"/>
          </a:xfrm>
          <a:prstGeom prst="rect">
            <a:avLst/>
          </a:prstGeom>
          <a:noFill/>
        </p:spPr>
      </p:pic>
      <p:sp>
        <p:nvSpPr>
          <p:cNvPr id="925703" name="Line 7"/>
          <p:cNvSpPr>
            <a:spLocks noChangeShapeType="1"/>
          </p:cNvSpPr>
          <p:nvPr/>
        </p:nvSpPr>
        <p:spPr bwMode="auto">
          <a:xfrm flipH="1">
            <a:off x="5257800" y="3657600"/>
            <a:ext cx="457200" cy="914400"/>
          </a:xfrm>
          <a:prstGeom prst="line">
            <a:avLst/>
          </a:prstGeom>
          <a:noFill/>
          <a:ln w="9525">
            <a:solidFill>
              <a:schemeClr val="tx1"/>
            </a:solidFill>
            <a:round/>
            <a:headEnd/>
            <a:tailEnd/>
          </a:ln>
          <a:effectLst/>
        </p:spPr>
        <p:txBody>
          <a:bodyPr wrap="none" anchor="ctr"/>
          <a:lstStyle/>
          <a:p>
            <a:endParaRPr lang="en-US"/>
          </a:p>
        </p:txBody>
      </p:sp>
      <p:sp>
        <p:nvSpPr>
          <p:cNvPr id="925704" name="Line 8"/>
          <p:cNvSpPr>
            <a:spLocks noChangeShapeType="1"/>
          </p:cNvSpPr>
          <p:nvPr/>
        </p:nvSpPr>
        <p:spPr bwMode="auto">
          <a:xfrm flipH="1">
            <a:off x="5867400" y="3733800"/>
            <a:ext cx="76200" cy="914400"/>
          </a:xfrm>
          <a:prstGeom prst="line">
            <a:avLst/>
          </a:prstGeom>
          <a:noFill/>
          <a:ln w="9525">
            <a:solidFill>
              <a:schemeClr val="tx1"/>
            </a:solidFill>
            <a:round/>
            <a:headEnd/>
            <a:tailEnd/>
          </a:ln>
          <a:effectLst/>
        </p:spPr>
        <p:txBody>
          <a:bodyPr wrap="none" anchor="ctr"/>
          <a:lstStyle/>
          <a:p>
            <a:endParaRPr lang="en-US"/>
          </a:p>
        </p:txBody>
      </p:sp>
      <p:grpSp>
        <p:nvGrpSpPr>
          <p:cNvPr id="925705" name="Group 9"/>
          <p:cNvGrpSpPr>
            <a:grpSpLocks/>
          </p:cNvGrpSpPr>
          <p:nvPr/>
        </p:nvGrpSpPr>
        <p:grpSpPr bwMode="auto">
          <a:xfrm>
            <a:off x="5257800" y="4419600"/>
            <a:ext cx="609600" cy="1295400"/>
            <a:chOff x="3264" y="2976"/>
            <a:chExt cx="384" cy="816"/>
          </a:xfrm>
        </p:grpSpPr>
        <p:sp>
          <p:nvSpPr>
            <p:cNvPr id="925706" name="Line 10"/>
            <p:cNvSpPr>
              <a:spLocks noChangeShapeType="1"/>
            </p:cNvSpPr>
            <p:nvPr/>
          </p:nvSpPr>
          <p:spPr bwMode="auto">
            <a:xfrm flipH="1">
              <a:off x="3312" y="3216"/>
              <a:ext cx="0" cy="576"/>
            </a:xfrm>
            <a:prstGeom prst="line">
              <a:avLst/>
            </a:prstGeom>
            <a:noFill/>
            <a:ln w="28575">
              <a:solidFill>
                <a:srgbClr val="FF0000"/>
              </a:solidFill>
              <a:round/>
              <a:headEnd/>
              <a:tailEnd/>
            </a:ln>
            <a:effectLst/>
          </p:spPr>
          <p:txBody>
            <a:bodyPr wrap="none" anchor="ctr"/>
            <a:lstStyle/>
            <a:p>
              <a:endParaRPr lang="en-US"/>
            </a:p>
          </p:txBody>
        </p:sp>
        <p:sp>
          <p:nvSpPr>
            <p:cNvPr id="925707" name="Line 11"/>
            <p:cNvSpPr>
              <a:spLocks noChangeShapeType="1"/>
            </p:cNvSpPr>
            <p:nvPr/>
          </p:nvSpPr>
          <p:spPr bwMode="auto">
            <a:xfrm>
              <a:off x="3456" y="3072"/>
              <a:ext cx="0" cy="720"/>
            </a:xfrm>
            <a:prstGeom prst="line">
              <a:avLst/>
            </a:prstGeom>
            <a:noFill/>
            <a:ln w="28575">
              <a:solidFill>
                <a:srgbClr val="FF0000"/>
              </a:solidFill>
              <a:round/>
              <a:headEnd/>
              <a:tailEnd/>
            </a:ln>
            <a:effectLst/>
          </p:spPr>
          <p:txBody>
            <a:bodyPr wrap="none" anchor="ctr"/>
            <a:lstStyle/>
            <a:p>
              <a:endParaRPr lang="en-US"/>
            </a:p>
          </p:txBody>
        </p:sp>
        <p:sp>
          <p:nvSpPr>
            <p:cNvPr id="925708" name="Oval 12"/>
            <p:cNvSpPr>
              <a:spLocks noChangeArrowheads="1"/>
            </p:cNvSpPr>
            <p:nvPr/>
          </p:nvSpPr>
          <p:spPr bwMode="auto">
            <a:xfrm>
              <a:off x="3264" y="3120"/>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09" name="Line 13"/>
            <p:cNvSpPr>
              <a:spLocks noChangeShapeType="1"/>
            </p:cNvSpPr>
            <p:nvPr/>
          </p:nvSpPr>
          <p:spPr bwMode="auto">
            <a:xfrm>
              <a:off x="3600" y="3264"/>
              <a:ext cx="0" cy="528"/>
            </a:xfrm>
            <a:prstGeom prst="line">
              <a:avLst/>
            </a:prstGeom>
            <a:noFill/>
            <a:ln w="28575">
              <a:solidFill>
                <a:srgbClr val="FF0000"/>
              </a:solidFill>
              <a:round/>
              <a:headEnd/>
              <a:tailEnd/>
            </a:ln>
            <a:effectLst/>
          </p:spPr>
          <p:txBody>
            <a:bodyPr wrap="none" anchor="ctr"/>
            <a:lstStyle/>
            <a:p>
              <a:endParaRPr lang="en-US"/>
            </a:p>
          </p:txBody>
        </p:sp>
        <p:sp>
          <p:nvSpPr>
            <p:cNvPr id="925710" name="Oval 14"/>
            <p:cNvSpPr>
              <a:spLocks noChangeArrowheads="1"/>
            </p:cNvSpPr>
            <p:nvPr/>
          </p:nvSpPr>
          <p:spPr bwMode="auto">
            <a:xfrm>
              <a:off x="3408"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5711" name="Oval 15"/>
            <p:cNvSpPr>
              <a:spLocks noChangeArrowheads="1"/>
            </p:cNvSpPr>
            <p:nvPr/>
          </p:nvSpPr>
          <p:spPr bwMode="auto">
            <a:xfrm>
              <a:off x="3552" y="3168"/>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grpSp>
        <p:nvGrpSpPr>
          <p:cNvPr id="925712" name="Group 16"/>
          <p:cNvGrpSpPr>
            <a:grpSpLocks/>
          </p:cNvGrpSpPr>
          <p:nvPr/>
        </p:nvGrpSpPr>
        <p:grpSpPr bwMode="auto">
          <a:xfrm>
            <a:off x="7315200" y="4572000"/>
            <a:ext cx="152400" cy="1143000"/>
            <a:chOff x="4560" y="3024"/>
            <a:chExt cx="96" cy="768"/>
          </a:xfrm>
        </p:grpSpPr>
        <p:sp>
          <p:nvSpPr>
            <p:cNvPr id="925713" name="Oval 17"/>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5714" name="Line 18"/>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5715" name="AutoShape 19"/>
          <p:cNvSpPr>
            <a:spLocks noChangeArrowheads="1"/>
          </p:cNvSpPr>
          <p:nvPr/>
        </p:nvSpPr>
        <p:spPr bwMode="auto">
          <a:xfrm>
            <a:off x="61722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5716" name="Line 20"/>
          <p:cNvSpPr>
            <a:spLocks noChangeShapeType="1"/>
          </p:cNvSpPr>
          <p:nvPr/>
        </p:nvSpPr>
        <p:spPr bwMode="auto">
          <a:xfrm>
            <a:off x="49530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5717" name="Line 21"/>
          <p:cNvSpPr>
            <a:spLocks noChangeShapeType="1"/>
          </p:cNvSpPr>
          <p:nvPr/>
        </p:nvSpPr>
        <p:spPr bwMode="auto">
          <a:xfrm>
            <a:off x="51054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5718" name="Text Box 22"/>
          <p:cNvSpPr txBox="1">
            <a:spLocks noChangeArrowheads="1"/>
          </p:cNvSpPr>
          <p:nvPr/>
        </p:nvSpPr>
        <p:spPr bwMode="auto">
          <a:xfrm>
            <a:off x="5073650" y="5638800"/>
            <a:ext cx="1174750"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a:t>
            </a:r>
          </a:p>
        </p:txBody>
      </p:sp>
      <p:sp>
        <p:nvSpPr>
          <p:cNvPr id="925719" name="Text Box 23"/>
          <p:cNvSpPr txBox="1">
            <a:spLocks noChangeArrowheads="1"/>
          </p:cNvSpPr>
          <p:nvPr/>
        </p:nvSpPr>
        <p:spPr bwMode="auto">
          <a:xfrm>
            <a:off x="7227888" y="5638800"/>
            <a:ext cx="468312"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5705"/>
                                        </p:tgtEl>
                                        <p:attrNameLst>
                                          <p:attrName>style.visibility</p:attrName>
                                        </p:attrNameLst>
                                      </p:cBhvr>
                                      <p:to>
                                        <p:strVal val="visible"/>
                                      </p:to>
                                    </p:set>
                                    <p:anim calcmode="lin" valueType="num">
                                      <p:cBhvr>
                                        <p:cTn id="7" dur="500" fill="hold"/>
                                        <p:tgtEl>
                                          <p:spTgt spid="925705"/>
                                        </p:tgtEl>
                                        <p:attrNameLst>
                                          <p:attrName>ppt_w</p:attrName>
                                        </p:attrNameLst>
                                      </p:cBhvr>
                                      <p:tavLst>
                                        <p:tav tm="0">
                                          <p:val>
                                            <p:fltVal val="0"/>
                                          </p:val>
                                        </p:tav>
                                        <p:tav tm="100000">
                                          <p:val>
                                            <p:strVal val="#ppt_w"/>
                                          </p:val>
                                        </p:tav>
                                      </p:tavLst>
                                    </p:anim>
                                    <p:anim calcmode="lin" valueType="num">
                                      <p:cBhvr>
                                        <p:cTn id="8" dur="500" fill="hold"/>
                                        <p:tgtEl>
                                          <p:spTgt spid="925705"/>
                                        </p:tgtEl>
                                        <p:attrNameLst>
                                          <p:attrName>ppt_h</p:attrName>
                                        </p:attrNameLst>
                                      </p:cBhvr>
                                      <p:tavLst>
                                        <p:tav tm="0">
                                          <p:val>
                                            <p:fltVal val="0"/>
                                          </p:val>
                                        </p:tav>
                                        <p:tav tm="100000">
                                          <p:val>
                                            <p:strVal val="#ppt_h"/>
                                          </p:val>
                                        </p:tav>
                                      </p:tavLst>
                                    </p:anim>
                                    <p:anim calcmode="lin" valueType="num">
                                      <p:cBhvr>
                                        <p:cTn id="9" dur="500" fill="hold"/>
                                        <p:tgtEl>
                                          <p:spTgt spid="925705"/>
                                        </p:tgtEl>
                                        <p:attrNameLst>
                                          <p:attrName>ppt_x</p:attrName>
                                        </p:attrNameLst>
                                      </p:cBhvr>
                                      <p:tavLst>
                                        <p:tav tm="0">
                                          <p:val>
                                            <p:fltVal val="0.5"/>
                                          </p:val>
                                        </p:tav>
                                        <p:tav tm="100000">
                                          <p:val>
                                            <p:strVal val="#ppt_x"/>
                                          </p:val>
                                        </p:tav>
                                      </p:tavLst>
                                    </p:anim>
                                    <p:anim calcmode="lin" valueType="num">
                                      <p:cBhvr>
                                        <p:cTn id="10" dur="500" fill="hold"/>
                                        <p:tgtEl>
                                          <p:spTgt spid="92570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5712"/>
                                        </p:tgtEl>
                                        <p:attrNameLst>
                                          <p:attrName>style.visibility</p:attrName>
                                        </p:attrNameLst>
                                      </p:cBhvr>
                                      <p:to>
                                        <p:strVal val="visible"/>
                                      </p:to>
                                    </p:set>
                                    <p:anim calcmode="lin" valueType="num">
                                      <p:cBhvr additive="base">
                                        <p:cTn id="15" dur="500" fill="hold"/>
                                        <p:tgtEl>
                                          <p:spTgt spid="925712"/>
                                        </p:tgtEl>
                                        <p:attrNameLst>
                                          <p:attrName>ppt_x</p:attrName>
                                        </p:attrNameLst>
                                      </p:cBhvr>
                                      <p:tavLst>
                                        <p:tav tm="0">
                                          <p:val>
                                            <p:strVal val="1+#ppt_w/2"/>
                                          </p:val>
                                        </p:tav>
                                        <p:tav tm="100000">
                                          <p:val>
                                            <p:strVal val="#ppt_x"/>
                                          </p:val>
                                        </p:tav>
                                      </p:tavLst>
                                    </p:anim>
                                    <p:anim calcmode="lin" valueType="num">
                                      <p:cBhvr additive="base">
                                        <p:cTn id="16" dur="500" fill="hold"/>
                                        <p:tgtEl>
                                          <p:spTgt spid="925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a:t>
            </a:r>
          </a:p>
          <a:p>
            <a:pPr lvl="1">
              <a:lnSpc>
                <a:spcPct val="90000"/>
              </a:lnSpc>
            </a:pPr>
            <a:r>
              <a:rPr lang="en-US" altLang="en-US" sz="2000" dirty="0"/>
              <a:t>Noise Reduction</a:t>
            </a:r>
            <a:endParaRPr lang="en-US" altLang="en-US" sz="2000" dirty="0">
              <a:solidFill>
                <a:srgbClr val="FF0000"/>
              </a:solidFill>
            </a:endParaRPr>
          </a:p>
          <a:p>
            <a:pPr lvl="1">
              <a:lnSpc>
                <a:spcPct val="90000"/>
              </a:lnSpc>
            </a:pPr>
            <a:r>
              <a:rPr lang="en-US" altLang="en-US" sz="2000" dirty="0"/>
              <a:t>……...</a:t>
            </a:r>
            <a:endParaRPr lang="en-US" altLang="en-US" sz="2400" dirty="0"/>
          </a:p>
          <a:p>
            <a:pPr>
              <a:lnSpc>
                <a:spcPct val="90000"/>
              </a:lnSpc>
            </a:pPr>
            <a:endParaRPr lang="en-US" altLang="en-US" sz="2400" dirty="0"/>
          </a:p>
          <a:p>
            <a:pPr>
              <a:lnSpc>
                <a:spcPct val="90000"/>
              </a:lnSpc>
            </a:pPr>
            <a:r>
              <a:rPr lang="en-US" altLang="en-US" dirty="0"/>
              <a:t>Feature Extraction</a:t>
            </a:r>
          </a:p>
          <a:p>
            <a:pPr lvl="1">
              <a:lnSpc>
                <a:spcPct val="90000"/>
              </a:lnSpc>
            </a:pPr>
            <a:r>
              <a:rPr lang="en-US" altLang="en-US" dirty="0"/>
              <a:t>Edge detection</a:t>
            </a:r>
          </a:p>
          <a:p>
            <a:pPr lvl="1">
              <a:lnSpc>
                <a:spcPct val="90000"/>
              </a:lnSpc>
            </a:pPr>
            <a:r>
              <a:rPr lang="en-US" altLang="en-US" dirty="0"/>
              <a:t>Hough Transform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5553075" y="285750"/>
            <a:ext cx="3514725" cy="609600"/>
          </a:xfrm>
        </p:spPr>
        <p:txBody>
          <a:bodyPr/>
          <a:lstStyle/>
          <a:p>
            <a:r>
              <a:rPr lang="en-US" altLang="en-US"/>
              <a:t>Noise Reduction - 1</a:t>
            </a:r>
          </a:p>
        </p:txBody>
      </p:sp>
      <p:sp>
        <p:nvSpPr>
          <p:cNvPr id="926723" name="Rectangle 3"/>
          <p:cNvSpPr>
            <a:spLocks noGrp="1" noChangeArrowheads="1"/>
          </p:cNvSpPr>
          <p:nvPr>
            <p:ph type="body" idx="1"/>
          </p:nvPr>
        </p:nvSpPr>
        <p:spPr>
          <a:xfrm>
            <a:off x="457200" y="1524000"/>
            <a:ext cx="3810000" cy="2362200"/>
          </a:xfrm>
        </p:spPr>
        <p:txBody>
          <a:bodyPr/>
          <a:lstStyle/>
          <a:p>
            <a:r>
              <a:rPr lang="en-GB" altLang="en-US"/>
              <a:t>Averaging ‘smoothes’ the noise fluctuations.</a:t>
            </a:r>
          </a:p>
          <a:p>
            <a:r>
              <a:rPr lang="en-GB" altLang="en-US"/>
              <a:t>Consider the next pixel A</a:t>
            </a:r>
            <a:r>
              <a:rPr lang="en-GB" altLang="en-US" baseline="-25000"/>
              <a:t>i+1</a:t>
            </a:r>
          </a:p>
          <a:p>
            <a:r>
              <a:rPr lang="en-GB" altLang="en-US"/>
              <a:t>Repeat for remainder of pixels.</a:t>
            </a:r>
            <a:endParaRPr lang="en-US" altLang="en-US"/>
          </a:p>
        </p:txBody>
      </p:sp>
      <p:pic>
        <p:nvPicPr>
          <p:cNvPr id="926725" name="Picture 5" descr="noise3"/>
          <p:cNvPicPr>
            <a:picLocks noChangeAspect="1" noChangeArrowheads="1"/>
          </p:cNvPicPr>
          <p:nvPr/>
        </p:nvPicPr>
        <p:blipFill>
          <a:blip r:embed="rId3" cstate="print"/>
          <a:srcRect/>
          <a:stretch>
            <a:fillRect/>
          </a:stretch>
        </p:blipFill>
        <p:spPr bwMode="auto">
          <a:xfrm>
            <a:off x="4648200" y="1600200"/>
            <a:ext cx="3810000" cy="2857500"/>
          </a:xfrm>
          <a:prstGeom prst="rect">
            <a:avLst/>
          </a:prstGeom>
          <a:noFill/>
          <a:ln w="9525">
            <a:noFill/>
            <a:miter lim="800000"/>
            <a:headEnd/>
            <a:tailEnd/>
          </a:ln>
          <a:effectLst/>
        </p:spPr>
      </p:pic>
      <p:sp>
        <p:nvSpPr>
          <p:cNvPr id="926726" name="Line 6"/>
          <p:cNvSpPr>
            <a:spLocks noChangeShapeType="1"/>
          </p:cNvSpPr>
          <p:nvPr/>
        </p:nvSpPr>
        <p:spPr bwMode="auto">
          <a:xfrm flipH="1">
            <a:off x="5486400" y="3581400"/>
            <a:ext cx="304800" cy="762000"/>
          </a:xfrm>
          <a:prstGeom prst="line">
            <a:avLst/>
          </a:prstGeom>
          <a:noFill/>
          <a:ln w="19050">
            <a:solidFill>
              <a:srgbClr val="D82204"/>
            </a:solidFill>
            <a:round/>
            <a:headEnd/>
            <a:tailEnd/>
          </a:ln>
          <a:effectLst/>
        </p:spPr>
        <p:txBody>
          <a:bodyPr wrap="none" anchor="ctr"/>
          <a:lstStyle/>
          <a:p>
            <a:endParaRPr lang="en-US"/>
          </a:p>
        </p:txBody>
      </p:sp>
      <p:sp>
        <p:nvSpPr>
          <p:cNvPr id="926727" name="Line 7"/>
          <p:cNvSpPr>
            <a:spLocks noChangeShapeType="1"/>
          </p:cNvSpPr>
          <p:nvPr/>
        </p:nvSpPr>
        <p:spPr bwMode="auto">
          <a:xfrm flipH="1">
            <a:off x="5943600" y="3810000"/>
            <a:ext cx="76200" cy="914400"/>
          </a:xfrm>
          <a:prstGeom prst="line">
            <a:avLst/>
          </a:prstGeom>
          <a:noFill/>
          <a:ln w="19050">
            <a:solidFill>
              <a:srgbClr val="D82204"/>
            </a:solidFill>
            <a:round/>
            <a:headEnd/>
            <a:tailEnd/>
          </a:ln>
          <a:effectLst/>
        </p:spPr>
        <p:txBody>
          <a:bodyPr wrap="none" anchor="ctr"/>
          <a:lstStyle/>
          <a:p>
            <a:endParaRPr lang="en-US"/>
          </a:p>
        </p:txBody>
      </p:sp>
      <p:sp>
        <p:nvSpPr>
          <p:cNvPr id="926728" name="Line 8"/>
          <p:cNvSpPr>
            <a:spLocks noChangeShapeType="1"/>
          </p:cNvSpPr>
          <p:nvPr/>
        </p:nvSpPr>
        <p:spPr bwMode="auto">
          <a:xfrm flipH="1">
            <a:off x="5257800" y="4800600"/>
            <a:ext cx="0" cy="914400"/>
          </a:xfrm>
          <a:prstGeom prst="line">
            <a:avLst/>
          </a:prstGeom>
          <a:noFill/>
          <a:ln w="28575">
            <a:solidFill>
              <a:srgbClr val="FF0000"/>
            </a:solidFill>
            <a:round/>
            <a:headEnd/>
            <a:tailEnd/>
          </a:ln>
          <a:effectLst/>
        </p:spPr>
        <p:txBody>
          <a:bodyPr wrap="none" anchor="ctr"/>
          <a:lstStyle/>
          <a:p>
            <a:endParaRPr lang="en-US"/>
          </a:p>
        </p:txBody>
      </p:sp>
      <p:sp>
        <p:nvSpPr>
          <p:cNvPr id="926729" name="Oval 9"/>
          <p:cNvSpPr>
            <a:spLocks noChangeArrowheads="1"/>
          </p:cNvSpPr>
          <p:nvPr/>
        </p:nvSpPr>
        <p:spPr bwMode="auto">
          <a:xfrm>
            <a:off x="5181600" y="4648200"/>
            <a:ext cx="152400" cy="152400"/>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grpSp>
        <p:nvGrpSpPr>
          <p:cNvPr id="926730" name="Group 10"/>
          <p:cNvGrpSpPr>
            <a:grpSpLocks/>
          </p:cNvGrpSpPr>
          <p:nvPr/>
        </p:nvGrpSpPr>
        <p:grpSpPr bwMode="auto">
          <a:xfrm>
            <a:off x="7239000" y="4648200"/>
            <a:ext cx="152400" cy="1066800"/>
            <a:chOff x="4560" y="3024"/>
            <a:chExt cx="96" cy="768"/>
          </a:xfrm>
        </p:grpSpPr>
        <p:sp>
          <p:nvSpPr>
            <p:cNvPr id="926731" name="Oval 11"/>
            <p:cNvSpPr>
              <a:spLocks noChangeArrowheads="1"/>
            </p:cNvSpPr>
            <p:nvPr/>
          </p:nvSpPr>
          <p:spPr bwMode="auto">
            <a:xfrm>
              <a:off x="4560" y="3024"/>
              <a:ext cx="96" cy="96"/>
            </a:xfrm>
            <a:prstGeom prst="ellipse">
              <a:avLst/>
            </a:prstGeom>
            <a:noFill/>
            <a:ln w="28575">
              <a:solidFill>
                <a:srgbClr val="6666FF"/>
              </a:solidFill>
              <a:round/>
              <a:headEnd/>
              <a:tailEnd/>
            </a:ln>
            <a:effectLst/>
          </p:spPr>
          <p:txBody>
            <a:bodyPr wrap="none" anchor="ctr"/>
            <a:lstStyle/>
            <a:p>
              <a:pPr algn="ctr"/>
              <a:endParaRPr lang="en-GB" altLang="en-US" sz="2400">
                <a:latin typeface="Times New Roman" pitchFamily="18" charset="0"/>
              </a:endParaRPr>
            </a:p>
          </p:txBody>
        </p:sp>
        <p:sp>
          <p:nvSpPr>
            <p:cNvPr id="926732" name="Line 12"/>
            <p:cNvSpPr>
              <a:spLocks noChangeShapeType="1"/>
            </p:cNvSpPr>
            <p:nvPr/>
          </p:nvSpPr>
          <p:spPr bwMode="auto">
            <a:xfrm>
              <a:off x="4608" y="3120"/>
              <a:ext cx="0" cy="672"/>
            </a:xfrm>
            <a:prstGeom prst="line">
              <a:avLst/>
            </a:prstGeom>
            <a:noFill/>
            <a:ln w="28575">
              <a:solidFill>
                <a:srgbClr val="6666FF"/>
              </a:solidFill>
              <a:round/>
              <a:headEnd/>
              <a:tailEnd/>
            </a:ln>
            <a:effectLst/>
          </p:spPr>
          <p:txBody>
            <a:bodyPr wrap="none" anchor="ctr"/>
            <a:lstStyle/>
            <a:p>
              <a:endParaRPr lang="en-US"/>
            </a:p>
          </p:txBody>
        </p:sp>
      </p:grpSp>
      <p:sp>
        <p:nvSpPr>
          <p:cNvPr id="926733" name="AutoShape 13"/>
          <p:cNvSpPr>
            <a:spLocks noChangeArrowheads="1"/>
          </p:cNvSpPr>
          <p:nvPr/>
        </p:nvSpPr>
        <p:spPr bwMode="auto">
          <a:xfrm>
            <a:off x="6096000" y="5029200"/>
            <a:ext cx="914400" cy="228600"/>
          </a:xfrm>
          <a:prstGeom prst="rightArrow">
            <a:avLst>
              <a:gd name="adj1" fmla="val 50000"/>
              <a:gd name="adj2" fmla="val 100000"/>
            </a:avLst>
          </a:prstGeom>
          <a:solidFill>
            <a:schemeClr val="tx1"/>
          </a:solidFill>
          <a:ln w="9525">
            <a:solidFill>
              <a:schemeClr val="tx1"/>
            </a:solidFill>
            <a:miter lim="800000"/>
            <a:headEnd/>
            <a:tailEnd/>
          </a:ln>
          <a:effectLst/>
        </p:spPr>
        <p:txBody>
          <a:bodyPr wrap="none" anchor="ctr"/>
          <a:lstStyle/>
          <a:p>
            <a:endParaRPr lang="en-US"/>
          </a:p>
        </p:txBody>
      </p:sp>
      <p:sp>
        <p:nvSpPr>
          <p:cNvPr id="926734" name="Line 14"/>
          <p:cNvSpPr>
            <a:spLocks noChangeShapeType="1"/>
          </p:cNvSpPr>
          <p:nvPr/>
        </p:nvSpPr>
        <p:spPr bwMode="auto">
          <a:xfrm>
            <a:off x="4876800" y="5715000"/>
            <a:ext cx="2819400" cy="0"/>
          </a:xfrm>
          <a:prstGeom prst="line">
            <a:avLst/>
          </a:prstGeom>
          <a:noFill/>
          <a:ln w="28575">
            <a:solidFill>
              <a:schemeClr val="tx1"/>
            </a:solidFill>
            <a:round/>
            <a:headEnd/>
            <a:tailEnd/>
          </a:ln>
          <a:effectLst/>
        </p:spPr>
        <p:txBody>
          <a:bodyPr wrap="none" anchor="ctr"/>
          <a:lstStyle/>
          <a:p>
            <a:endParaRPr lang="en-US"/>
          </a:p>
        </p:txBody>
      </p:sp>
      <p:sp>
        <p:nvSpPr>
          <p:cNvPr id="926735" name="Line 15"/>
          <p:cNvSpPr>
            <a:spLocks noChangeShapeType="1"/>
          </p:cNvSpPr>
          <p:nvPr/>
        </p:nvSpPr>
        <p:spPr bwMode="auto">
          <a:xfrm>
            <a:off x="5029200" y="4648200"/>
            <a:ext cx="2743200" cy="0"/>
          </a:xfrm>
          <a:prstGeom prst="line">
            <a:avLst/>
          </a:prstGeom>
          <a:noFill/>
          <a:ln w="9525">
            <a:solidFill>
              <a:schemeClr val="accent2"/>
            </a:solidFill>
            <a:round/>
            <a:headEnd/>
            <a:tailEnd/>
          </a:ln>
          <a:effectLst/>
        </p:spPr>
        <p:txBody>
          <a:bodyPr wrap="none" anchor="ctr"/>
          <a:lstStyle/>
          <a:p>
            <a:endParaRPr lang="en-US"/>
          </a:p>
        </p:txBody>
      </p:sp>
      <p:sp>
        <p:nvSpPr>
          <p:cNvPr id="926736" name="Text Box 16"/>
          <p:cNvSpPr txBox="1">
            <a:spLocks noChangeArrowheads="1"/>
          </p:cNvSpPr>
          <p:nvPr/>
        </p:nvSpPr>
        <p:spPr bwMode="auto">
          <a:xfrm>
            <a:off x="4876800" y="5638800"/>
            <a:ext cx="1584325" cy="366713"/>
          </a:xfrm>
          <a:prstGeom prst="rect">
            <a:avLst/>
          </a:prstGeom>
          <a:noFill/>
          <a:ln w="9525">
            <a:noFill/>
            <a:miter lim="800000"/>
            <a:headEnd/>
            <a:tailEnd/>
          </a:ln>
          <a:effectLst/>
        </p:spPr>
        <p:txBody>
          <a:bodyPr wrap="none">
            <a:spAutoFit/>
          </a:bodyPr>
          <a:lstStyle/>
          <a:p>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 </a:t>
            </a:r>
            <a:r>
              <a:rPr lang="en-GB" altLang="en-US" sz="1800" b="1">
                <a:latin typeface="Times New Roman" pitchFamily="18" charset="0"/>
              </a:rPr>
              <a:t>A</a:t>
            </a:r>
            <a:r>
              <a:rPr lang="en-GB" altLang="en-US" sz="1800" b="1" baseline="-25000">
                <a:latin typeface="Times New Roman" pitchFamily="18" charset="0"/>
              </a:rPr>
              <a:t>i+1 </a:t>
            </a:r>
            <a:r>
              <a:rPr lang="en-GB" altLang="en-US" sz="1800" b="1">
                <a:latin typeface="Times New Roman" pitchFamily="18" charset="0"/>
              </a:rPr>
              <a:t>A</a:t>
            </a:r>
            <a:r>
              <a:rPr lang="en-GB" altLang="en-US" sz="1800" b="1" baseline="-25000">
                <a:latin typeface="Times New Roman" pitchFamily="18" charset="0"/>
              </a:rPr>
              <a:t>i+2</a:t>
            </a:r>
          </a:p>
        </p:txBody>
      </p:sp>
      <p:sp>
        <p:nvSpPr>
          <p:cNvPr id="926737" name="Text Box 17"/>
          <p:cNvSpPr txBox="1">
            <a:spLocks noChangeArrowheads="1"/>
          </p:cNvSpPr>
          <p:nvPr/>
        </p:nvSpPr>
        <p:spPr bwMode="auto">
          <a:xfrm>
            <a:off x="7151688" y="5638800"/>
            <a:ext cx="631825" cy="366713"/>
          </a:xfrm>
          <a:prstGeom prst="rect">
            <a:avLst/>
          </a:prstGeom>
          <a:noFill/>
          <a:ln w="9525">
            <a:noFill/>
            <a:miter lim="800000"/>
            <a:headEnd/>
            <a:tailEnd/>
          </a:ln>
          <a:effectLst/>
        </p:spPr>
        <p:txBody>
          <a:bodyPr wrap="none">
            <a:spAutoFit/>
          </a:bodyPr>
          <a:lstStyle/>
          <a:p>
            <a:r>
              <a:rPr lang="en-GB" altLang="en-US" sz="1800" b="1" baseline="-25000">
                <a:latin typeface="Times New Roman" pitchFamily="18" charset="0"/>
              </a:rPr>
              <a:t> </a:t>
            </a:r>
            <a:r>
              <a:rPr lang="en-GB" altLang="en-US" sz="1800" b="1">
                <a:latin typeface="Times New Roman" pitchFamily="18" charset="0"/>
              </a:rPr>
              <a:t>C</a:t>
            </a:r>
            <a:r>
              <a:rPr lang="en-GB" altLang="en-US" sz="1800" b="1" baseline="-25000">
                <a:latin typeface="Times New Roman" pitchFamily="18" charset="0"/>
              </a:rPr>
              <a:t>i+1 </a:t>
            </a:r>
          </a:p>
        </p:txBody>
      </p:sp>
      <p:grpSp>
        <p:nvGrpSpPr>
          <p:cNvPr id="926738" name="Group 18"/>
          <p:cNvGrpSpPr>
            <a:grpSpLocks/>
          </p:cNvGrpSpPr>
          <p:nvPr/>
        </p:nvGrpSpPr>
        <p:grpSpPr bwMode="auto">
          <a:xfrm>
            <a:off x="5410200" y="4419600"/>
            <a:ext cx="609600" cy="1295400"/>
            <a:chOff x="3408" y="2784"/>
            <a:chExt cx="384" cy="816"/>
          </a:xfrm>
        </p:grpSpPr>
        <p:sp>
          <p:nvSpPr>
            <p:cNvPr id="926739" name="Line 19"/>
            <p:cNvSpPr>
              <a:spLocks noChangeShapeType="1"/>
            </p:cNvSpPr>
            <p:nvPr/>
          </p:nvSpPr>
          <p:spPr bwMode="auto">
            <a:xfrm>
              <a:off x="3456" y="2880"/>
              <a:ext cx="0" cy="720"/>
            </a:xfrm>
            <a:prstGeom prst="line">
              <a:avLst/>
            </a:prstGeom>
            <a:noFill/>
            <a:ln w="28575">
              <a:solidFill>
                <a:srgbClr val="FF0000"/>
              </a:solidFill>
              <a:round/>
              <a:headEnd/>
              <a:tailEnd/>
            </a:ln>
            <a:effectLst/>
          </p:spPr>
          <p:txBody>
            <a:bodyPr wrap="none" anchor="ctr"/>
            <a:lstStyle/>
            <a:p>
              <a:endParaRPr lang="en-US"/>
            </a:p>
          </p:txBody>
        </p:sp>
        <p:sp>
          <p:nvSpPr>
            <p:cNvPr id="926740" name="Line 20"/>
            <p:cNvSpPr>
              <a:spLocks noChangeShapeType="1"/>
            </p:cNvSpPr>
            <p:nvPr/>
          </p:nvSpPr>
          <p:spPr bwMode="auto">
            <a:xfrm>
              <a:off x="3600" y="3072"/>
              <a:ext cx="0" cy="528"/>
            </a:xfrm>
            <a:prstGeom prst="line">
              <a:avLst/>
            </a:prstGeom>
            <a:noFill/>
            <a:ln w="28575">
              <a:solidFill>
                <a:srgbClr val="FF0000"/>
              </a:solidFill>
              <a:round/>
              <a:headEnd/>
              <a:tailEnd/>
            </a:ln>
            <a:effectLst/>
          </p:spPr>
          <p:txBody>
            <a:bodyPr wrap="none" anchor="ctr"/>
            <a:lstStyle/>
            <a:p>
              <a:endParaRPr lang="en-US"/>
            </a:p>
          </p:txBody>
        </p:sp>
        <p:sp>
          <p:nvSpPr>
            <p:cNvPr id="926741" name="Oval 21"/>
            <p:cNvSpPr>
              <a:spLocks noChangeArrowheads="1"/>
            </p:cNvSpPr>
            <p:nvPr/>
          </p:nvSpPr>
          <p:spPr bwMode="auto">
            <a:xfrm>
              <a:off x="3408" y="2784"/>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2" name="Oval 22"/>
            <p:cNvSpPr>
              <a:spLocks noChangeArrowheads="1"/>
            </p:cNvSpPr>
            <p:nvPr/>
          </p:nvSpPr>
          <p:spPr bwMode="auto">
            <a:xfrm>
              <a:off x="3552" y="2976"/>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3" name="Oval 23"/>
            <p:cNvSpPr>
              <a:spLocks noChangeArrowheads="1"/>
            </p:cNvSpPr>
            <p:nvPr/>
          </p:nvSpPr>
          <p:spPr bwMode="auto">
            <a:xfrm>
              <a:off x="3696" y="3072"/>
              <a:ext cx="96" cy="96"/>
            </a:xfrm>
            <a:prstGeom prst="ellipse">
              <a:avLst/>
            </a:prstGeom>
            <a:noFill/>
            <a:ln w="28575">
              <a:solidFill>
                <a:srgbClr val="FF0000"/>
              </a:solidFill>
              <a:round/>
              <a:headEnd/>
              <a:tailEnd/>
            </a:ln>
            <a:effectLst/>
          </p:spPr>
          <p:txBody>
            <a:bodyPr wrap="none" anchor="ctr"/>
            <a:lstStyle/>
            <a:p>
              <a:pPr algn="ctr"/>
              <a:endParaRPr lang="en-GB" altLang="en-US" sz="2400">
                <a:latin typeface="Times New Roman" pitchFamily="18" charset="0"/>
              </a:endParaRPr>
            </a:p>
          </p:txBody>
        </p:sp>
        <p:sp>
          <p:nvSpPr>
            <p:cNvPr id="926744" name="Line 24"/>
            <p:cNvSpPr>
              <a:spLocks noChangeShapeType="1"/>
            </p:cNvSpPr>
            <p:nvPr/>
          </p:nvSpPr>
          <p:spPr bwMode="auto">
            <a:xfrm>
              <a:off x="3744" y="3168"/>
              <a:ext cx="0" cy="432"/>
            </a:xfrm>
            <a:prstGeom prst="line">
              <a:avLst/>
            </a:prstGeom>
            <a:noFill/>
            <a:ln w="28575">
              <a:solidFill>
                <a:srgbClr val="FF0000"/>
              </a:solidFill>
              <a:round/>
              <a:headEnd/>
              <a:tailEnd/>
            </a:ln>
            <a:effectLst/>
          </p:spPr>
          <p:txBody>
            <a:bodyPr wrap="none" anchor="ctr"/>
            <a:lstStyle/>
            <a:p>
              <a:endParaRPr lang="en-US"/>
            </a:p>
          </p:txBody>
        </p:sp>
      </p:grpSp>
      <p:graphicFrame>
        <p:nvGraphicFramePr>
          <p:cNvPr id="926745" name="Object 25"/>
          <p:cNvGraphicFramePr>
            <a:graphicFrameLocks noChangeAspect="1"/>
          </p:cNvGraphicFramePr>
          <p:nvPr/>
        </p:nvGraphicFramePr>
        <p:xfrm>
          <a:off x="990600" y="5029200"/>
          <a:ext cx="3276600" cy="954088"/>
        </p:xfrm>
        <a:graphic>
          <a:graphicData uri="http://schemas.openxmlformats.org/presentationml/2006/ole">
            <mc:AlternateContent xmlns:mc="http://schemas.openxmlformats.org/markup-compatibility/2006">
              <mc:Choice xmlns:v="urn:schemas-microsoft-com:vml" Requires="v">
                <p:oleObj spid="_x0000_s926787" name="Equation" r:id="rId4" imgW="1917360" imgH="558720" progId="Equation.3">
                  <p:embed/>
                </p:oleObj>
              </mc:Choice>
              <mc:Fallback>
                <p:oleObj name="Equation" r:id="rId4" imgW="1917360" imgH="558720" progId="Equation.3">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3276600" cy="954088"/>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926738"/>
                                        </p:tgtEl>
                                        <p:attrNameLst>
                                          <p:attrName>style.visibility</p:attrName>
                                        </p:attrNameLst>
                                      </p:cBhvr>
                                      <p:to>
                                        <p:strVal val="visible"/>
                                      </p:to>
                                    </p:set>
                                    <p:anim calcmode="lin" valueType="num">
                                      <p:cBhvr>
                                        <p:cTn id="7" dur="500" fill="hold"/>
                                        <p:tgtEl>
                                          <p:spTgt spid="926738"/>
                                        </p:tgtEl>
                                        <p:attrNameLst>
                                          <p:attrName>ppt_w</p:attrName>
                                        </p:attrNameLst>
                                      </p:cBhvr>
                                      <p:tavLst>
                                        <p:tav tm="0">
                                          <p:val>
                                            <p:fltVal val="0"/>
                                          </p:val>
                                        </p:tav>
                                        <p:tav tm="100000">
                                          <p:val>
                                            <p:strVal val="#ppt_w"/>
                                          </p:val>
                                        </p:tav>
                                      </p:tavLst>
                                    </p:anim>
                                    <p:anim calcmode="lin" valueType="num">
                                      <p:cBhvr>
                                        <p:cTn id="8" dur="500" fill="hold"/>
                                        <p:tgtEl>
                                          <p:spTgt spid="926738"/>
                                        </p:tgtEl>
                                        <p:attrNameLst>
                                          <p:attrName>ppt_h</p:attrName>
                                        </p:attrNameLst>
                                      </p:cBhvr>
                                      <p:tavLst>
                                        <p:tav tm="0">
                                          <p:val>
                                            <p:fltVal val="0"/>
                                          </p:val>
                                        </p:tav>
                                        <p:tav tm="100000">
                                          <p:val>
                                            <p:strVal val="#ppt_h"/>
                                          </p:val>
                                        </p:tav>
                                      </p:tavLst>
                                    </p:anim>
                                    <p:anim calcmode="lin" valueType="num">
                                      <p:cBhvr>
                                        <p:cTn id="9" dur="500" fill="hold"/>
                                        <p:tgtEl>
                                          <p:spTgt spid="926738"/>
                                        </p:tgtEl>
                                        <p:attrNameLst>
                                          <p:attrName>ppt_x</p:attrName>
                                        </p:attrNameLst>
                                      </p:cBhvr>
                                      <p:tavLst>
                                        <p:tav tm="0">
                                          <p:val>
                                            <p:fltVal val="0.5"/>
                                          </p:val>
                                        </p:tav>
                                        <p:tav tm="100000">
                                          <p:val>
                                            <p:strVal val="#ppt_x"/>
                                          </p:val>
                                        </p:tav>
                                      </p:tavLst>
                                    </p:anim>
                                    <p:anim calcmode="lin" valueType="num">
                                      <p:cBhvr>
                                        <p:cTn id="10" dur="500" fill="hold"/>
                                        <p:tgtEl>
                                          <p:spTgt spid="92673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926730"/>
                                        </p:tgtEl>
                                        <p:attrNameLst>
                                          <p:attrName>style.visibility</p:attrName>
                                        </p:attrNameLst>
                                      </p:cBhvr>
                                      <p:to>
                                        <p:strVal val="visible"/>
                                      </p:to>
                                    </p:set>
                                    <p:anim calcmode="lin" valueType="num">
                                      <p:cBhvr additive="base">
                                        <p:cTn id="15" dur="500" fill="hold"/>
                                        <p:tgtEl>
                                          <p:spTgt spid="926730"/>
                                        </p:tgtEl>
                                        <p:attrNameLst>
                                          <p:attrName>ppt_x</p:attrName>
                                        </p:attrNameLst>
                                      </p:cBhvr>
                                      <p:tavLst>
                                        <p:tav tm="0">
                                          <p:val>
                                            <p:strVal val="1+#ppt_w/2"/>
                                          </p:val>
                                        </p:tav>
                                        <p:tav tm="100000">
                                          <p:val>
                                            <p:strVal val="#ppt_x"/>
                                          </p:val>
                                        </p:tav>
                                      </p:tavLst>
                                    </p:anim>
                                    <p:anim calcmode="lin" valueType="num">
                                      <p:cBhvr additive="base">
                                        <p:cTn id="16" dur="500" fill="hold"/>
                                        <p:tgtEl>
                                          <p:spTgt spid="926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4343400" y="285750"/>
            <a:ext cx="4733925" cy="609600"/>
          </a:xfrm>
        </p:spPr>
        <p:txBody>
          <a:bodyPr/>
          <a:lstStyle/>
          <a:p>
            <a:r>
              <a:rPr lang="en-US" altLang="en-US"/>
              <a:t>Neighborhood Operations</a:t>
            </a:r>
          </a:p>
        </p:txBody>
      </p:sp>
      <p:sp>
        <p:nvSpPr>
          <p:cNvPr id="927747" name="Rectangle 3"/>
          <p:cNvSpPr>
            <a:spLocks noGrp="1" noChangeArrowheads="1"/>
          </p:cNvSpPr>
          <p:nvPr>
            <p:ph type="body" idx="1"/>
          </p:nvPr>
        </p:nvSpPr>
        <p:spPr>
          <a:xfrm>
            <a:off x="152400" y="1447800"/>
            <a:ext cx="3581400" cy="4191000"/>
          </a:xfrm>
        </p:spPr>
        <p:txBody>
          <a:bodyPr/>
          <a:lstStyle/>
          <a:p>
            <a:r>
              <a:rPr lang="en-GB" altLang="en-US" dirty="0"/>
              <a:t>All pixels can be averaged by </a:t>
            </a:r>
            <a:r>
              <a:rPr lang="en-GB" altLang="en-US" dirty="0">
                <a:solidFill>
                  <a:srgbClr val="0066FF"/>
                </a:solidFill>
              </a:rPr>
              <a:t>convolving</a:t>
            </a:r>
            <a:r>
              <a:rPr lang="en-GB" altLang="en-US" dirty="0"/>
              <a:t> 1-d image A with mask B to give enhanced image C.</a:t>
            </a:r>
          </a:p>
          <a:p>
            <a:r>
              <a:rPr lang="en-GB" altLang="en-US" dirty="0"/>
              <a:t>Weights of B must equal one when added together.</a:t>
            </a:r>
          </a:p>
          <a:p>
            <a:pPr lvl="1"/>
            <a:r>
              <a:rPr lang="en-US" altLang="en-US" dirty="0"/>
              <a:t>Why?</a:t>
            </a:r>
          </a:p>
        </p:txBody>
      </p:sp>
      <p:sp>
        <p:nvSpPr>
          <p:cNvPr id="927760" name="Rectangle 16"/>
          <p:cNvSpPr>
            <a:spLocks noChangeArrowheads="1"/>
          </p:cNvSpPr>
          <p:nvPr/>
        </p:nvSpPr>
        <p:spPr bwMode="auto">
          <a:xfrm>
            <a:off x="3886200" y="1524000"/>
            <a:ext cx="4800600" cy="3886200"/>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sp>
        <p:nvSpPr>
          <p:cNvPr id="927750" name="Text Box 6"/>
          <p:cNvSpPr txBox="1">
            <a:spLocks noChangeArrowheads="1"/>
          </p:cNvSpPr>
          <p:nvPr/>
        </p:nvSpPr>
        <p:spPr bwMode="auto">
          <a:xfrm>
            <a:off x="3962400" y="1600200"/>
            <a:ext cx="4787900" cy="3743325"/>
          </a:xfrm>
          <a:prstGeom prst="rect">
            <a:avLst/>
          </a:prstGeom>
          <a:noFill/>
          <a:ln w="12700">
            <a:noFill/>
            <a:miter lim="800000"/>
            <a:headEnd type="none" w="sm" len="sm"/>
            <a:tailEnd type="none" w="sm" len="sm"/>
          </a:ln>
          <a:effectLst/>
        </p:spPr>
        <p:txBody>
          <a:bodyPr wrap="none">
            <a:spAutoFit/>
          </a:bodyPr>
          <a:lstStyle/>
          <a:p>
            <a:r>
              <a:rPr lang="en-US" altLang="en-US" sz="2400" b="1">
                <a:solidFill>
                  <a:srgbClr val="0066FF"/>
                </a:solidFill>
              </a:rPr>
              <a:t>C = A * B</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 B1  B2  B3 ]</a:t>
            </a: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2</a:t>
            </a:r>
            <a:r>
              <a:rPr lang="en-US" altLang="en-US" sz="2400">
                <a:solidFill>
                  <a:schemeClr val="bg2"/>
                </a:solidFill>
              </a:rPr>
              <a:t> + A</a:t>
            </a:r>
            <a:r>
              <a:rPr lang="en-US" altLang="en-US" sz="2400" baseline="-15000">
                <a:solidFill>
                  <a:schemeClr val="bg2"/>
                </a:solidFill>
              </a:rPr>
              <a:t>i+1</a:t>
            </a:r>
            <a:r>
              <a:rPr lang="en-US" altLang="en-US" sz="2400">
                <a:solidFill>
                  <a:schemeClr val="bg2"/>
                </a:solidFill>
                <a:latin typeface="Times" pitchFamily="18" charset="0"/>
              </a:rPr>
              <a:t> </a:t>
            </a:r>
            <a:r>
              <a:rPr lang="en-US" altLang="en-US" sz="2400">
                <a:solidFill>
                  <a:schemeClr val="bg2"/>
                </a:solidFill>
                <a:latin typeface="Symbol" pitchFamily="18" charset="2"/>
              </a:rPr>
              <a:t>´</a:t>
            </a:r>
            <a:r>
              <a:rPr lang="en-US" altLang="en-US" sz="2400">
                <a:solidFill>
                  <a:schemeClr val="bg2"/>
                </a:solidFill>
              </a:rPr>
              <a:t>B</a:t>
            </a:r>
            <a:r>
              <a:rPr lang="en-US" altLang="en-US" sz="2400" baseline="-15000">
                <a:solidFill>
                  <a:schemeClr val="bg2"/>
                </a:solidFill>
              </a:rPr>
              <a:t>3</a:t>
            </a:r>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B =      [1  1  1]</a:t>
            </a:r>
          </a:p>
          <a:p>
            <a:endParaRPr lang="en-US" altLang="en-US" sz="2400">
              <a:solidFill>
                <a:schemeClr val="bg2"/>
              </a:solidFill>
            </a:endParaRPr>
          </a:p>
          <a:p>
            <a:endParaRPr lang="en-US" altLang="en-US" sz="2400">
              <a:solidFill>
                <a:schemeClr val="bg2"/>
              </a:solidFill>
            </a:endParaRPr>
          </a:p>
          <a:p>
            <a:r>
              <a:rPr lang="en-US" altLang="en-US" sz="2400">
                <a:solidFill>
                  <a:schemeClr val="bg2"/>
                </a:solidFill>
              </a:rPr>
              <a:t>C</a:t>
            </a:r>
            <a:r>
              <a:rPr lang="en-US" altLang="en-US" sz="2400" baseline="-15000">
                <a:solidFill>
                  <a:schemeClr val="bg2"/>
                </a:solidFill>
              </a:rPr>
              <a:t>i</a:t>
            </a:r>
            <a:r>
              <a:rPr lang="en-US" altLang="en-US" sz="2400">
                <a:solidFill>
                  <a:schemeClr val="bg2"/>
                </a:solidFill>
              </a:rPr>
              <a:t> = </a:t>
            </a:r>
          </a:p>
        </p:txBody>
      </p:sp>
      <p:sp>
        <p:nvSpPr>
          <p:cNvPr id="927751" name="Text Box 7"/>
          <p:cNvSpPr txBox="1">
            <a:spLocks noChangeArrowheads="1"/>
          </p:cNvSpPr>
          <p:nvPr/>
        </p:nvSpPr>
        <p:spPr bwMode="auto">
          <a:xfrm>
            <a:off x="4640263" y="3762375"/>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1</a:t>
            </a:r>
          </a:p>
        </p:txBody>
      </p:sp>
      <p:sp>
        <p:nvSpPr>
          <p:cNvPr id="927752" name="Text Box 8"/>
          <p:cNvSpPr txBox="1">
            <a:spLocks noChangeArrowheads="1"/>
          </p:cNvSpPr>
          <p:nvPr/>
        </p:nvSpPr>
        <p:spPr bwMode="auto">
          <a:xfrm>
            <a:off x="4656138" y="400685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solidFill>
                  <a:schemeClr val="bg2"/>
                </a:solidFill>
              </a:rPr>
              <a:t>3</a:t>
            </a:r>
          </a:p>
        </p:txBody>
      </p:sp>
      <p:sp>
        <p:nvSpPr>
          <p:cNvPr id="927753" name="Line 9"/>
          <p:cNvSpPr>
            <a:spLocks noChangeShapeType="1"/>
          </p:cNvSpPr>
          <p:nvPr/>
        </p:nvSpPr>
        <p:spPr bwMode="auto">
          <a:xfrm>
            <a:off x="4722813" y="4054475"/>
            <a:ext cx="15240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nvGrpSpPr>
          <p:cNvPr id="927761" name="Group 17"/>
          <p:cNvGrpSpPr>
            <a:grpSpLocks/>
          </p:cNvGrpSpPr>
          <p:nvPr/>
        </p:nvGrpSpPr>
        <p:grpSpPr bwMode="auto">
          <a:xfrm>
            <a:off x="4597400" y="4679950"/>
            <a:ext cx="2032000" cy="806450"/>
            <a:chOff x="2952" y="3126"/>
            <a:chExt cx="1280" cy="508"/>
          </a:xfrm>
        </p:grpSpPr>
        <p:sp>
          <p:nvSpPr>
            <p:cNvPr id="927755" name="Rectangle 11"/>
            <p:cNvSpPr>
              <a:spLocks noChangeArrowheads="1"/>
            </p:cNvSpPr>
            <p:nvPr/>
          </p:nvSpPr>
          <p:spPr bwMode="auto">
            <a:xfrm>
              <a:off x="2952" y="3126"/>
              <a:ext cx="1280"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rPr>
                <a:t>A</a:t>
              </a:r>
              <a:r>
                <a:rPr lang="en-US" altLang="en-US" sz="2400" baseline="-15000">
                  <a:solidFill>
                    <a:schemeClr val="bg2"/>
                  </a:solidFill>
                </a:rPr>
                <a:t>i-1</a:t>
              </a:r>
              <a:r>
                <a:rPr lang="en-US" altLang="en-US" sz="2400">
                  <a:solidFill>
                    <a:schemeClr val="bg2"/>
                  </a:solidFill>
                </a:rPr>
                <a:t> + A</a:t>
              </a:r>
              <a:r>
                <a:rPr lang="en-US" altLang="en-US" sz="2400" baseline="-15000">
                  <a:solidFill>
                    <a:schemeClr val="bg2"/>
                  </a:solidFill>
                </a:rPr>
                <a:t>i</a:t>
              </a:r>
              <a:r>
                <a:rPr lang="en-US" altLang="en-US" sz="2400">
                  <a:solidFill>
                    <a:schemeClr val="bg2"/>
                  </a:solidFill>
                </a:rPr>
                <a:t> + A</a:t>
              </a:r>
              <a:r>
                <a:rPr lang="en-US" altLang="en-US" sz="2400" baseline="-15000">
                  <a:solidFill>
                    <a:schemeClr val="bg2"/>
                  </a:solidFill>
                </a:rPr>
                <a:t>i+1</a:t>
              </a:r>
            </a:p>
          </p:txBody>
        </p:sp>
        <p:sp>
          <p:nvSpPr>
            <p:cNvPr id="927757" name="Line 13"/>
            <p:cNvSpPr>
              <a:spLocks noChangeShapeType="1"/>
            </p:cNvSpPr>
            <p:nvPr/>
          </p:nvSpPr>
          <p:spPr bwMode="auto">
            <a:xfrm>
              <a:off x="2976" y="3408"/>
              <a:ext cx="1248"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927758" name="Text Box 14"/>
            <p:cNvSpPr txBox="1">
              <a:spLocks noChangeArrowheads="1"/>
            </p:cNvSpPr>
            <p:nvPr/>
          </p:nvSpPr>
          <p:spPr bwMode="auto">
            <a:xfrm>
              <a:off x="3444" y="3384"/>
              <a:ext cx="205" cy="250"/>
            </a:xfrm>
            <a:prstGeom prst="rect">
              <a:avLst/>
            </a:prstGeom>
            <a:noFill/>
            <a:ln w="12700">
              <a:noFill/>
              <a:miter lim="800000"/>
              <a:headEnd type="none" w="sm" len="sm"/>
              <a:tailEnd type="none" w="sm" len="sm"/>
            </a:ln>
            <a:effectLst/>
          </p:spPr>
          <p:txBody>
            <a:bodyPr wrap="none">
              <a:spAutoFit/>
            </a:bodyPr>
            <a:lstStyle/>
            <a:p>
              <a:r>
                <a:rPr lang="en-US" altLang="en-US" sz="2000">
                  <a:solidFill>
                    <a:schemeClr val="bg2"/>
                  </a:solidFill>
                </a:rPr>
                <a:t>3</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3962400" y="285750"/>
            <a:ext cx="5105400" cy="609600"/>
          </a:xfrm>
        </p:spPr>
        <p:txBody>
          <a:bodyPr/>
          <a:lstStyle/>
          <a:p>
            <a:r>
              <a:rPr lang="en-US" altLang="en-US"/>
              <a:t>2D Analog of 1D Convolution</a:t>
            </a:r>
          </a:p>
        </p:txBody>
      </p:sp>
      <p:sp>
        <p:nvSpPr>
          <p:cNvPr id="884739" name="Rectangle 3"/>
          <p:cNvSpPr>
            <a:spLocks noGrp="1" noChangeArrowheads="1"/>
          </p:cNvSpPr>
          <p:nvPr>
            <p:ph type="body" idx="1"/>
          </p:nvPr>
        </p:nvSpPr>
        <p:spPr>
          <a:xfrm>
            <a:off x="609600" y="1371600"/>
            <a:ext cx="7848600" cy="1447800"/>
          </a:xfrm>
        </p:spPr>
        <p:txBody>
          <a:bodyPr/>
          <a:lstStyle/>
          <a:p>
            <a:r>
              <a:rPr lang="en-US" altLang="en-US"/>
              <a:t>Consider the problem of blurring a 2D image</a:t>
            </a:r>
          </a:p>
          <a:p>
            <a:r>
              <a:rPr lang="en-US" altLang="en-US"/>
              <a:t>Here’s the image and a blurred version: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How would we do this?</a:t>
            </a:r>
          </a:p>
          <a:p>
            <a:pPr lvl="1"/>
            <a:r>
              <a:rPr lang="en-US" altLang="en-US"/>
              <a:t>What’s the 2D analog of 1D convolution?</a:t>
            </a:r>
          </a:p>
        </p:txBody>
      </p:sp>
      <p:pic>
        <p:nvPicPr>
          <p:cNvPr id="884744" name="Picture 8"/>
          <p:cNvPicPr>
            <a:picLocks noChangeAspect="1" noChangeArrowheads="1"/>
          </p:cNvPicPr>
          <p:nvPr/>
        </p:nvPicPr>
        <p:blipFill>
          <a:blip r:embed="rId2" cstate="print"/>
          <a:srcRect/>
          <a:stretch>
            <a:fillRect/>
          </a:stretch>
        </p:blipFill>
        <p:spPr bwMode="auto">
          <a:xfrm>
            <a:off x="914400" y="2514600"/>
            <a:ext cx="3581400" cy="2451100"/>
          </a:xfrm>
          <a:prstGeom prst="rect">
            <a:avLst/>
          </a:prstGeom>
          <a:noFill/>
          <a:ln w="9525">
            <a:solidFill>
              <a:srgbClr val="FFFFFF"/>
            </a:solidFill>
            <a:miter lim="800000"/>
            <a:headEnd/>
            <a:tailEnd/>
          </a:ln>
        </p:spPr>
      </p:pic>
      <p:pic>
        <p:nvPicPr>
          <p:cNvPr id="884746" name="Picture 10"/>
          <p:cNvPicPr>
            <a:picLocks noChangeAspect="1" noChangeArrowheads="1"/>
          </p:cNvPicPr>
          <p:nvPr/>
        </p:nvPicPr>
        <p:blipFill>
          <a:blip r:embed="rId3" cstate="print"/>
          <a:srcRect/>
          <a:stretch>
            <a:fillRect/>
          </a:stretch>
        </p:blipFill>
        <p:spPr bwMode="auto">
          <a:xfrm>
            <a:off x="5029200" y="2514600"/>
            <a:ext cx="3581400" cy="2451100"/>
          </a:xfrm>
          <a:prstGeom prst="rect">
            <a:avLst/>
          </a:prstGeom>
          <a:noFill/>
          <a:ln w="9525">
            <a:solidFill>
              <a:srgbClr val="FFFFFF"/>
            </a:solid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en-US"/>
              <a:t>2D Blurring Kernel</a:t>
            </a:r>
          </a:p>
        </p:txBody>
      </p:sp>
      <p:sp>
        <p:nvSpPr>
          <p:cNvPr id="928771" name="Rectangle 3"/>
          <p:cNvSpPr>
            <a:spLocks noGrp="1" noChangeArrowheads="1"/>
          </p:cNvSpPr>
          <p:nvPr>
            <p:ph type="body" idx="1"/>
          </p:nvPr>
        </p:nvSpPr>
        <p:spPr>
          <a:xfrm>
            <a:off x="609600" y="1524000"/>
            <a:ext cx="7848600" cy="990600"/>
          </a:xfrm>
        </p:spPr>
        <p:txBody>
          <a:bodyPr/>
          <a:lstStyle/>
          <a:p>
            <a:r>
              <a:rPr lang="en-US" altLang="en-US"/>
              <a:t>C = A * B</a:t>
            </a:r>
          </a:p>
          <a:p>
            <a:r>
              <a:rPr lang="en-US" altLang="en-US"/>
              <a:t>B becomes</a:t>
            </a:r>
          </a:p>
        </p:txBody>
      </p:sp>
      <p:grpSp>
        <p:nvGrpSpPr>
          <p:cNvPr id="928787" name="Group 19"/>
          <p:cNvGrpSpPr>
            <a:grpSpLocks/>
          </p:cNvGrpSpPr>
          <p:nvPr/>
        </p:nvGrpSpPr>
        <p:grpSpPr bwMode="auto">
          <a:xfrm>
            <a:off x="3276600" y="2286000"/>
            <a:ext cx="2125663" cy="1187450"/>
            <a:chOff x="1968" y="1440"/>
            <a:chExt cx="1339" cy="748"/>
          </a:xfrm>
        </p:grpSpPr>
        <p:sp>
          <p:nvSpPr>
            <p:cNvPr id="928772" name="Text Box 4"/>
            <p:cNvSpPr txBox="1">
              <a:spLocks noChangeArrowheads="1"/>
            </p:cNvSpPr>
            <p:nvPr/>
          </p:nvSpPr>
          <p:spPr bwMode="auto">
            <a:xfrm>
              <a:off x="2586" y="1440"/>
              <a:ext cx="649" cy="748"/>
            </a:xfrm>
            <a:prstGeom prst="rect">
              <a:avLst/>
            </a:prstGeom>
            <a:noFill/>
            <a:ln w="12700">
              <a:noFill/>
              <a:miter lim="800000"/>
              <a:headEnd type="none" w="sm" len="sm"/>
              <a:tailEnd type="none" w="sm" len="sm"/>
            </a:ln>
            <a:effectLst/>
          </p:spPr>
          <p:txBody>
            <a:bodyPr wrap="none">
              <a:spAutoFit/>
            </a:bodyPr>
            <a:lstStyle/>
            <a:p>
              <a:r>
                <a:rPr lang="en-US" altLang="en-US" sz="2400" dirty="0"/>
                <a:t>1  1  1</a:t>
              </a:r>
            </a:p>
            <a:p>
              <a:r>
                <a:rPr lang="en-US" altLang="en-US" sz="2400" dirty="0"/>
                <a:t>1  1  1</a:t>
              </a:r>
            </a:p>
            <a:p>
              <a:r>
                <a:rPr lang="en-US" altLang="en-US" sz="2400" dirty="0"/>
                <a:t>1  1  1</a:t>
              </a:r>
            </a:p>
          </p:txBody>
        </p:sp>
        <p:sp>
          <p:nvSpPr>
            <p:cNvPr id="928773" name="Line 5"/>
            <p:cNvSpPr>
              <a:spLocks noChangeShapeType="1"/>
            </p:cNvSpPr>
            <p:nvPr/>
          </p:nvSpPr>
          <p:spPr bwMode="auto">
            <a:xfrm>
              <a:off x="253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4" name="Line 6"/>
            <p:cNvSpPr>
              <a:spLocks noChangeShapeType="1"/>
            </p:cNvSpPr>
            <p:nvPr/>
          </p:nvSpPr>
          <p:spPr bwMode="auto">
            <a:xfrm>
              <a:off x="253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5" name="Line 7"/>
            <p:cNvSpPr>
              <a:spLocks noChangeShapeType="1"/>
            </p:cNvSpPr>
            <p:nvPr/>
          </p:nvSpPr>
          <p:spPr bwMode="auto">
            <a:xfrm>
              <a:off x="253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8" name="Line 10"/>
            <p:cNvSpPr>
              <a:spLocks noChangeShapeType="1"/>
            </p:cNvSpPr>
            <p:nvPr/>
          </p:nvSpPr>
          <p:spPr bwMode="auto">
            <a:xfrm flipH="1">
              <a:off x="3307" y="1488"/>
              <a:ext cx="0" cy="67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79" name="Line 11"/>
            <p:cNvSpPr>
              <a:spLocks noChangeShapeType="1"/>
            </p:cNvSpPr>
            <p:nvPr/>
          </p:nvSpPr>
          <p:spPr bwMode="auto">
            <a:xfrm flipH="1">
              <a:off x="3258" y="148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0" name="Line 12"/>
            <p:cNvSpPr>
              <a:spLocks noChangeShapeType="1"/>
            </p:cNvSpPr>
            <p:nvPr/>
          </p:nvSpPr>
          <p:spPr bwMode="auto">
            <a:xfrm flipH="1">
              <a:off x="3258" y="2164"/>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28781" name="Text Box 13"/>
            <p:cNvSpPr txBox="1">
              <a:spLocks noChangeArrowheads="1"/>
            </p:cNvSpPr>
            <p:nvPr/>
          </p:nvSpPr>
          <p:spPr bwMode="auto">
            <a:xfrm>
              <a:off x="1968" y="1688"/>
              <a:ext cx="462" cy="288"/>
            </a:xfrm>
            <a:prstGeom prst="rect">
              <a:avLst/>
            </a:prstGeom>
            <a:noFill/>
            <a:ln w="12700">
              <a:noFill/>
              <a:miter lim="800000"/>
              <a:headEnd type="none" w="sm" len="sm"/>
              <a:tailEnd type="none" w="sm" len="sm"/>
            </a:ln>
            <a:effectLst/>
          </p:spPr>
          <p:txBody>
            <a:bodyPr wrap="none">
              <a:spAutoFit/>
            </a:bodyPr>
            <a:lstStyle/>
            <a:p>
              <a:r>
                <a:rPr lang="en-US" altLang="en-US" sz="2400"/>
                <a:t>B = </a:t>
              </a:r>
            </a:p>
          </p:txBody>
        </p:sp>
        <p:grpSp>
          <p:nvGrpSpPr>
            <p:cNvPr id="928785" name="Group 17"/>
            <p:cNvGrpSpPr>
              <a:grpSpLocks/>
            </p:cNvGrpSpPr>
            <p:nvPr/>
          </p:nvGrpSpPr>
          <p:grpSpPr bwMode="auto">
            <a:xfrm>
              <a:off x="2310" y="1588"/>
              <a:ext cx="229" cy="493"/>
              <a:chOff x="1674" y="2038"/>
              <a:chExt cx="229" cy="493"/>
            </a:xfrm>
          </p:grpSpPr>
          <p:sp>
            <p:nvSpPr>
              <p:cNvPr id="928782" name="Text Box 14"/>
              <p:cNvSpPr txBox="1">
                <a:spLocks noChangeArrowheads="1"/>
              </p:cNvSpPr>
              <p:nvPr/>
            </p:nvSpPr>
            <p:spPr bwMode="auto">
              <a:xfrm>
                <a:off x="1674" y="2038"/>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sp>
            <p:nvSpPr>
              <p:cNvPr id="928783" name="Text Box 15"/>
              <p:cNvSpPr txBox="1">
                <a:spLocks noChangeArrowheads="1"/>
              </p:cNvSpPr>
              <p:nvPr/>
            </p:nvSpPr>
            <p:spPr bwMode="auto">
              <a:xfrm>
                <a:off x="1680" y="2243"/>
                <a:ext cx="223" cy="288"/>
              </a:xfrm>
              <a:prstGeom prst="rect">
                <a:avLst/>
              </a:prstGeom>
              <a:noFill/>
              <a:ln w="12700">
                <a:noFill/>
                <a:miter lim="800000"/>
                <a:headEnd type="none" w="sm" len="sm"/>
                <a:tailEnd type="none" w="sm" len="sm"/>
              </a:ln>
              <a:effectLst/>
            </p:spPr>
            <p:txBody>
              <a:bodyPr wrap="none">
                <a:spAutoFit/>
              </a:bodyPr>
              <a:lstStyle/>
              <a:p>
                <a:r>
                  <a:rPr lang="en-US" altLang="en-US" sz="2400"/>
                  <a:t>9</a:t>
                </a:r>
              </a:p>
            </p:txBody>
          </p:sp>
          <p:sp>
            <p:nvSpPr>
              <p:cNvPr id="928784" name="Line 16"/>
              <p:cNvSpPr>
                <a:spLocks noChangeShapeType="1"/>
              </p:cNvSpPr>
              <p:nvPr/>
            </p:nvSpPr>
            <p:spPr bwMode="auto">
              <a:xfrm>
                <a:off x="1716" y="2288"/>
                <a:ext cx="144"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pic>
        <p:nvPicPr>
          <p:cNvPr id="928788" name="Picture 20"/>
          <p:cNvPicPr>
            <a:picLocks noChangeAspect="1" noChangeArrowheads="1"/>
          </p:cNvPicPr>
          <p:nvPr/>
        </p:nvPicPr>
        <p:blipFill>
          <a:blip r:embed="rId2" cstate="print"/>
          <a:srcRect/>
          <a:stretch>
            <a:fillRect/>
          </a:stretch>
        </p:blipFill>
        <p:spPr bwMode="auto">
          <a:xfrm>
            <a:off x="609600" y="3883025"/>
            <a:ext cx="3733800" cy="2517775"/>
          </a:xfrm>
          <a:prstGeom prst="rect">
            <a:avLst/>
          </a:prstGeom>
          <a:noFill/>
          <a:ln w="19050">
            <a:solidFill>
              <a:schemeClr val="folHlink"/>
            </a:solidFill>
            <a:miter lim="800000"/>
            <a:headEnd/>
            <a:tailEnd/>
          </a:ln>
        </p:spPr>
      </p:pic>
      <p:pic>
        <p:nvPicPr>
          <p:cNvPr id="928789" name="Picture 21"/>
          <p:cNvPicPr>
            <a:picLocks noChangeAspect="1" noChangeArrowheads="1"/>
          </p:cNvPicPr>
          <p:nvPr/>
        </p:nvPicPr>
        <p:blipFill>
          <a:blip r:embed="rId3" cstate="print"/>
          <a:srcRect/>
          <a:stretch>
            <a:fillRect/>
          </a:stretch>
        </p:blipFill>
        <p:spPr bwMode="auto">
          <a:xfrm>
            <a:off x="4953000" y="3883025"/>
            <a:ext cx="3717925" cy="2506663"/>
          </a:xfrm>
          <a:prstGeom prst="rect">
            <a:avLst/>
          </a:prstGeom>
          <a:noFill/>
          <a:ln w="19050">
            <a:solidFill>
              <a:schemeClr val="folHlink"/>
            </a:solid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6772275" y="285750"/>
            <a:ext cx="2295525" cy="609600"/>
          </a:xfrm>
        </p:spPr>
        <p:txBody>
          <a:bodyPr/>
          <a:lstStyle/>
          <a:p>
            <a:r>
              <a:rPr lang="en-US" altLang="en-US"/>
              <a:t>Convolution</a:t>
            </a:r>
          </a:p>
        </p:txBody>
      </p:sp>
      <p:sp>
        <p:nvSpPr>
          <p:cNvPr id="929795" name="Rectangle 3"/>
          <p:cNvSpPr>
            <a:spLocks noGrp="1" noChangeArrowheads="1"/>
          </p:cNvSpPr>
          <p:nvPr>
            <p:ph type="body" idx="1"/>
          </p:nvPr>
        </p:nvSpPr>
        <p:spPr>
          <a:xfrm>
            <a:off x="381000" y="1295400"/>
            <a:ext cx="8915400" cy="5257800"/>
          </a:xfrm>
        </p:spPr>
        <p:txBody>
          <a:bodyPr/>
          <a:lstStyle/>
          <a:p>
            <a:pPr>
              <a:lnSpc>
                <a:spcPct val="90000"/>
              </a:lnSpc>
            </a:pPr>
            <a:r>
              <a:rPr lang="en-US" altLang="en-US" dirty="0"/>
              <a:t>Extremely important concept in computer vision, image processing, signal processing, etc.</a:t>
            </a:r>
          </a:p>
          <a:p>
            <a:pPr>
              <a:lnSpc>
                <a:spcPct val="90000"/>
              </a:lnSpc>
            </a:pPr>
            <a:r>
              <a:rPr lang="en-US" altLang="en-US" dirty="0"/>
              <a:t>Lots of related mathematics </a:t>
            </a:r>
            <a:r>
              <a:rPr lang="en-US" altLang="en-US" dirty="0">
                <a:solidFill>
                  <a:srgbClr val="D82204"/>
                </a:solidFill>
              </a:rPr>
              <a:t>(we won’t do)</a:t>
            </a:r>
          </a:p>
          <a:p>
            <a:pPr>
              <a:lnSpc>
                <a:spcPct val="90000"/>
              </a:lnSpc>
            </a:pPr>
            <a:r>
              <a:rPr lang="en-US" altLang="en-US" dirty="0"/>
              <a:t>General idea: reduce a filtering operation to the repeated application of a mask (or filter kernel) to the image</a:t>
            </a:r>
          </a:p>
          <a:p>
            <a:pPr lvl="1">
              <a:lnSpc>
                <a:spcPct val="90000"/>
              </a:lnSpc>
            </a:pPr>
            <a:r>
              <a:rPr lang="en-US" altLang="en-US" dirty="0"/>
              <a:t>Kernel can be thought of as an </a:t>
            </a:r>
            <a:r>
              <a:rPr lang="en-US" altLang="en-US" dirty="0" err="1"/>
              <a:t>NxN</a:t>
            </a:r>
            <a:r>
              <a:rPr lang="en-US" altLang="en-US" dirty="0"/>
              <a:t> image</a:t>
            </a:r>
          </a:p>
          <a:p>
            <a:pPr lvl="1">
              <a:lnSpc>
                <a:spcPct val="90000"/>
              </a:lnSpc>
            </a:pPr>
            <a:r>
              <a:rPr lang="en-US" altLang="en-US" dirty="0"/>
              <a:t>N is usually odd so kernel has a central pixel</a:t>
            </a:r>
          </a:p>
          <a:p>
            <a:pPr>
              <a:lnSpc>
                <a:spcPct val="90000"/>
              </a:lnSpc>
            </a:pPr>
            <a:r>
              <a:rPr lang="en-US" altLang="en-US" dirty="0"/>
              <a:t>In practice</a:t>
            </a:r>
          </a:p>
          <a:p>
            <a:pPr lvl="1">
              <a:lnSpc>
                <a:spcPct val="90000"/>
              </a:lnSpc>
            </a:pPr>
            <a:r>
              <a:rPr lang="en-US" altLang="en-US" dirty="0"/>
              <a:t>(flip kernel)</a:t>
            </a:r>
          </a:p>
          <a:p>
            <a:pPr lvl="1">
              <a:lnSpc>
                <a:spcPct val="90000"/>
              </a:lnSpc>
            </a:pPr>
            <a:r>
              <a:rPr lang="en-US" altLang="en-US" dirty="0"/>
              <a:t>Align kernel center pixel with an image pixel</a:t>
            </a:r>
          </a:p>
          <a:p>
            <a:pPr lvl="1">
              <a:lnSpc>
                <a:spcPct val="90000"/>
              </a:lnSpc>
            </a:pPr>
            <a:r>
              <a:rPr lang="en-US" altLang="en-US" dirty="0" err="1"/>
              <a:t>Pointwise</a:t>
            </a:r>
            <a:r>
              <a:rPr lang="en-US" altLang="en-US" dirty="0"/>
              <a:t> multiply each kernel pixel value with corresponding image pixel value and add results</a:t>
            </a:r>
          </a:p>
          <a:p>
            <a:pPr lvl="1">
              <a:lnSpc>
                <a:spcPct val="90000"/>
              </a:lnSpc>
            </a:pPr>
            <a:r>
              <a:rPr lang="en-US" altLang="en-US" dirty="0"/>
              <a:t>Resulting sum is normalized by kernel weight</a:t>
            </a:r>
          </a:p>
          <a:p>
            <a:pPr lvl="1">
              <a:lnSpc>
                <a:spcPct val="90000"/>
              </a:lnSpc>
            </a:pPr>
            <a:r>
              <a:rPr lang="en-US" altLang="en-US" dirty="0"/>
              <a:t>Result is the value of the pixel centered on the kernel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9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97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97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97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97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97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97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979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979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97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20" name="Picture 4"/>
          <p:cNvPicPr>
            <a:picLocks noChangeAspect="1" noChangeArrowheads="1"/>
          </p:cNvPicPr>
          <p:nvPr/>
        </p:nvPicPr>
        <p:blipFill>
          <a:blip r:embed="rId2" cstate="print"/>
          <a:srcRect/>
          <a:stretch>
            <a:fillRect/>
          </a:stretch>
        </p:blipFill>
        <p:spPr bwMode="auto">
          <a:xfrm>
            <a:off x="533400" y="1371600"/>
            <a:ext cx="3100388" cy="5245100"/>
          </a:xfrm>
          <a:prstGeom prst="rect">
            <a:avLst/>
          </a:prstGeom>
          <a:solidFill>
            <a:schemeClr val="folHlink"/>
          </a:solidFill>
          <a:ln w="28575">
            <a:solidFill>
              <a:schemeClr val="folHlink"/>
            </a:solidFill>
            <a:miter lim="800000"/>
            <a:headEnd type="none" w="sm" len="sm"/>
            <a:tailEnd type="none" w="sm" len="sm"/>
          </a:ln>
          <a:effectLst/>
        </p:spPr>
      </p:pic>
      <p:sp>
        <p:nvSpPr>
          <p:cNvPr id="930821" name="Text Box 5"/>
          <p:cNvSpPr txBox="1">
            <a:spLocks noChangeArrowheads="1"/>
          </p:cNvSpPr>
          <p:nvPr/>
        </p:nvSpPr>
        <p:spPr bwMode="auto">
          <a:xfrm>
            <a:off x="457200" y="49530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Image</a:t>
            </a:r>
          </a:p>
        </p:txBody>
      </p:sp>
      <p:sp>
        <p:nvSpPr>
          <p:cNvPr id="930822" name="Text Box 6"/>
          <p:cNvSpPr txBox="1">
            <a:spLocks noChangeArrowheads="1"/>
          </p:cNvSpPr>
          <p:nvPr/>
        </p:nvSpPr>
        <p:spPr bwMode="auto">
          <a:xfrm>
            <a:off x="533400" y="3886200"/>
            <a:ext cx="769938" cy="336550"/>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Kernel</a:t>
            </a:r>
          </a:p>
        </p:txBody>
      </p:sp>
      <p:sp>
        <p:nvSpPr>
          <p:cNvPr id="930823" name="Text Box 7"/>
          <p:cNvSpPr txBox="1">
            <a:spLocks noChangeArrowheads="1"/>
          </p:cNvSpPr>
          <p:nvPr/>
        </p:nvSpPr>
        <p:spPr bwMode="auto">
          <a:xfrm>
            <a:off x="533400" y="1447800"/>
            <a:ext cx="758825" cy="581025"/>
          </a:xfrm>
          <a:prstGeom prst="rect">
            <a:avLst/>
          </a:prstGeom>
          <a:noFill/>
          <a:ln w="12700">
            <a:noFill/>
            <a:miter lim="800000"/>
            <a:headEnd type="none" w="sm" len="sm"/>
            <a:tailEnd type="none" w="sm" len="sm"/>
          </a:ln>
          <a:effectLst/>
        </p:spPr>
        <p:txBody>
          <a:bodyPr wrap="none">
            <a:spAutoFit/>
          </a:bodyPr>
          <a:lstStyle/>
          <a:p>
            <a:r>
              <a:rPr lang="en-US" altLang="en-US" sz="1600">
                <a:solidFill>
                  <a:srgbClr val="0066FF"/>
                </a:solidFill>
              </a:rPr>
              <a:t>Result</a:t>
            </a:r>
          </a:p>
          <a:p>
            <a:r>
              <a:rPr lang="en-US" altLang="en-US" sz="1600">
                <a:solidFill>
                  <a:srgbClr val="0066FF"/>
                </a:solidFill>
              </a:rPr>
              <a:t>Image</a:t>
            </a:r>
          </a:p>
        </p:txBody>
      </p:sp>
      <p:sp>
        <p:nvSpPr>
          <p:cNvPr id="930827" name="Rectangle 11"/>
          <p:cNvSpPr>
            <a:spLocks noGrp="1" noChangeArrowheads="1"/>
          </p:cNvSpPr>
          <p:nvPr>
            <p:ph type="title"/>
          </p:nvPr>
        </p:nvSpPr>
        <p:spPr>
          <a:xfrm>
            <a:off x="7381875" y="285750"/>
            <a:ext cx="1685925" cy="609600"/>
          </a:xfrm>
        </p:spPr>
        <p:txBody>
          <a:bodyPr/>
          <a:lstStyle/>
          <a:p>
            <a:r>
              <a:rPr lang="en-US" altLang="en-US"/>
              <a:t>Example</a:t>
            </a:r>
          </a:p>
        </p:txBody>
      </p:sp>
      <p:sp>
        <p:nvSpPr>
          <p:cNvPr id="930828" name="Rectangle 12"/>
          <p:cNvSpPr>
            <a:spLocks noGrp="1" noChangeArrowheads="1"/>
          </p:cNvSpPr>
          <p:nvPr>
            <p:ph type="body" idx="1"/>
          </p:nvPr>
        </p:nvSpPr>
        <p:spPr>
          <a:xfrm>
            <a:off x="3810000" y="1219200"/>
            <a:ext cx="5334000" cy="2362200"/>
          </a:xfrm>
        </p:spPr>
        <p:txBody>
          <a:bodyPr/>
          <a:lstStyle/>
          <a:p>
            <a:r>
              <a:rPr lang="en-US" altLang="en-US" dirty="0"/>
              <a:t>Kernel is aligned with pixel in image, multiplicative sum is computed, normalized, and stored in result image.</a:t>
            </a:r>
            <a:endParaRPr lang="en-US" altLang="en-US" dirty="0">
              <a:solidFill>
                <a:schemeClr val="tx1"/>
              </a:solidFill>
              <a:latin typeface="TimesNewRoman"/>
            </a:endParaRPr>
          </a:p>
          <a:p>
            <a:r>
              <a:rPr lang="en-US" altLang="en-US" dirty="0">
                <a:solidFill>
                  <a:schemeClr val="tx1"/>
                </a:solidFill>
              </a:rPr>
              <a:t>Process is repeated across image.</a:t>
            </a:r>
          </a:p>
          <a:p>
            <a:r>
              <a:rPr lang="en-US" altLang="en-US" dirty="0">
                <a:solidFill>
                  <a:schemeClr val="tx1"/>
                </a:solidFill>
              </a:rPr>
              <a:t>What happens when kernel is near edge of input image?</a:t>
            </a:r>
            <a:endParaRPr lang="en-US" altLang="en-US" dirty="0">
              <a:solidFill>
                <a:schemeClr val="tx1"/>
              </a:solidFill>
              <a:latin typeface="TimesNewRoman"/>
            </a:endParaRPr>
          </a:p>
          <a:p>
            <a:endParaRPr lang="en-US" altLang="en-US" dirty="0">
              <a:solidFill>
                <a:schemeClr val="tx1"/>
              </a:solidFill>
              <a:latin typeface="TimesNewRoman"/>
            </a:endParaRPr>
          </a:p>
          <a:p>
            <a:endParaRPr lang="en-US" altLang="en-US" dirty="0"/>
          </a:p>
        </p:txBody>
      </p:sp>
      <p:pic>
        <p:nvPicPr>
          <p:cNvPr id="930829" name="Picture 13"/>
          <p:cNvPicPr>
            <a:picLocks noChangeAspect="1" noChangeArrowheads="1"/>
          </p:cNvPicPr>
          <p:nvPr/>
        </p:nvPicPr>
        <p:blipFill>
          <a:blip r:embed="rId3" cstate="print"/>
          <a:srcRect/>
          <a:stretch>
            <a:fillRect/>
          </a:stretch>
        </p:blipFill>
        <p:spPr bwMode="auto">
          <a:xfrm>
            <a:off x="4267200" y="4724400"/>
            <a:ext cx="4394200" cy="1549400"/>
          </a:xfrm>
          <a:prstGeom prst="rect">
            <a:avLst/>
          </a:prstGeom>
          <a:noFill/>
          <a:ln w="28575">
            <a:solidFill>
              <a:schemeClr val="folHlink"/>
            </a:solidFill>
            <a:miter lim="800000"/>
            <a:headEnd type="none" w="sm" len="sm"/>
            <a:tailEnd type="none" w="sm" len="sm"/>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1061" name="Picture 5" descr="bord2"/>
          <p:cNvPicPr>
            <a:picLocks noChangeAspect="1" noChangeArrowheads="1"/>
          </p:cNvPicPr>
          <p:nvPr/>
        </p:nvPicPr>
        <p:blipFill>
          <a:blip r:embed="rId2" cstate="print"/>
          <a:srcRect/>
          <a:stretch>
            <a:fillRect/>
          </a:stretch>
        </p:blipFill>
        <p:spPr bwMode="auto">
          <a:xfrm>
            <a:off x="4800600" y="2133600"/>
            <a:ext cx="3810000" cy="3178175"/>
          </a:xfrm>
          <a:prstGeom prst="rect">
            <a:avLst/>
          </a:prstGeom>
          <a:solidFill>
            <a:schemeClr val="folHlink"/>
          </a:solidFill>
        </p:spPr>
      </p:pic>
      <p:sp>
        <p:nvSpPr>
          <p:cNvPr id="941062" name="Rectangle 6"/>
          <p:cNvSpPr>
            <a:spLocks noGrp="1" noChangeArrowheads="1"/>
          </p:cNvSpPr>
          <p:nvPr>
            <p:ph type="title"/>
          </p:nvPr>
        </p:nvSpPr>
        <p:spPr/>
        <p:txBody>
          <a:bodyPr/>
          <a:lstStyle/>
          <a:p>
            <a:r>
              <a:rPr lang="en-US" altLang="en-US"/>
              <a:t>Border Problem</a:t>
            </a:r>
          </a:p>
        </p:txBody>
      </p:sp>
      <p:sp>
        <p:nvSpPr>
          <p:cNvPr id="941063" name="Rectangle 7"/>
          <p:cNvSpPr>
            <a:spLocks noGrp="1" noChangeArrowheads="1"/>
          </p:cNvSpPr>
          <p:nvPr>
            <p:ph type="body" idx="1"/>
          </p:nvPr>
        </p:nvSpPr>
        <p:spPr>
          <a:xfrm>
            <a:off x="304800" y="2362200"/>
            <a:ext cx="4267200" cy="2362200"/>
          </a:xfrm>
        </p:spPr>
        <p:txBody>
          <a:bodyPr/>
          <a:lstStyle/>
          <a:p>
            <a:pPr>
              <a:lnSpc>
                <a:spcPct val="90000"/>
              </a:lnSpc>
            </a:pPr>
            <a:r>
              <a:rPr lang="en-US" altLang="en-US"/>
              <a:t>missing samples are zero</a:t>
            </a:r>
          </a:p>
          <a:p>
            <a:pPr>
              <a:lnSpc>
                <a:spcPct val="90000"/>
              </a:lnSpc>
            </a:pPr>
            <a:r>
              <a:rPr lang="en-US" altLang="en-US"/>
              <a:t>missing samples are gray</a:t>
            </a:r>
          </a:p>
          <a:p>
            <a:pPr>
              <a:lnSpc>
                <a:spcPct val="90000"/>
              </a:lnSpc>
            </a:pPr>
            <a:r>
              <a:rPr lang="en-US" altLang="en-US"/>
              <a:t>copying last lines</a:t>
            </a:r>
          </a:p>
          <a:p>
            <a:pPr>
              <a:lnSpc>
                <a:spcPct val="90000"/>
              </a:lnSpc>
            </a:pPr>
            <a:r>
              <a:rPr lang="en-US" altLang="en-US"/>
              <a:t>reflected indexing (mirror)</a:t>
            </a:r>
          </a:p>
          <a:p>
            <a:pPr>
              <a:lnSpc>
                <a:spcPct val="90000"/>
              </a:lnSpc>
            </a:pPr>
            <a:r>
              <a:rPr lang="en-US" altLang="en-US"/>
              <a:t>circular indexing (periodic)</a:t>
            </a:r>
          </a:p>
          <a:p>
            <a:pPr>
              <a:lnSpc>
                <a:spcPct val="90000"/>
              </a:lnSpc>
            </a:pPr>
            <a:r>
              <a:rPr lang="en-US" altLang="en-US"/>
              <a:t>truncation of the result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3827" name="Group 3"/>
          <p:cNvGrpSpPr>
            <a:grpSpLocks/>
          </p:cNvGrpSpPr>
          <p:nvPr/>
        </p:nvGrpSpPr>
        <p:grpSpPr bwMode="auto">
          <a:xfrm>
            <a:off x="762000" y="1219200"/>
            <a:ext cx="3700463" cy="1831975"/>
            <a:chOff x="234" y="1912"/>
            <a:chExt cx="1809" cy="1154"/>
          </a:xfrm>
        </p:grpSpPr>
        <p:sp>
          <p:nvSpPr>
            <p:cNvPr id="973828" name="Text Box 4"/>
            <p:cNvSpPr txBox="1">
              <a:spLocks noChangeArrowheads="1"/>
            </p:cNvSpPr>
            <p:nvPr/>
          </p:nvSpPr>
          <p:spPr bwMode="auto">
            <a:xfrm>
              <a:off x="240" y="1912"/>
              <a:ext cx="1470" cy="288"/>
            </a:xfrm>
            <a:prstGeom prst="rect">
              <a:avLst/>
            </a:prstGeom>
            <a:noFill/>
            <a:ln w="9525">
              <a:noFill/>
              <a:miter lim="800000"/>
              <a:headEnd/>
              <a:tailEnd/>
            </a:ln>
            <a:effectLst/>
          </p:spPr>
          <p:txBody>
            <a:bodyPr wrap="none">
              <a:spAutoFit/>
            </a:bodyPr>
            <a:lstStyle/>
            <a:p>
              <a:r>
                <a:rPr lang="en-GB" altLang="en-US" sz="2400"/>
                <a:t>Image size = M</a:t>
              </a:r>
              <a:r>
                <a:rPr lang="en-GB" altLang="en-US" sz="2400" baseline="-25000"/>
                <a:t>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p>
          </p:txBody>
        </p:sp>
        <p:sp>
          <p:nvSpPr>
            <p:cNvPr id="973829" name="Text Box 5"/>
            <p:cNvSpPr txBox="1">
              <a:spLocks noChangeArrowheads="1"/>
            </p:cNvSpPr>
            <p:nvPr/>
          </p:nvSpPr>
          <p:spPr bwMode="auto">
            <a:xfrm>
              <a:off x="240" y="2200"/>
              <a:ext cx="1412" cy="288"/>
            </a:xfrm>
            <a:prstGeom prst="rect">
              <a:avLst/>
            </a:prstGeom>
            <a:noFill/>
            <a:ln w="9525">
              <a:noFill/>
              <a:miter lim="800000"/>
              <a:headEnd/>
              <a:tailEnd/>
            </a:ln>
            <a:effectLst/>
          </p:spPr>
          <p:txBody>
            <a:bodyPr wrap="none">
              <a:spAutoFit/>
            </a:bodyPr>
            <a:lstStyle/>
            <a:p>
              <a:r>
                <a:rPr lang="en-GB" altLang="en-US" sz="2400"/>
                <a:t>Mask size = M</a:t>
              </a:r>
              <a:r>
                <a:rPr lang="en-GB" altLang="en-US" sz="2400" baseline="-25000"/>
                <a:t>2</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2</a:t>
              </a:r>
            </a:p>
          </p:txBody>
        </p:sp>
        <p:sp>
          <p:nvSpPr>
            <p:cNvPr id="973830" name="Text Box 6"/>
            <p:cNvSpPr txBox="1">
              <a:spLocks noChangeArrowheads="1"/>
            </p:cNvSpPr>
            <p:nvPr/>
          </p:nvSpPr>
          <p:spPr bwMode="auto">
            <a:xfrm>
              <a:off x="234" y="2548"/>
              <a:ext cx="1809" cy="518"/>
            </a:xfrm>
            <a:prstGeom prst="rect">
              <a:avLst/>
            </a:prstGeom>
            <a:noFill/>
            <a:ln w="9525">
              <a:noFill/>
              <a:miter lim="800000"/>
              <a:headEnd/>
              <a:tailEnd/>
            </a:ln>
            <a:effectLst/>
          </p:spPr>
          <p:txBody>
            <a:bodyPr>
              <a:spAutoFit/>
            </a:bodyPr>
            <a:lstStyle/>
            <a:p>
              <a:r>
                <a:rPr lang="en-GB" altLang="en-US" sz="2400"/>
                <a:t>Convolution size = </a:t>
              </a:r>
            </a:p>
            <a:p>
              <a:r>
                <a:rPr lang="en-GB" altLang="en-US" sz="2400"/>
                <a:t>M</a:t>
              </a:r>
              <a:r>
                <a:rPr lang="en-GB" altLang="en-US" sz="2400" baseline="-25000"/>
                <a:t>1</a:t>
              </a:r>
              <a:r>
                <a:rPr lang="en-GB" altLang="en-US" sz="2400"/>
                <a:t>- M</a:t>
              </a:r>
              <a:r>
                <a:rPr lang="en-GB" altLang="en-US" sz="2400" baseline="-25000"/>
                <a:t>2</a:t>
              </a:r>
              <a:r>
                <a:rPr lang="en-GB" altLang="en-US" sz="2400"/>
                <a:t> +1</a:t>
              </a:r>
              <a:r>
                <a:rPr lang="en-GB" altLang="en-US" sz="2400" baseline="-25000">
                  <a:sym typeface="Symbol" pitchFamily="18" charset="2"/>
                </a:rPr>
                <a:t></a:t>
              </a:r>
              <a:r>
                <a:rPr lang="en-GB" altLang="en-US" sz="2400">
                  <a:sym typeface="Symbol" pitchFamily="18" charset="2"/>
                </a:rPr>
                <a:t> </a:t>
              </a:r>
              <a:r>
                <a:rPr lang="en-GB" altLang="en-US" sz="2400"/>
                <a:t>N</a:t>
              </a:r>
              <a:r>
                <a:rPr lang="en-GB" altLang="en-US" sz="2400" baseline="-25000"/>
                <a:t>1</a:t>
              </a:r>
              <a:r>
                <a:rPr lang="en-GB" altLang="en-US" sz="2400"/>
                <a:t>-N</a:t>
              </a:r>
              <a:r>
                <a:rPr lang="en-GB" altLang="en-US" sz="2400" baseline="-25000"/>
                <a:t>2</a:t>
              </a:r>
              <a:r>
                <a:rPr lang="en-GB" altLang="en-US" sz="2400"/>
                <a:t>+1</a:t>
              </a:r>
              <a:endParaRPr lang="en-GB" altLang="en-US" sz="2400" baseline="-25000"/>
            </a:p>
          </p:txBody>
        </p:sp>
      </p:grpSp>
      <p:grpSp>
        <p:nvGrpSpPr>
          <p:cNvPr id="973854" name="Group 30"/>
          <p:cNvGrpSpPr>
            <a:grpSpLocks/>
          </p:cNvGrpSpPr>
          <p:nvPr/>
        </p:nvGrpSpPr>
        <p:grpSpPr bwMode="auto">
          <a:xfrm>
            <a:off x="5334000" y="1960563"/>
            <a:ext cx="2362200" cy="3525837"/>
            <a:chOff x="3360" y="1235"/>
            <a:chExt cx="1488" cy="2221"/>
          </a:xfrm>
        </p:grpSpPr>
        <p:grpSp>
          <p:nvGrpSpPr>
            <p:cNvPr id="973832" name="Group 8"/>
            <p:cNvGrpSpPr>
              <a:grpSpLocks/>
            </p:cNvGrpSpPr>
            <p:nvPr/>
          </p:nvGrpSpPr>
          <p:grpSpPr bwMode="auto">
            <a:xfrm>
              <a:off x="3360" y="2064"/>
              <a:ext cx="1440" cy="1392"/>
              <a:chOff x="1920" y="1680"/>
              <a:chExt cx="1440" cy="1392"/>
            </a:xfrm>
          </p:grpSpPr>
          <p:sp>
            <p:nvSpPr>
              <p:cNvPr id="973833" name="Rectangle 9"/>
              <p:cNvSpPr>
                <a:spLocks noChangeArrowheads="1"/>
              </p:cNvSpPr>
              <p:nvPr/>
            </p:nvSpPr>
            <p:spPr bwMode="auto">
              <a:xfrm>
                <a:off x="1920" y="1680"/>
                <a:ext cx="1440" cy="1392"/>
              </a:xfrm>
              <a:prstGeom prst="rect">
                <a:avLst/>
              </a:prstGeom>
              <a:noFill/>
              <a:ln w="9525">
                <a:solidFill>
                  <a:schemeClr val="tx1"/>
                </a:solidFill>
                <a:miter lim="800000"/>
                <a:headEnd/>
                <a:tailEnd/>
              </a:ln>
              <a:effectLst/>
            </p:spPr>
            <p:txBody>
              <a:bodyPr wrap="none" anchor="ctr"/>
              <a:lstStyle/>
              <a:p>
                <a:endParaRPr lang="en-US"/>
              </a:p>
            </p:txBody>
          </p:sp>
          <p:sp>
            <p:nvSpPr>
              <p:cNvPr id="973834" name="Rectangle 10"/>
              <p:cNvSpPr>
                <a:spLocks noChangeArrowheads="1"/>
              </p:cNvSpPr>
              <p:nvPr/>
            </p:nvSpPr>
            <p:spPr bwMode="auto">
              <a:xfrm>
                <a:off x="192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5" name="Rectangle 11"/>
              <p:cNvSpPr>
                <a:spLocks noChangeArrowheads="1"/>
              </p:cNvSpPr>
              <p:nvPr/>
            </p:nvSpPr>
            <p:spPr bwMode="auto">
              <a:xfrm>
                <a:off x="2880" y="168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6" name="Rectangle 12"/>
              <p:cNvSpPr>
                <a:spLocks noChangeArrowheads="1"/>
              </p:cNvSpPr>
              <p:nvPr/>
            </p:nvSpPr>
            <p:spPr bwMode="auto">
              <a:xfrm>
                <a:off x="288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7" name="Rectangle 13"/>
              <p:cNvSpPr>
                <a:spLocks noChangeArrowheads="1"/>
              </p:cNvSpPr>
              <p:nvPr/>
            </p:nvSpPr>
            <p:spPr bwMode="auto">
              <a:xfrm>
                <a:off x="1920" y="2640"/>
                <a:ext cx="480" cy="432"/>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73838" name="Rectangle 14"/>
              <p:cNvSpPr>
                <a:spLocks noChangeArrowheads="1"/>
              </p:cNvSpPr>
              <p:nvPr/>
            </p:nvSpPr>
            <p:spPr bwMode="auto">
              <a:xfrm>
                <a:off x="2160" y="1872"/>
                <a:ext cx="960" cy="1008"/>
              </a:xfrm>
              <a:prstGeom prst="rect">
                <a:avLst/>
              </a:prstGeom>
              <a:noFill/>
              <a:ln w="28575">
                <a:solidFill>
                  <a:schemeClr val="tx1"/>
                </a:solidFill>
                <a:prstDash val="sysDot"/>
                <a:miter lim="800000"/>
                <a:headEnd/>
                <a:tailEnd/>
              </a:ln>
              <a:effectLst/>
            </p:spPr>
            <p:txBody>
              <a:bodyPr wrap="none" anchor="ctr"/>
              <a:lstStyle/>
              <a:p>
                <a:endParaRPr lang="en-US"/>
              </a:p>
            </p:txBody>
          </p:sp>
        </p:grpSp>
        <p:grpSp>
          <p:nvGrpSpPr>
            <p:cNvPr id="973839" name="Group 15"/>
            <p:cNvGrpSpPr>
              <a:grpSpLocks/>
            </p:cNvGrpSpPr>
            <p:nvPr/>
          </p:nvGrpSpPr>
          <p:grpSpPr bwMode="auto">
            <a:xfrm>
              <a:off x="3360" y="1235"/>
              <a:ext cx="1488" cy="288"/>
              <a:chOff x="3648" y="1235"/>
              <a:chExt cx="1488" cy="288"/>
            </a:xfrm>
          </p:grpSpPr>
          <p:sp>
            <p:nvSpPr>
              <p:cNvPr id="973840" name="Text Box 16"/>
              <p:cNvSpPr txBox="1">
                <a:spLocks noChangeArrowheads="1"/>
              </p:cNvSpPr>
              <p:nvPr/>
            </p:nvSpPr>
            <p:spPr bwMode="auto">
              <a:xfrm>
                <a:off x="4262" y="1235"/>
                <a:ext cx="326"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endParaRPr lang="en-GB" altLang="en-US" sz="2400"/>
              </a:p>
            </p:txBody>
          </p:sp>
          <p:sp>
            <p:nvSpPr>
              <p:cNvPr id="973841" name="Line 17"/>
              <p:cNvSpPr>
                <a:spLocks noChangeShapeType="1"/>
              </p:cNvSpPr>
              <p:nvPr/>
            </p:nvSpPr>
            <p:spPr bwMode="auto">
              <a:xfrm flipH="1">
                <a:off x="3648" y="1392"/>
                <a:ext cx="57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2" name="Line 18"/>
              <p:cNvSpPr>
                <a:spLocks noChangeShapeType="1"/>
              </p:cNvSpPr>
              <p:nvPr/>
            </p:nvSpPr>
            <p:spPr bwMode="auto">
              <a:xfrm>
                <a:off x="4560" y="1392"/>
                <a:ext cx="576"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973844" name="Text Box 20"/>
            <p:cNvSpPr txBox="1">
              <a:spLocks noChangeArrowheads="1"/>
            </p:cNvSpPr>
            <p:nvPr/>
          </p:nvSpPr>
          <p:spPr bwMode="auto">
            <a:xfrm>
              <a:off x="3456" y="1488"/>
              <a:ext cx="384" cy="288"/>
            </a:xfrm>
            <a:prstGeom prst="rect">
              <a:avLst/>
            </a:prstGeom>
            <a:noFill/>
            <a:ln w="9525">
              <a:noFill/>
              <a:miter lim="800000"/>
              <a:headEnd/>
              <a:tailEnd/>
            </a:ln>
            <a:effectLst/>
          </p:spPr>
          <p:txBody>
            <a:bodyPr>
              <a:spAutoFit/>
            </a:bodyPr>
            <a:lstStyle/>
            <a:p>
              <a:r>
                <a:rPr lang="en-GB" altLang="en-US" sz="2400"/>
                <a:t>N</a:t>
              </a:r>
              <a:r>
                <a:rPr lang="en-GB" altLang="en-US" sz="2400" baseline="-25000"/>
                <a:t>2</a:t>
              </a:r>
              <a:endParaRPr lang="en-GB" altLang="en-US" sz="2400"/>
            </a:p>
          </p:txBody>
        </p:sp>
        <p:sp>
          <p:nvSpPr>
            <p:cNvPr id="973845" name="Line 21"/>
            <p:cNvSpPr>
              <a:spLocks noChangeShapeType="1"/>
            </p:cNvSpPr>
            <p:nvPr/>
          </p:nvSpPr>
          <p:spPr bwMode="auto">
            <a:xfrm flipH="1">
              <a:off x="3360" y="1632"/>
              <a:ext cx="173" cy="1"/>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46" name="Line 22"/>
            <p:cNvSpPr>
              <a:spLocks noChangeShapeType="1"/>
            </p:cNvSpPr>
            <p:nvPr/>
          </p:nvSpPr>
          <p:spPr bwMode="auto">
            <a:xfrm>
              <a:off x="3696" y="1632"/>
              <a:ext cx="173" cy="1"/>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973847" name="Group 23"/>
            <p:cNvGrpSpPr>
              <a:grpSpLocks/>
            </p:cNvGrpSpPr>
            <p:nvPr/>
          </p:nvGrpSpPr>
          <p:grpSpPr bwMode="auto">
            <a:xfrm>
              <a:off x="3552" y="1763"/>
              <a:ext cx="1056" cy="288"/>
              <a:chOff x="3840" y="1763"/>
              <a:chExt cx="1056" cy="288"/>
            </a:xfrm>
          </p:grpSpPr>
          <p:sp>
            <p:nvSpPr>
              <p:cNvPr id="973848" name="Text Box 24"/>
              <p:cNvSpPr txBox="1">
                <a:spLocks noChangeArrowheads="1"/>
              </p:cNvSpPr>
              <p:nvPr/>
            </p:nvSpPr>
            <p:spPr bwMode="auto">
              <a:xfrm>
                <a:off x="3974" y="1763"/>
                <a:ext cx="819" cy="288"/>
              </a:xfrm>
              <a:prstGeom prst="rect">
                <a:avLst/>
              </a:prstGeom>
              <a:noFill/>
              <a:ln w="9525">
                <a:noFill/>
                <a:miter lim="800000"/>
                <a:headEnd/>
                <a:tailEnd/>
              </a:ln>
              <a:effectLst/>
            </p:spPr>
            <p:txBody>
              <a:bodyPr wrap="none">
                <a:spAutoFit/>
              </a:bodyPr>
              <a:lstStyle/>
              <a:p>
                <a:r>
                  <a:rPr lang="en-GB" altLang="en-US" sz="2400"/>
                  <a:t>N</a:t>
                </a:r>
                <a:r>
                  <a:rPr lang="en-GB" altLang="en-US" sz="2400" baseline="-25000"/>
                  <a:t>1</a:t>
                </a:r>
                <a:r>
                  <a:rPr lang="en-GB" altLang="en-US" sz="2400"/>
                  <a:t>-N</a:t>
                </a:r>
                <a:r>
                  <a:rPr lang="en-GB" altLang="en-US" sz="2400" baseline="-25000"/>
                  <a:t>2</a:t>
                </a:r>
                <a:r>
                  <a:rPr lang="en-GB" altLang="en-US" sz="2400"/>
                  <a:t>+1</a:t>
                </a:r>
              </a:p>
            </p:txBody>
          </p:sp>
          <p:grpSp>
            <p:nvGrpSpPr>
              <p:cNvPr id="973849" name="Group 25"/>
              <p:cNvGrpSpPr>
                <a:grpSpLocks/>
              </p:cNvGrpSpPr>
              <p:nvPr/>
            </p:nvGrpSpPr>
            <p:grpSpPr bwMode="auto">
              <a:xfrm>
                <a:off x="3840" y="1920"/>
                <a:ext cx="1056" cy="0"/>
                <a:chOff x="3840" y="1824"/>
                <a:chExt cx="1056" cy="0"/>
              </a:xfrm>
            </p:grpSpPr>
            <p:sp>
              <p:nvSpPr>
                <p:cNvPr id="973850" name="Line 26"/>
                <p:cNvSpPr>
                  <a:spLocks noChangeShapeType="1"/>
                </p:cNvSpPr>
                <p:nvPr/>
              </p:nvSpPr>
              <p:spPr bwMode="auto">
                <a:xfrm flipH="1">
                  <a:off x="3840" y="1824"/>
                  <a:ext cx="19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973851" name="Line 27"/>
                <p:cNvSpPr>
                  <a:spLocks noChangeShapeType="1"/>
                </p:cNvSpPr>
                <p:nvPr/>
              </p:nvSpPr>
              <p:spPr bwMode="auto">
                <a:xfrm>
                  <a:off x="4704" y="1824"/>
                  <a:ext cx="192" cy="0"/>
                </a:xfrm>
                <a:prstGeom prst="line">
                  <a:avLst/>
                </a:prstGeom>
                <a:noFill/>
                <a:ln w="9525">
                  <a:solidFill>
                    <a:schemeClr val="tx1"/>
                  </a:solidFill>
                  <a:round/>
                  <a:headEnd/>
                  <a:tailEnd type="triangle" w="med" len="med"/>
                </a:ln>
                <a:effectLst/>
              </p:spPr>
              <p:txBody>
                <a:bodyPr wrap="none" anchor="ctr"/>
                <a:lstStyle/>
                <a:p>
                  <a:endParaRPr lang="en-US"/>
                </a:p>
              </p:txBody>
            </p:sp>
          </p:grpSp>
        </p:grpSp>
      </p:grpSp>
      <p:sp>
        <p:nvSpPr>
          <p:cNvPr id="973852" name="Text Box 28"/>
          <p:cNvSpPr txBox="1">
            <a:spLocks noChangeArrowheads="1"/>
          </p:cNvSpPr>
          <p:nvPr/>
        </p:nvSpPr>
        <p:spPr bwMode="auto">
          <a:xfrm>
            <a:off x="838200" y="3657600"/>
            <a:ext cx="2743200" cy="1187450"/>
          </a:xfrm>
          <a:prstGeom prst="rect">
            <a:avLst/>
          </a:prstGeom>
          <a:noFill/>
          <a:ln w="9525">
            <a:noFill/>
            <a:miter lim="800000"/>
            <a:headEnd/>
            <a:tailEnd/>
          </a:ln>
          <a:effectLst/>
        </p:spPr>
        <p:txBody>
          <a:bodyPr wrap="none">
            <a:spAutoFit/>
          </a:bodyPr>
          <a:lstStyle/>
          <a:p>
            <a:r>
              <a:rPr lang="en-GB" altLang="en-US" sz="2400"/>
              <a:t>Typical Mask sizes</a:t>
            </a:r>
          </a:p>
          <a:p>
            <a:r>
              <a:rPr lang="en-GB" altLang="en-US" sz="2400"/>
              <a:t>= 3</a:t>
            </a:r>
            <a:r>
              <a:rPr lang="en-GB" altLang="en-US" sz="2400">
                <a:sym typeface="Symbol" pitchFamily="18" charset="2"/>
              </a:rPr>
              <a:t>3, 5 5, 77,</a:t>
            </a:r>
          </a:p>
          <a:p>
            <a:r>
              <a:rPr lang="en-GB" altLang="en-US" sz="2400">
                <a:sym typeface="Symbol" pitchFamily="18" charset="2"/>
              </a:rPr>
              <a:t>9 9, 1111</a:t>
            </a:r>
          </a:p>
        </p:txBody>
      </p:sp>
      <p:sp>
        <p:nvSpPr>
          <p:cNvPr id="973853" name="Text Box 29"/>
          <p:cNvSpPr txBox="1">
            <a:spLocks noChangeArrowheads="1"/>
          </p:cNvSpPr>
          <p:nvPr/>
        </p:nvSpPr>
        <p:spPr bwMode="auto">
          <a:xfrm>
            <a:off x="762000" y="5181600"/>
            <a:ext cx="3251200" cy="1552575"/>
          </a:xfrm>
          <a:prstGeom prst="rect">
            <a:avLst/>
          </a:prstGeom>
          <a:noFill/>
          <a:ln w="9525">
            <a:noFill/>
            <a:miter lim="800000"/>
            <a:headEnd/>
            <a:tailEnd/>
          </a:ln>
          <a:effectLst/>
        </p:spPr>
        <p:txBody>
          <a:bodyPr wrap="none">
            <a:spAutoFit/>
          </a:bodyPr>
          <a:lstStyle/>
          <a:p>
            <a:r>
              <a:rPr lang="en-GB" altLang="en-US" sz="2400"/>
              <a:t>What is the convolved </a:t>
            </a:r>
          </a:p>
          <a:p>
            <a:r>
              <a:rPr lang="en-GB" altLang="en-US" sz="2400"/>
              <a:t>image size for a 128 </a:t>
            </a:r>
            <a:r>
              <a:rPr lang="en-GB" altLang="en-US" sz="2400">
                <a:sym typeface="Symbol" pitchFamily="18" charset="2"/>
              </a:rPr>
              <a:t></a:t>
            </a:r>
          </a:p>
          <a:p>
            <a:r>
              <a:rPr lang="en-GB" altLang="en-US" sz="2400">
                <a:sym typeface="Symbol" pitchFamily="18" charset="2"/>
              </a:rPr>
              <a:t> 128 </a:t>
            </a:r>
            <a:r>
              <a:rPr lang="en-GB" altLang="en-US" sz="2400"/>
              <a:t>image and </a:t>
            </a:r>
          </a:p>
          <a:p>
            <a:r>
              <a:rPr lang="en-GB" altLang="en-US" sz="2400"/>
              <a:t>7 </a:t>
            </a:r>
            <a:r>
              <a:rPr lang="en-GB" altLang="en-US" sz="2400">
                <a:sym typeface="Symbol" pitchFamily="18" charset="2"/>
              </a:rPr>
              <a:t>  7 mask?</a:t>
            </a:r>
            <a:r>
              <a:rPr lang="en-GB" altLang="en-US" sz="2400"/>
              <a:t> </a:t>
            </a:r>
          </a:p>
        </p:txBody>
      </p:sp>
      <p:sp>
        <p:nvSpPr>
          <p:cNvPr id="973856" name="Rectangle 32"/>
          <p:cNvSpPr>
            <a:spLocks noGrp="1" noChangeArrowheads="1"/>
          </p:cNvSpPr>
          <p:nvPr>
            <p:ph type="title"/>
          </p:nvPr>
        </p:nvSpPr>
        <p:spPr>
          <a:xfrm>
            <a:off x="5934075" y="285750"/>
            <a:ext cx="3209925" cy="609600"/>
          </a:xfrm>
        </p:spPr>
        <p:txBody>
          <a:bodyPr/>
          <a:lstStyle/>
          <a:p>
            <a:r>
              <a:rPr lang="en-US" altLang="en-US"/>
              <a:t>Convolution Size</a:t>
            </a:r>
          </a:p>
        </p:txBody>
      </p:sp>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6696075" y="285750"/>
            <a:ext cx="2371725" cy="609600"/>
          </a:xfrm>
        </p:spPr>
        <p:txBody>
          <a:bodyPr/>
          <a:lstStyle/>
          <a:p>
            <a:r>
              <a:rPr lang="en-US" altLang="en-US"/>
              <a:t>Convolution</a:t>
            </a:r>
          </a:p>
        </p:txBody>
      </p:sp>
      <p:sp>
        <p:nvSpPr>
          <p:cNvPr id="936963" name="Rectangle 3"/>
          <p:cNvSpPr>
            <a:spLocks noGrp="1" noChangeArrowheads="1"/>
          </p:cNvSpPr>
          <p:nvPr>
            <p:ph type="body" idx="1"/>
          </p:nvPr>
        </p:nvSpPr>
        <p:spPr/>
        <p:txBody>
          <a:bodyPr/>
          <a:lstStyle/>
          <a:p>
            <a:endParaRPr lang="en-US" altLang="en-US"/>
          </a:p>
        </p:txBody>
      </p:sp>
      <p:grpSp>
        <p:nvGrpSpPr>
          <p:cNvPr id="15" name="Group 14"/>
          <p:cNvGrpSpPr/>
          <p:nvPr/>
        </p:nvGrpSpPr>
        <p:grpSpPr>
          <a:xfrm>
            <a:off x="1295400" y="1295400"/>
            <a:ext cx="5803900" cy="3619500"/>
            <a:chOff x="1295400" y="1295400"/>
            <a:chExt cx="5803900" cy="3619500"/>
          </a:xfrm>
        </p:grpSpPr>
        <p:pic>
          <p:nvPicPr>
            <p:cNvPr id="936965" name="Picture 5"/>
            <p:cNvPicPr>
              <a:picLocks noChangeAspect="1" noChangeArrowheads="1"/>
            </p:cNvPicPr>
            <p:nvPr/>
          </p:nvPicPr>
          <p:blipFill>
            <a:blip r:embed="rId2" cstate="print"/>
            <a:srcRect/>
            <a:stretch>
              <a:fillRect/>
            </a:stretch>
          </p:blipFill>
          <p:spPr bwMode="auto">
            <a:xfrm>
              <a:off x="1295400" y="1295400"/>
              <a:ext cx="2959100" cy="3619500"/>
            </a:xfrm>
            <a:prstGeom prst="rect">
              <a:avLst/>
            </a:prstGeom>
            <a:solidFill>
              <a:srgbClr val="FFFFFF"/>
            </a:solidFill>
            <a:ln w="12700">
              <a:noFill/>
              <a:miter lim="800000"/>
              <a:headEnd type="none" w="sm" len="sm"/>
              <a:tailEnd type="none" w="sm" len="sm"/>
            </a:ln>
            <a:effectLst/>
          </p:spPr>
        </p:pic>
        <p:pic>
          <p:nvPicPr>
            <p:cNvPr id="936966" name="Picture 6"/>
            <p:cNvPicPr>
              <a:picLocks noChangeAspect="1" noChangeArrowheads="1"/>
            </p:cNvPicPr>
            <p:nvPr/>
          </p:nvPicPr>
          <p:blipFill>
            <a:blip r:embed="rId3" cstate="print"/>
            <a:srcRect b="6172"/>
            <a:stretch>
              <a:fillRect/>
            </a:stretch>
          </p:blipFill>
          <p:spPr bwMode="auto">
            <a:xfrm>
              <a:off x="5024437" y="1295400"/>
              <a:ext cx="1985963" cy="2286000"/>
            </a:xfrm>
            <a:prstGeom prst="rect">
              <a:avLst/>
            </a:prstGeom>
            <a:solidFill>
              <a:srgbClr val="FFFFFF"/>
            </a:solidFill>
            <a:ln w="12700">
              <a:noFill/>
              <a:miter lim="800000"/>
              <a:headEnd type="none" w="sm" len="sm"/>
              <a:tailEnd type="none" w="sm" len="sm"/>
            </a:ln>
            <a:effectLst/>
          </p:spPr>
        </p:pic>
        <p:pic>
          <p:nvPicPr>
            <p:cNvPr id="936967" name="Picture 7"/>
            <p:cNvPicPr>
              <a:picLocks noChangeAspect="1" noChangeArrowheads="1"/>
            </p:cNvPicPr>
            <p:nvPr/>
          </p:nvPicPr>
          <p:blipFill>
            <a:blip r:embed="rId4" cstate="print"/>
            <a:srcRect b="12195"/>
            <a:stretch>
              <a:fillRect/>
            </a:stretch>
          </p:blipFill>
          <p:spPr bwMode="auto">
            <a:xfrm>
              <a:off x="4419600" y="3886200"/>
              <a:ext cx="2679700" cy="914400"/>
            </a:xfrm>
            <a:prstGeom prst="rect">
              <a:avLst/>
            </a:prstGeom>
            <a:solidFill>
              <a:srgbClr val="FFFFFF"/>
            </a:solidFill>
            <a:ln w="12700">
              <a:noFill/>
              <a:miter lim="800000"/>
              <a:headEnd type="none" w="sm" len="sm"/>
              <a:tailEnd type="none" w="sm" len="sm"/>
            </a:ln>
            <a:effectLst/>
          </p:spPr>
        </p:pic>
      </p:grpSp>
      <p:grpSp>
        <p:nvGrpSpPr>
          <p:cNvPr id="936978" name="Group 18"/>
          <p:cNvGrpSpPr>
            <a:grpSpLocks/>
          </p:cNvGrpSpPr>
          <p:nvPr/>
        </p:nvGrpSpPr>
        <p:grpSpPr bwMode="auto">
          <a:xfrm>
            <a:off x="1676400" y="5486400"/>
            <a:ext cx="5995988" cy="1041400"/>
            <a:chOff x="912" y="3360"/>
            <a:chExt cx="3777" cy="656"/>
          </a:xfrm>
        </p:grpSpPr>
        <p:pic>
          <p:nvPicPr>
            <p:cNvPr id="936969" name="Picture 9"/>
            <p:cNvPicPr>
              <a:picLocks noChangeAspect="1" noChangeArrowheads="1"/>
            </p:cNvPicPr>
            <p:nvPr/>
          </p:nvPicPr>
          <p:blipFill>
            <a:blip r:embed="rId5" cstate="print"/>
            <a:srcRect/>
            <a:stretch>
              <a:fillRect/>
            </a:stretch>
          </p:blipFill>
          <p:spPr bwMode="auto">
            <a:xfrm>
              <a:off x="912" y="3360"/>
              <a:ext cx="3176" cy="656"/>
            </a:xfrm>
            <a:prstGeom prst="rect">
              <a:avLst/>
            </a:prstGeom>
            <a:solidFill>
              <a:schemeClr val="folHlink"/>
            </a:solidFill>
            <a:ln w="12700">
              <a:noFill/>
              <a:miter lim="800000"/>
              <a:headEnd type="none" w="sm" len="sm"/>
              <a:tailEnd type="none" w="sm" len="sm"/>
            </a:ln>
            <a:effectLst/>
          </p:spPr>
        </p:pic>
        <p:sp>
          <p:nvSpPr>
            <p:cNvPr id="936974" name="Rectangle 14"/>
            <p:cNvSpPr>
              <a:spLocks noChangeArrowheads="1"/>
            </p:cNvSpPr>
            <p:nvPr/>
          </p:nvSpPr>
          <p:spPr bwMode="auto">
            <a:xfrm>
              <a:off x="4080" y="3360"/>
              <a:ext cx="609" cy="652"/>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36976" name="Group 16"/>
            <p:cNvGrpSpPr>
              <a:grpSpLocks/>
            </p:cNvGrpSpPr>
            <p:nvPr/>
          </p:nvGrpSpPr>
          <p:grpSpPr bwMode="auto">
            <a:xfrm>
              <a:off x="3945" y="3499"/>
              <a:ext cx="699" cy="377"/>
              <a:chOff x="3456" y="3696"/>
              <a:chExt cx="699" cy="377"/>
            </a:xfrm>
          </p:grpSpPr>
          <p:sp>
            <p:nvSpPr>
              <p:cNvPr id="936970" name="Text Box 10"/>
              <p:cNvSpPr txBox="1">
                <a:spLocks noChangeArrowheads="1"/>
              </p:cNvSpPr>
              <p:nvPr/>
            </p:nvSpPr>
            <p:spPr bwMode="auto">
              <a:xfrm>
                <a:off x="3456" y="3696"/>
                <a:ext cx="699"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Times" pitchFamily="18" charset="0"/>
                  </a:rPr>
                  <a:t>= I    M</a:t>
                </a:r>
              </a:p>
            </p:txBody>
          </p:sp>
          <p:grpSp>
            <p:nvGrpSpPr>
              <p:cNvPr id="936975" name="Group 15"/>
              <p:cNvGrpSpPr>
                <a:grpSpLocks/>
              </p:cNvGrpSpPr>
              <p:nvPr/>
            </p:nvGrpSpPr>
            <p:grpSpPr bwMode="auto">
              <a:xfrm>
                <a:off x="3726" y="3708"/>
                <a:ext cx="216" cy="365"/>
                <a:chOff x="4344" y="3516"/>
                <a:chExt cx="216" cy="365"/>
              </a:xfrm>
            </p:grpSpPr>
            <p:sp>
              <p:nvSpPr>
                <p:cNvPr id="936971" name="Text Box 11"/>
                <p:cNvSpPr txBox="1">
                  <a:spLocks noChangeArrowheads="1"/>
                </p:cNvSpPr>
                <p:nvPr/>
              </p:nvSpPr>
              <p:spPr bwMode="auto">
                <a:xfrm>
                  <a:off x="4344" y="3516"/>
                  <a:ext cx="216" cy="365"/>
                </a:xfrm>
                <a:prstGeom prst="rect">
                  <a:avLst/>
                </a:prstGeom>
                <a:noFill/>
                <a:ln w="12700">
                  <a:noFill/>
                  <a:miter lim="800000"/>
                  <a:headEnd type="none" w="sm" len="sm"/>
                  <a:tailEnd type="none" w="sm" len="sm"/>
                </a:ln>
                <a:effectLst/>
              </p:spPr>
              <p:txBody>
                <a:bodyPr wrap="none">
                  <a:spAutoFit/>
                </a:bodyPr>
                <a:lstStyle/>
                <a:p>
                  <a:r>
                    <a:rPr lang="en-US" altLang="en-US" sz="3200">
                      <a:solidFill>
                        <a:schemeClr val="bg2"/>
                      </a:solidFill>
                    </a:rPr>
                    <a:t>*</a:t>
                  </a:r>
                </a:p>
              </p:txBody>
            </p:sp>
            <p:sp>
              <p:nvSpPr>
                <p:cNvPr id="936972" name="Oval 12"/>
                <p:cNvSpPr>
                  <a:spLocks noChangeArrowheads="1"/>
                </p:cNvSpPr>
                <p:nvPr/>
              </p:nvSpPr>
              <p:spPr bwMode="auto">
                <a:xfrm>
                  <a:off x="4378" y="3572"/>
                  <a:ext cx="144" cy="144"/>
                </a:xfrm>
                <a:prstGeom prst="ellipse">
                  <a:avLst/>
                </a:prstGeom>
                <a:noFill/>
                <a:ln w="19050">
                  <a:solidFill>
                    <a:schemeClr val="bg2"/>
                  </a:solidFill>
                  <a:round/>
                  <a:headEnd type="none" w="sm" len="sm"/>
                  <a:tailEnd type="none" w="sm" len="sm"/>
                </a:ln>
                <a:effectLst/>
              </p:spPr>
              <p:txBody>
                <a:bodyPr wrap="none" anchor="ctr"/>
                <a:lstStyle/>
                <a:p>
                  <a:endParaRPr lang="en-US"/>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1026"/>
          <p:cNvSpPr>
            <a:spLocks noGrp="1" noChangeArrowheads="1"/>
          </p:cNvSpPr>
          <p:nvPr>
            <p:ph type="title"/>
          </p:nvPr>
        </p:nvSpPr>
        <p:spPr>
          <a:xfrm>
            <a:off x="5553075" y="285750"/>
            <a:ext cx="3590925" cy="609600"/>
          </a:xfrm>
        </p:spPr>
        <p:txBody>
          <a:bodyPr/>
          <a:lstStyle/>
          <a:p>
            <a:r>
              <a:rPr lang="en-US" altLang="en-US"/>
              <a:t>Noise Reduction - 1</a:t>
            </a:r>
          </a:p>
        </p:txBody>
      </p:sp>
      <p:grpSp>
        <p:nvGrpSpPr>
          <p:cNvPr id="16" name="Group 15"/>
          <p:cNvGrpSpPr/>
          <p:nvPr/>
        </p:nvGrpSpPr>
        <p:grpSpPr>
          <a:xfrm>
            <a:off x="609600" y="1282700"/>
            <a:ext cx="7620000" cy="5499100"/>
            <a:chOff x="609600" y="1282700"/>
            <a:chExt cx="7620000" cy="5499100"/>
          </a:xfrm>
        </p:grpSpPr>
        <p:pic>
          <p:nvPicPr>
            <p:cNvPr id="931844" name="Picture 1028"/>
            <p:cNvPicPr>
              <a:picLocks noChangeAspect="1" noChangeArrowheads="1"/>
            </p:cNvPicPr>
            <p:nvPr/>
          </p:nvPicPr>
          <p:blipFill>
            <a:blip r:embed="rId2" cstate="print"/>
            <a:srcRect l="6512" t="3943" r="8133" b="4707"/>
            <a:stretch>
              <a:fillRect/>
            </a:stretch>
          </p:blipFill>
          <p:spPr bwMode="auto">
            <a:xfrm>
              <a:off x="3276600" y="1282700"/>
              <a:ext cx="4953000" cy="2755900"/>
            </a:xfrm>
            <a:prstGeom prst="rect">
              <a:avLst/>
            </a:prstGeom>
            <a:noFill/>
            <a:ln w="28575">
              <a:solidFill>
                <a:schemeClr val="folHlink"/>
              </a:solidFill>
              <a:miter lim="800000"/>
              <a:headEnd/>
              <a:tailEnd/>
            </a:ln>
            <a:effectLst/>
          </p:spPr>
        </p:pic>
        <p:grpSp>
          <p:nvGrpSpPr>
            <p:cNvPr id="931853" name="Group 1037"/>
            <p:cNvGrpSpPr>
              <a:grpSpLocks/>
            </p:cNvGrpSpPr>
            <p:nvPr/>
          </p:nvGrpSpPr>
          <p:grpSpPr bwMode="auto">
            <a:xfrm>
              <a:off x="609600" y="1295400"/>
              <a:ext cx="2541588" cy="2543175"/>
              <a:chOff x="384" y="816"/>
              <a:chExt cx="1601" cy="1602"/>
            </a:xfrm>
          </p:grpSpPr>
          <p:pic>
            <p:nvPicPr>
              <p:cNvPr id="931846" name="Picture 1030" descr="satn1"/>
              <p:cNvPicPr>
                <a:picLocks noChangeAspect="1" noChangeArrowheads="1"/>
              </p:cNvPicPr>
              <p:nvPr/>
            </p:nvPicPr>
            <p:blipFill>
              <a:blip r:embed="rId3" cstate="print"/>
              <a:srcRect l="11737" t="9142" r="11736" b="10336"/>
              <a:stretch>
                <a:fillRect/>
              </a:stretch>
            </p:blipFill>
            <p:spPr bwMode="auto">
              <a:xfrm>
                <a:off x="384" y="816"/>
                <a:ext cx="1601" cy="1602"/>
              </a:xfrm>
              <a:prstGeom prst="rect">
                <a:avLst/>
              </a:prstGeom>
              <a:noFill/>
              <a:ln w="28575">
                <a:solidFill>
                  <a:schemeClr val="folHlink"/>
                </a:solidFill>
                <a:miter lim="800000"/>
                <a:headEnd/>
                <a:tailEnd/>
              </a:ln>
              <a:effectLst/>
            </p:spPr>
          </p:pic>
          <p:sp>
            <p:nvSpPr>
              <p:cNvPr id="931848" name="Line 1032"/>
              <p:cNvSpPr>
                <a:spLocks noChangeShapeType="1"/>
              </p:cNvSpPr>
              <p:nvPr/>
            </p:nvSpPr>
            <p:spPr bwMode="auto">
              <a:xfrm>
                <a:off x="1152" y="816"/>
                <a:ext cx="0" cy="1592"/>
              </a:xfrm>
              <a:prstGeom prst="line">
                <a:avLst/>
              </a:prstGeom>
              <a:noFill/>
              <a:ln w="9525">
                <a:solidFill>
                  <a:srgbClr val="FF0000"/>
                </a:solidFill>
                <a:round/>
                <a:headEnd/>
                <a:tailEnd/>
              </a:ln>
              <a:effectLst/>
            </p:spPr>
            <p:txBody>
              <a:bodyPr wrap="none" anchor="ctr"/>
              <a:lstStyle/>
              <a:p>
                <a:endParaRPr lang="en-US"/>
              </a:p>
            </p:txBody>
          </p:sp>
        </p:grpSp>
        <p:grpSp>
          <p:nvGrpSpPr>
            <p:cNvPr id="931852" name="Group 1036"/>
            <p:cNvGrpSpPr>
              <a:grpSpLocks/>
            </p:cNvGrpSpPr>
            <p:nvPr/>
          </p:nvGrpSpPr>
          <p:grpSpPr bwMode="auto">
            <a:xfrm>
              <a:off x="620713" y="4192588"/>
              <a:ext cx="2535237" cy="2555875"/>
              <a:chOff x="391" y="2578"/>
              <a:chExt cx="1597" cy="1610"/>
            </a:xfrm>
          </p:grpSpPr>
          <p:pic>
            <p:nvPicPr>
              <p:cNvPr id="931847" name="Picture 1031" descr="satsmo"/>
              <p:cNvPicPr>
                <a:picLocks noChangeAspect="1" noChangeArrowheads="1"/>
              </p:cNvPicPr>
              <p:nvPr/>
            </p:nvPicPr>
            <p:blipFill>
              <a:blip r:embed="rId4" cstate="print"/>
              <a:srcRect l="11403" t="9494" r="12202" b="9856"/>
              <a:stretch>
                <a:fillRect/>
              </a:stretch>
            </p:blipFill>
            <p:spPr bwMode="auto">
              <a:xfrm>
                <a:off x="391" y="2578"/>
                <a:ext cx="1597" cy="1605"/>
              </a:xfrm>
              <a:prstGeom prst="rect">
                <a:avLst/>
              </a:prstGeom>
              <a:noFill/>
              <a:ln w="28575">
                <a:solidFill>
                  <a:schemeClr val="folHlink"/>
                </a:solidFill>
                <a:miter lim="800000"/>
                <a:headEnd/>
                <a:tailEnd/>
              </a:ln>
              <a:effectLst/>
            </p:spPr>
          </p:pic>
          <p:sp>
            <p:nvSpPr>
              <p:cNvPr id="931849" name="Line 1033"/>
              <p:cNvSpPr>
                <a:spLocks noChangeShapeType="1"/>
              </p:cNvSpPr>
              <p:nvPr/>
            </p:nvSpPr>
            <p:spPr bwMode="auto">
              <a:xfrm>
                <a:off x="1152" y="2583"/>
                <a:ext cx="0" cy="1605"/>
              </a:xfrm>
              <a:prstGeom prst="line">
                <a:avLst/>
              </a:prstGeom>
              <a:noFill/>
              <a:ln w="9525">
                <a:solidFill>
                  <a:srgbClr val="27C536"/>
                </a:solidFill>
                <a:round/>
                <a:headEnd/>
                <a:tailEnd/>
              </a:ln>
              <a:effectLst/>
            </p:spPr>
            <p:txBody>
              <a:bodyPr wrap="none" anchor="ctr"/>
              <a:lstStyle/>
              <a:p>
                <a:endParaRPr lang="en-US"/>
              </a:p>
            </p:txBody>
          </p:sp>
        </p:grpSp>
        <p:grpSp>
          <p:nvGrpSpPr>
            <p:cNvPr id="931851" name="Group 1035"/>
            <p:cNvGrpSpPr>
              <a:grpSpLocks/>
            </p:cNvGrpSpPr>
            <p:nvPr/>
          </p:nvGrpSpPr>
          <p:grpSpPr bwMode="auto">
            <a:xfrm>
              <a:off x="4867275" y="4192588"/>
              <a:ext cx="2551113" cy="2589212"/>
              <a:chOff x="3066" y="2545"/>
              <a:chExt cx="1607" cy="1631"/>
            </a:xfrm>
          </p:grpSpPr>
          <p:pic>
            <p:nvPicPr>
              <p:cNvPr id="931845" name="Picture 1029" descr="sat1"/>
              <p:cNvPicPr>
                <a:picLocks noChangeAspect="1" noChangeArrowheads="1"/>
              </p:cNvPicPr>
              <p:nvPr/>
            </p:nvPicPr>
            <p:blipFill>
              <a:blip r:embed="rId5" cstate="print"/>
              <a:srcRect l="11275" t="9192" r="11899" b="9854"/>
              <a:stretch>
                <a:fillRect/>
              </a:stretch>
            </p:blipFill>
            <p:spPr bwMode="auto">
              <a:xfrm>
                <a:off x="3066" y="2565"/>
                <a:ext cx="1607" cy="1611"/>
              </a:xfrm>
              <a:prstGeom prst="rect">
                <a:avLst/>
              </a:prstGeom>
              <a:noFill/>
              <a:ln w="28575">
                <a:solidFill>
                  <a:schemeClr val="folHlink"/>
                </a:solidFill>
                <a:miter lim="800000"/>
                <a:headEnd/>
                <a:tailEnd/>
              </a:ln>
              <a:effectLst/>
            </p:spPr>
          </p:pic>
          <p:sp>
            <p:nvSpPr>
              <p:cNvPr id="931850" name="Line 1034"/>
              <p:cNvSpPr>
                <a:spLocks noChangeShapeType="1"/>
              </p:cNvSpPr>
              <p:nvPr/>
            </p:nvSpPr>
            <p:spPr bwMode="auto">
              <a:xfrm>
                <a:off x="3845" y="2545"/>
                <a:ext cx="0" cy="1630"/>
              </a:xfrm>
              <a:prstGeom prst="line">
                <a:avLst/>
              </a:prstGeom>
              <a:noFill/>
              <a:ln w="9525">
                <a:solidFill>
                  <a:srgbClr val="0066FF"/>
                </a:solidFill>
                <a:round/>
                <a:headEnd/>
                <a:tailEnd/>
              </a:ln>
              <a:effectLst/>
            </p:spPr>
            <p:txBody>
              <a:bodyPr wrap="none" anchor="ctr"/>
              <a:lstStyle/>
              <a:p>
                <a:endParaRPr lang="en-US"/>
              </a:p>
            </p:txBody>
          </p:sp>
        </p:grpSp>
        <p:sp>
          <p:nvSpPr>
            <p:cNvPr id="931854" name="Text Box 1038"/>
            <p:cNvSpPr txBox="1">
              <a:spLocks noChangeArrowheads="1"/>
            </p:cNvSpPr>
            <p:nvPr/>
          </p:nvSpPr>
          <p:spPr bwMode="auto">
            <a:xfrm>
              <a:off x="5181600" y="4210050"/>
              <a:ext cx="1924050" cy="336550"/>
            </a:xfrm>
            <a:prstGeom prst="rect">
              <a:avLst/>
            </a:prstGeom>
            <a:noFill/>
            <a:ln w="12700">
              <a:noFill/>
              <a:miter lim="800000"/>
              <a:headEnd type="none" w="sm" len="sm"/>
              <a:tailEnd type="none" w="sm" len="sm"/>
            </a:ln>
            <a:effectLst/>
          </p:spPr>
          <p:txBody>
            <a:bodyPr wrap="none">
              <a:spAutoFit/>
            </a:bodyPr>
            <a:lstStyle/>
            <a:p>
              <a:r>
                <a:rPr lang="en-US" altLang="en-US" sz="1600"/>
                <a:t>Uncorrupted Image</a:t>
              </a:r>
            </a:p>
          </p:txBody>
        </p:sp>
        <p:sp>
          <p:nvSpPr>
            <p:cNvPr id="931855" name="Text Box 1039"/>
            <p:cNvSpPr txBox="1">
              <a:spLocks noChangeArrowheads="1"/>
            </p:cNvSpPr>
            <p:nvPr/>
          </p:nvSpPr>
          <p:spPr bwMode="auto">
            <a:xfrm>
              <a:off x="1066800" y="1371600"/>
              <a:ext cx="1500188"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a:t>
              </a:r>
            </a:p>
          </p:txBody>
        </p:sp>
        <p:sp>
          <p:nvSpPr>
            <p:cNvPr id="931856" name="Text Box 1040"/>
            <p:cNvSpPr txBox="1">
              <a:spLocks noChangeArrowheads="1"/>
            </p:cNvSpPr>
            <p:nvPr/>
          </p:nvSpPr>
          <p:spPr bwMode="auto">
            <a:xfrm>
              <a:off x="762000" y="4191000"/>
              <a:ext cx="2336800" cy="336550"/>
            </a:xfrm>
            <a:prstGeom prst="rect">
              <a:avLst/>
            </a:prstGeom>
            <a:noFill/>
            <a:ln w="12700">
              <a:noFill/>
              <a:miter lim="800000"/>
              <a:headEnd type="none" w="sm" len="sm"/>
              <a:tailEnd type="none" w="sm" len="sm"/>
            </a:ln>
            <a:effectLst/>
          </p:spPr>
          <p:txBody>
            <a:bodyPr wrap="none">
              <a:spAutoFit/>
            </a:bodyPr>
            <a:lstStyle/>
            <a:p>
              <a:r>
                <a:rPr lang="en-US" altLang="en-US" sz="1600"/>
                <a:t>Image + Noise - Blurred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5334000" y="285750"/>
            <a:ext cx="3667125" cy="609600"/>
          </a:xfrm>
        </p:spPr>
        <p:txBody>
          <a:bodyPr/>
          <a:lstStyle/>
          <a:p>
            <a:r>
              <a:rPr lang="en-US" altLang="en-US"/>
              <a:t>Image Enhancement</a:t>
            </a:r>
          </a:p>
        </p:txBody>
      </p:sp>
      <p:sp>
        <p:nvSpPr>
          <p:cNvPr id="886787" name="Rectangle 3"/>
          <p:cNvSpPr>
            <a:spLocks noGrp="1" noChangeArrowheads="1"/>
          </p:cNvSpPr>
          <p:nvPr>
            <p:ph type="body" idx="1"/>
          </p:nvPr>
        </p:nvSpPr>
        <p:spPr>
          <a:xfrm>
            <a:off x="609600" y="1524000"/>
            <a:ext cx="7848600" cy="2362200"/>
          </a:xfrm>
        </p:spPr>
        <p:txBody>
          <a:bodyPr/>
          <a:lstStyle/>
          <a:p>
            <a:r>
              <a:rPr lang="en-US" altLang="en-US" dirty="0"/>
              <a:t>Goal: improve the ‘visual quality’ of the image</a:t>
            </a:r>
          </a:p>
          <a:p>
            <a:pPr lvl="1"/>
            <a:r>
              <a:rPr lang="en-US" altLang="en-US" dirty="0"/>
              <a:t>for human viewing</a:t>
            </a:r>
          </a:p>
          <a:p>
            <a:pPr lvl="1"/>
            <a:r>
              <a:rPr lang="en-US" altLang="en-US" dirty="0"/>
              <a:t>for subsequent processing</a:t>
            </a:r>
          </a:p>
          <a:p>
            <a:r>
              <a:rPr lang="en-US" altLang="en-US" dirty="0"/>
              <a:t>Two typical methods</a:t>
            </a:r>
          </a:p>
          <a:p>
            <a:pPr lvl="1"/>
            <a:r>
              <a:rPr lang="en-US" altLang="en-US" dirty="0"/>
              <a:t>spatial domain techniques....</a:t>
            </a:r>
          </a:p>
          <a:p>
            <a:pPr lvl="2"/>
            <a:r>
              <a:rPr lang="en-US" altLang="en-US" dirty="0"/>
              <a:t>operate directly on image pixels</a:t>
            </a:r>
          </a:p>
          <a:p>
            <a:pPr lvl="1"/>
            <a:r>
              <a:rPr lang="en-US" altLang="en-US" dirty="0"/>
              <a:t>frequency domain techniques....</a:t>
            </a:r>
          </a:p>
          <a:p>
            <a:pPr lvl="2"/>
            <a:r>
              <a:rPr lang="en-US" altLang="en-US" dirty="0"/>
              <a:t>operate on the Fourier transform of the image</a:t>
            </a:r>
          </a:p>
          <a:p>
            <a:r>
              <a:rPr lang="en-US" altLang="en-US" dirty="0"/>
              <a:t>No general theory of ‘visual quality’</a:t>
            </a:r>
          </a:p>
          <a:p>
            <a:pPr lvl="1"/>
            <a:r>
              <a:rPr lang="en-US" altLang="en-US" dirty="0"/>
              <a:t>General assumption: if it looks better, it is better</a:t>
            </a:r>
          </a:p>
          <a:p>
            <a:pPr lvl="1"/>
            <a:r>
              <a:rPr lang="en-US" altLang="en-US" dirty="0"/>
              <a:t>Often not a good assumption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1026"/>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2867" name="Rectangle 1027"/>
          <p:cNvSpPr>
            <a:spLocks noGrp="1" noChangeArrowheads="1"/>
          </p:cNvSpPr>
          <p:nvPr>
            <p:ph type="body" idx="1"/>
          </p:nvPr>
        </p:nvSpPr>
        <p:spPr>
          <a:xfrm>
            <a:off x="685800" y="1828800"/>
            <a:ext cx="7848600" cy="3429000"/>
          </a:xfrm>
        </p:spPr>
        <p:txBody>
          <a:bodyPr/>
          <a:lstStyle/>
          <a:p>
            <a:pPr>
              <a:spcBef>
                <a:spcPct val="25000"/>
              </a:spcBef>
              <a:spcAft>
                <a:spcPct val="35000"/>
              </a:spcAft>
            </a:pPr>
            <a:r>
              <a:rPr lang="en-US" altLang="en-US" sz="2800" dirty="0"/>
              <a:t>Technique relies on high frequency noise fluctuations being ‘blocked’ by filter.  Hence, </a:t>
            </a:r>
            <a:r>
              <a:rPr lang="en-US" altLang="en-US" sz="2800" dirty="0">
                <a:solidFill>
                  <a:srgbClr val="0066FF"/>
                </a:solidFill>
              </a:rPr>
              <a:t>low-pass</a:t>
            </a:r>
            <a:r>
              <a:rPr lang="en-US" altLang="en-US" sz="2800" dirty="0"/>
              <a:t> filter.</a:t>
            </a:r>
          </a:p>
          <a:p>
            <a:pPr>
              <a:spcBef>
                <a:spcPct val="25000"/>
              </a:spcBef>
              <a:spcAft>
                <a:spcPct val="35000"/>
              </a:spcAft>
            </a:pPr>
            <a:r>
              <a:rPr lang="en-US" altLang="en-US" sz="2800" dirty="0"/>
              <a:t>Fine detail in image may also be smoothed. </a:t>
            </a:r>
          </a:p>
          <a:p>
            <a:pPr>
              <a:spcBef>
                <a:spcPct val="25000"/>
              </a:spcBef>
              <a:spcAft>
                <a:spcPct val="35000"/>
              </a:spcAft>
            </a:pPr>
            <a:r>
              <a:rPr lang="en-US" altLang="en-US" sz="2800" dirty="0"/>
              <a:t>Balance between keeping image fine detail and reducing noise.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5324475" y="285750"/>
            <a:ext cx="3819525" cy="609600"/>
          </a:xfrm>
        </p:spPr>
        <p:txBody>
          <a:bodyPr/>
          <a:lstStyle/>
          <a:p>
            <a:r>
              <a:rPr lang="en-US" altLang="en-US"/>
              <a:t>Noise  Reduction - 1</a:t>
            </a:r>
          </a:p>
        </p:txBody>
      </p:sp>
      <p:sp>
        <p:nvSpPr>
          <p:cNvPr id="933891" name="Rectangle 3"/>
          <p:cNvSpPr>
            <a:spLocks noGrp="1" noChangeArrowheads="1"/>
          </p:cNvSpPr>
          <p:nvPr>
            <p:ph type="body" idx="1"/>
          </p:nvPr>
        </p:nvSpPr>
        <p:spPr>
          <a:xfrm>
            <a:off x="533400" y="1752600"/>
            <a:ext cx="4267200" cy="2362200"/>
          </a:xfrm>
        </p:spPr>
        <p:txBody>
          <a:bodyPr/>
          <a:lstStyle/>
          <a:p>
            <a:r>
              <a:rPr lang="en-GB" altLang="en-US"/>
              <a:t>Saturn image coarse detail</a:t>
            </a:r>
          </a:p>
          <a:p>
            <a:r>
              <a:rPr lang="en-GB" altLang="en-US"/>
              <a:t>Boat image contains fine detail</a:t>
            </a:r>
          </a:p>
          <a:p>
            <a:r>
              <a:rPr lang="en-GB" altLang="en-US"/>
              <a:t>Noise reduced but fine detail also smoothed</a:t>
            </a:r>
            <a:endParaRPr lang="en-US" altLang="en-US"/>
          </a:p>
        </p:txBody>
      </p:sp>
      <p:pic>
        <p:nvPicPr>
          <p:cNvPr id="933892" name="Picture 4" descr="boatnoise"/>
          <p:cNvPicPr>
            <a:picLocks noChangeAspect="1" noChangeArrowheads="1"/>
          </p:cNvPicPr>
          <p:nvPr/>
        </p:nvPicPr>
        <p:blipFill>
          <a:blip r:embed="rId2" cstate="print"/>
          <a:srcRect l="11081" t="9213" r="11790" b="9552"/>
          <a:stretch>
            <a:fillRect/>
          </a:stretch>
        </p:blipFill>
        <p:spPr bwMode="auto">
          <a:xfrm>
            <a:off x="5181600" y="990600"/>
            <a:ext cx="2814638" cy="2819400"/>
          </a:xfrm>
          <a:prstGeom prst="rect">
            <a:avLst/>
          </a:prstGeom>
          <a:noFill/>
          <a:ln w="19050">
            <a:solidFill>
              <a:schemeClr val="folHlink"/>
            </a:solidFill>
            <a:miter lim="800000"/>
            <a:headEnd/>
            <a:tailEnd/>
          </a:ln>
          <a:effectLst/>
        </p:spPr>
      </p:pic>
      <p:pic>
        <p:nvPicPr>
          <p:cNvPr id="933893" name="Picture 5" descr="boatsmo"/>
          <p:cNvPicPr>
            <a:picLocks noChangeAspect="1" noChangeArrowheads="1"/>
          </p:cNvPicPr>
          <p:nvPr/>
        </p:nvPicPr>
        <p:blipFill>
          <a:blip r:embed="rId3" cstate="print"/>
          <a:srcRect l="11446" t="9232" r="12187" b="10013"/>
          <a:stretch>
            <a:fillRect/>
          </a:stretch>
        </p:blipFill>
        <p:spPr bwMode="auto">
          <a:xfrm>
            <a:off x="5181600" y="3962400"/>
            <a:ext cx="2801938" cy="2819400"/>
          </a:xfrm>
          <a:prstGeom prst="rect">
            <a:avLst/>
          </a:prstGeom>
          <a:noFill/>
          <a:ln w="19050">
            <a:solidFill>
              <a:schemeClr val="folHlink"/>
            </a:solid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6400800" y="285750"/>
            <a:ext cx="2676525" cy="609600"/>
          </a:xfrm>
        </p:spPr>
        <p:txBody>
          <a:bodyPr/>
          <a:lstStyle/>
          <a:p>
            <a:r>
              <a:rPr lang="en-US" altLang="en-US"/>
              <a:t>hmmmmm…..</a:t>
            </a:r>
          </a:p>
        </p:txBody>
      </p:sp>
      <p:pic>
        <p:nvPicPr>
          <p:cNvPr id="935947" name="Picture 11"/>
          <p:cNvPicPr>
            <a:picLocks noChangeAspect="1" noChangeArrowheads="1"/>
          </p:cNvPicPr>
          <p:nvPr/>
        </p:nvPicPr>
        <p:blipFill>
          <a:blip r:embed="rId2" cstate="print"/>
          <a:srcRect/>
          <a:stretch>
            <a:fillRect/>
          </a:stretch>
        </p:blipFill>
        <p:spPr bwMode="auto">
          <a:xfrm>
            <a:off x="381000" y="1295400"/>
            <a:ext cx="3579813" cy="2451100"/>
          </a:xfrm>
          <a:prstGeom prst="rect">
            <a:avLst/>
          </a:prstGeom>
          <a:noFill/>
          <a:ln w="28575">
            <a:solidFill>
              <a:schemeClr val="folHlink"/>
            </a:solidFill>
            <a:miter lim="800000"/>
            <a:headEnd/>
            <a:tailEnd/>
          </a:ln>
        </p:spPr>
      </p:pic>
      <p:pic>
        <p:nvPicPr>
          <p:cNvPr id="935948" name="Picture 12"/>
          <p:cNvPicPr>
            <a:picLocks noChangeAspect="1" noChangeArrowheads="1"/>
          </p:cNvPicPr>
          <p:nvPr/>
        </p:nvPicPr>
        <p:blipFill>
          <a:blip r:embed="rId3" cstate="print"/>
          <a:srcRect/>
          <a:stretch>
            <a:fillRect/>
          </a:stretch>
        </p:blipFill>
        <p:spPr bwMode="auto">
          <a:xfrm>
            <a:off x="4714875" y="1295400"/>
            <a:ext cx="3581400" cy="2451100"/>
          </a:xfrm>
          <a:prstGeom prst="rect">
            <a:avLst/>
          </a:prstGeom>
          <a:noFill/>
          <a:ln w="28575">
            <a:solidFill>
              <a:schemeClr val="folHlink"/>
            </a:solidFill>
            <a:miter lim="800000"/>
            <a:headEnd/>
            <a:tailEnd/>
          </a:ln>
        </p:spPr>
      </p:pic>
      <p:pic>
        <p:nvPicPr>
          <p:cNvPr id="935949" name="Picture 13"/>
          <p:cNvPicPr>
            <a:picLocks noChangeAspect="1" noChangeArrowheads="1"/>
          </p:cNvPicPr>
          <p:nvPr/>
        </p:nvPicPr>
        <p:blipFill>
          <a:blip r:embed="rId4" cstate="print">
            <a:lum contrast="6000"/>
          </a:blip>
          <a:srcRect/>
          <a:stretch>
            <a:fillRect/>
          </a:stretch>
        </p:blipFill>
        <p:spPr bwMode="auto">
          <a:xfrm>
            <a:off x="2819400" y="4038600"/>
            <a:ext cx="3733800" cy="2555875"/>
          </a:xfrm>
          <a:prstGeom prst="rect">
            <a:avLst/>
          </a:prstGeom>
          <a:noFill/>
          <a:ln w="28575">
            <a:solidFill>
              <a:schemeClr val="folHlink"/>
            </a:solidFill>
            <a:miter lim="800000"/>
            <a:headEnd/>
            <a:tailEnd/>
          </a:ln>
        </p:spPr>
      </p:pic>
      <p:sp>
        <p:nvSpPr>
          <p:cNvPr id="935950" name="Text Box 14"/>
          <p:cNvSpPr txBox="1">
            <a:spLocks noChangeArrowheads="1"/>
          </p:cNvSpPr>
          <p:nvPr/>
        </p:nvSpPr>
        <p:spPr bwMode="auto">
          <a:xfrm>
            <a:off x="1905000" y="914400"/>
            <a:ext cx="749300" cy="336550"/>
          </a:xfrm>
          <a:prstGeom prst="rect">
            <a:avLst/>
          </a:prstGeom>
          <a:noFill/>
          <a:ln w="12700">
            <a:noFill/>
            <a:miter lim="800000"/>
            <a:headEnd type="none" w="sm" len="sm"/>
            <a:tailEnd type="none" w="sm" len="sm"/>
          </a:ln>
          <a:effectLst/>
        </p:spPr>
        <p:txBody>
          <a:bodyPr wrap="none">
            <a:spAutoFit/>
          </a:bodyPr>
          <a:lstStyle/>
          <a:p>
            <a:r>
              <a:rPr lang="en-US" altLang="en-US" sz="1600"/>
              <a:t>Image</a:t>
            </a:r>
          </a:p>
        </p:txBody>
      </p:sp>
      <p:sp>
        <p:nvSpPr>
          <p:cNvPr id="935951" name="Text Box 15"/>
          <p:cNvSpPr txBox="1">
            <a:spLocks noChangeArrowheads="1"/>
          </p:cNvSpPr>
          <p:nvPr/>
        </p:nvSpPr>
        <p:spPr bwMode="auto">
          <a:xfrm>
            <a:off x="6172200" y="914400"/>
            <a:ext cx="1460500" cy="336550"/>
          </a:xfrm>
          <a:prstGeom prst="rect">
            <a:avLst/>
          </a:prstGeom>
          <a:noFill/>
          <a:ln w="12700">
            <a:noFill/>
            <a:miter lim="800000"/>
            <a:headEnd type="none" w="sm" len="sm"/>
            <a:tailEnd type="none" w="sm" len="sm"/>
          </a:ln>
          <a:effectLst/>
        </p:spPr>
        <p:txBody>
          <a:bodyPr wrap="none">
            <a:spAutoFit/>
          </a:bodyPr>
          <a:lstStyle/>
          <a:p>
            <a:r>
              <a:rPr lang="en-US" altLang="en-US" sz="1600"/>
              <a:t>Blurred Image</a:t>
            </a:r>
          </a:p>
        </p:txBody>
      </p:sp>
      <p:sp>
        <p:nvSpPr>
          <p:cNvPr id="935952" name="Text Box 16"/>
          <p:cNvSpPr txBox="1">
            <a:spLocks noChangeArrowheads="1"/>
          </p:cNvSpPr>
          <p:nvPr/>
        </p:nvSpPr>
        <p:spPr bwMode="auto">
          <a:xfrm>
            <a:off x="4092575" y="1981200"/>
            <a:ext cx="4889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
        <p:nvSpPr>
          <p:cNvPr id="935954" name="Text Box 18"/>
          <p:cNvSpPr txBox="1">
            <a:spLocks noChangeArrowheads="1"/>
          </p:cNvSpPr>
          <p:nvPr/>
        </p:nvSpPr>
        <p:spPr bwMode="auto">
          <a:xfrm>
            <a:off x="8283575" y="1981200"/>
            <a:ext cx="717550" cy="1189038"/>
          </a:xfrm>
          <a:prstGeom prst="rect">
            <a:avLst/>
          </a:prstGeom>
          <a:noFill/>
          <a:ln w="12700">
            <a:noFill/>
            <a:miter lim="800000"/>
            <a:headEnd type="none" w="sm" len="sm"/>
            <a:tailEnd type="none" w="sm" len="sm"/>
          </a:ln>
          <a:effectLst/>
        </p:spPr>
        <p:txBody>
          <a:bodyPr wrap="none">
            <a:spAutoFit/>
          </a:bodyPr>
          <a:lstStyle/>
          <a:p>
            <a:r>
              <a:rPr lang="en-US" altLang="en-US" sz="720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124200" y="285750"/>
            <a:ext cx="5943600" cy="609600"/>
          </a:xfrm>
        </p:spPr>
        <p:txBody>
          <a:bodyPr/>
          <a:lstStyle/>
          <a:p>
            <a:r>
              <a:rPr lang="en-US" altLang="en-US" dirty="0"/>
              <a:t>Noise Reduction - 2: Median Filter</a:t>
            </a:r>
          </a:p>
        </p:txBody>
      </p:sp>
      <p:sp>
        <p:nvSpPr>
          <p:cNvPr id="934915" name="Rectangle 3"/>
          <p:cNvSpPr>
            <a:spLocks noGrp="1" noChangeArrowheads="1"/>
          </p:cNvSpPr>
          <p:nvPr>
            <p:ph type="body" idx="1"/>
          </p:nvPr>
        </p:nvSpPr>
        <p:spPr>
          <a:xfrm>
            <a:off x="533400" y="1447800"/>
            <a:ext cx="7848600" cy="2362200"/>
          </a:xfrm>
        </p:spPr>
        <p:txBody>
          <a:bodyPr/>
          <a:lstStyle/>
          <a:p>
            <a:r>
              <a:rPr lang="en-US" altLang="en-US" dirty="0"/>
              <a:t>Nonlinear Filter</a:t>
            </a:r>
          </a:p>
          <a:p>
            <a:r>
              <a:rPr lang="en-US" altLang="en-US" dirty="0"/>
              <a:t>Compute median of points in neighborhood</a:t>
            </a:r>
          </a:p>
          <a:p>
            <a:r>
              <a:rPr lang="en-US" altLang="en-US" dirty="0"/>
              <a:t>Has a tendency to blur detail less than averaging</a:t>
            </a:r>
          </a:p>
          <a:p>
            <a:r>
              <a:rPr lang="en-US" altLang="en-US" dirty="0"/>
              <a:t>Works very well for ‘shot’ or ‘salt and pepper’ noise</a:t>
            </a:r>
          </a:p>
        </p:txBody>
      </p:sp>
      <p:grpSp>
        <p:nvGrpSpPr>
          <p:cNvPr id="13" name="Group 12"/>
          <p:cNvGrpSpPr/>
          <p:nvPr/>
        </p:nvGrpSpPr>
        <p:grpSpPr>
          <a:xfrm>
            <a:off x="381000" y="3429000"/>
            <a:ext cx="8534400" cy="3309938"/>
            <a:chOff x="381000" y="3429000"/>
            <a:chExt cx="8534400" cy="3309938"/>
          </a:xfrm>
        </p:grpSpPr>
        <p:pic>
          <p:nvPicPr>
            <p:cNvPr id="934918" name="Picture 6" descr="boatsmo"/>
            <p:cNvPicPr>
              <a:picLocks noChangeAspect="1" noChangeArrowheads="1"/>
            </p:cNvPicPr>
            <p:nvPr/>
          </p:nvPicPr>
          <p:blipFill>
            <a:blip r:embed="rId3" cstate="print"/>
            <a:srcRect l="11307" t="9438" r="12198" b="9436"/>
            <a:stretch>
              <a:fillRect/>
            </a:stretch>
          </p:blipFill>
          <p:spPr bwMode="auto">
            <a:xfrm>
              <a:off x="3211513" y="3529013"/>
              <a:ext cx="2741612" cy="2643187"/>
            </a:xfrm>
            <a:prstGeom prst="rect">
              <a:avLst/>
            </a:prstGeom>
            <a:noFill/>
            <a:ln w="28575">
              <a:solidFill>
                <a:schemeClr val="folHlink"/>
              </a:solidFill>
              <a:miter lim="800000"/>
              <a:headEnd/>
              <a:tailEnd/>
            </a:ln>
            <a:effectLst/>
          </p:spPr>
        </p:pic>
        <p:pic>
          <p:nvPicPr>
            <p:cNvPr id="934919" name="Picture 7" descr="boatmed2"/>
            <p:cNvPicPr>
              <a:picLocks noChangeAspect="1" noChangeArrowheads="1"/>
            </p:cNvPicPr>
            <p:nvPr/>
          </p:nvPicPr>
          <p:blipFill>
            <a:blip r:embed="rId4" cstate="print"/>
            <a:srcRect l="11307" t="9381" r="11903" b="9766"/>
            <a:stretch>
              <a:fillRect/>
            </a:stretch>
          </p:blipFill>
          <p:spPr bwMode="auto">
            <a:xfrm>
              <a:off x="6132513" y="3524250"/>
              <a:ext cx="2782887" cy="2663825"/>
            </a:xfrm>
            <a:prstGeom prst="rect">
              <a:avLst/>
            </a:prstGeom>
            <a:noFill/>
            <a:ln w="28575">
              <a:solidFill>
                <a:schemeClr val="folHlink"/>
              </a:solidFill>
              <a:miter lim="800000"/>
              <a:headEnd/>
              <a:tailEnd/>
            </a:ln>
            <a:effectLst/>
          </p:spPr>
        </p:pic>
        <p:sp>
          <p:nvSpPr>
            <p:cNvPr id="934921" name="Line 9"/>
            <p:cNvSpPr>
              <a:spLocks noChangeShapeType="1"/>
            </p:cNvSpPr>
            <p:nvPr/>
          </p:nvSpPr>
          <p:spPr bwMode="auto">
            <a:xfrm>
              <a:off x="4591050"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2" name="Line 10"/>
            <p:cNvSpPr>
              <a:spLocks noChangeShapeType="1"/>
            </p:cNvSpPr>
            <p:nvPr/>
          </p:nvSpPr>
          <p:spPr bwMode="auto">
            <a:xfrm>
              <a:off x="7534275" y="3429000"/>
              <a:ext cx="0" cy="2819400"/>
            </a:xfrm>
            <a:prstGeom prst="line">
              <a:avLst/>
            </a:prstGeom>
            <a:noFill/>
            <a:ln w="19050">
              <a:solidFill>
                <a:srgbClr val="27C536"/>
              </a:solidFill>
              <a:round/>
              <a:headEnd/>
              <a:tailEnd/>
            </a:ln>
            <a:effectLst/>
          </p:spPr>
          <p:txBody>
            <a:bodyPr wrap="none" anchor="ctr"/>
            <a:lstStyle/>
            <a:p>
              <a:endParaRPr lang="en-US"/>
            </a:p>
          </p:txBody>
        </p:sp>
        <p:sp>
          <p:nvSpPr>
            <p:cNvPr id="934923" name="Text Box 11"/>
            <p:cNvSpPr txBox="1">
              <a:spLocks noChangeArrowheads="1"/>
            </p:cNvSpPr>
            <p:nvPr/>
          </p:nvSpPr>
          <p:spPr bwMode="auto">
            <a:xfrm>
              <a:off x="1258888" y="6281738"/>
              <a:ext cx="1236662" cy="457200"/>
            </a:xfrm>
            <a:prstGeom prst="rect">
              <a:avLst/>
            </a:prstGeom>
            <a:noFill/>
            <a:ln w="28575">
              <a:noFill/>
              <a:miter lim="800000"/>
              <a:headEnd/>
              <a:tailEnd/>
            </a:ln>
            <a:effectLst/>
          </p:spPr>
          <p:txBody>
            <a:bodyPr wrap="none" anchor="ctr">
              <a:spAutoFit/>
            </a:bodyPr>
            <a:lstStyle/>
            <a:p>
              <a:pPr algn="ctr"/>
              <a:r>
                <a:rPr lang="en-GB" altLang="en-US" sz="2400"/>
                <a:t>Original</a:t>
              </a:r>
            </a:p>
          </p:txBody>
        </p:sp>
        <p:sp>
          <p:nvSpPr>
            <p:cNvPr id="934924" name="Text Box 12"/>
            <p:cNvSpPr txBox="1">
              <a:spLocks noChangeArrowheads="1"/>
            </p:cNvSpPr>
            <p:nvPr/>
          </p:nvSpPr>
          <p:spPr bwMode="auto">
            <a:xfrm>
              <a:off x="3875088" y="6281738"/>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4925" name="Text Box 13"/>
            <p:cNvSpPr txBox="1">
              <a:spLocks noChangeArrowheads="1"/>
            </p:cNvSpPr>
            <p:nvPr/>
          </p:nvSpPr>
          <p:spPr bwMode="auto">
            <a:xfrm>
              <a:off x="6856413" y="6281738"/>
              <a:ext cx="1185862"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pic>
          <p:nvPicPr>
            <p:cNvPr id="934928" name="Picture 16" descr="boat256"/>
            <p:cNvPicPr>
              <a:picLocks noChangeAspect="1" noChangeArrowheads="1"/>
            </p:cNvPicPr>
            <p:nvPr/>
          </p:nvPicPr>
          <p:blipFill>
            <a:blip r:embed="rId5" cstate="print"/>
            <a:srcRect l="11104" t="9337" r="11723" b="10043"/>
            <a:stretch>
              <a:fillRect/>
            </a:stretch>
          </p:blipFill>
          <p:spPr bwMode="auto">
            <a:xfrm>
              <a:off x="381000" y="3522663"/>
              <a:ext cx="2665413" cy="2649537"/>
            </a:xfrm>
            <a:prstGeom prst="rect">
              <a:avLst/>
            </a:prstGeom>
            <a:noFill/>
            <a:ln w="28575">
              <a:solidFill>
                <a:schemeClr val="folHlink"/>
              </a:solidFill>
              <a:miter lim="800000"/>
              <a:headEnd/>
              <a:tailEnd/>
            </a:ln>
            <a:effectLst/>
          </p:spPr>
        </p:pic>
        <p:sp>
          <p:nvSpPr>
            <p:cNvPr id="934920" name="Line 8"/>
            <p:cNvSpPr>
              <a:spLocks noChangeShapeType="1"/>
            </p:cNvSpPr>
            <p:nvPr/>
          </p:nvSpPr>
          <p:spPr bwMode="auto">
            <a:xfrm>
              <a:off x="1724025" y="3429000"/>
              <a:ext cx="0" cy="2819400"/>
            </a:xfrm>
            <a:prstGeom prst="line">
              <a:avLst/>
            </a:prstGeom>
            <a:noFill/>
            <a:ln w="19050">
              <a:solidFill>
                <a:srgbClr val="0066FF"/>
              </a:solidFill>
              <a:round/>
              <a:headEnd/>
              <a:tailEnd/>
            </a:ln>
            <a:effectLst/>
          </p:spPr>
          <p:txBody>
            <a:bodyPr wrap="none" anchor="ctr"/>
            <a:lstStyle/>
            <a:p>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a:xfrm>
            <a:off x="5476875" y="285750"/>
            <a:ext cx="3590925" cy="609600"/>
          </a:xfrm>
        </p:spPr>
        <p:txBody>
          <a:bodyPr/>
          <a:lstStyle/>
          <a:p>
            <a:r>
              <a:rPr lang="en-US" altLang="en-US"/>
              <a:t>Noise Reduction - 2</a:t>
            </a:r>
          </a:p>
        </p:txBody>
      </p:sp>
      <p:grpSp>
        <p:nvGrpSpPr>
          <p:cNvPr id="9" name="Group 8"/>
          <p:cNvGrpSpPr/>
          <p:nvPr/>
        </p:nvGrpSpPr>
        <p:grpSpPr>
          <a:xfrm>
            <a:off x="914400" y="1143000"/>
            <a:ext cx="7620000" cy="3868738"/>
            <a:chOff x="914400" y="1143000"/>
            <a:chExt cx="7620000" cy="3868738"/>
          </a:xfrm>
        </p:grpSpPr>
        <p:pic>
          <p:nvPicPr>
            <p:cNvPr id="937988" name="Picture 4" descr="boatsmo1"/>
            <p:cNvPicPr>
              <a:picLocks noChangeAspect="1" noChangeArrowheads="1"/>
            </p:cNvPicPr>
            <p:nvPr/>
          </p:nvPicPr>
          <p:blipFill>
            <a:blip r:embed="rId2" cstate="print"/>
            <a:srcRect l="4321" t="2322" r="4906" b="4651"/>
            <a:stretch>
              <a:fillRect/>
            </a:stretch>
          </p:blipFill>
          <p:spPr bwMode="auto">
            <a:xfrm>
              <a:off x="914400" y="1600200"/>
              <a:ext cx="3581400" cy="3411538"/>
            </a:xfrm>
            <a:prstGeom prst="rect">
              <a:avLst/>
            </a:prstGeom>
            <a:noFill/>
            <a:ln w="9525">
              <a:noFill/>
              <a:miter lim="800000"/>
              <a:headEnd/>
              <a:tailEnd/>
            </a:ln>
            <a:effectLst/>
          </p:spPr>
        </p:pic>
        <p:pic>
          <p:nvPicPr>
            <p:cNvPr id="937989" name="Picture 5" descr="boatmed1"/>
            <p:cNvPicPr>
              <a:picLocks noChangeAspect="1" noChangeArrowheads="1"/>
            </p:cNvPicPr>
            <p:nvPr/>
          </p:nvPicPr>
          <p:blipFill>
            <a:blip r:embed="rId3" cstate="print"/>
            <a:srcRect l="4347" t="2379" r="4346" b="4761"/>
            <a:stretch>
              <a:fillRect/>
            </a:stretch>
          </p:blipFill>
          <p:spPr bwMode="auto">
            <a:xfrm>
              <a:off x="4876800" y="1600200"/>
              <a:ext cx="3657600" cy="3397250"/>
            </a:xfrm>
            <a:prstGeom prst="rect">
              <a:avLst/>
            </a:prstGeom>
            <a:noFill/>
            <a:ln w="9525">
              <a:noFill/>
              <a:miter lim="800000"/>
              <a:headEnd/>
              <a:tailEnd/>
            </a:ln>
            <a:effectLst/>
          </p:spPr>
        </p:pic>
        <p:sp>
          <p:nvSpPr>
            <p:cNvPr id="937990" name="Text Box 6"/>
            <p:cNvSpPr txBox="1">
              <a:spLocks noChangeArrowheads="1"/>
            </p:cNvSpPr>
            <p:nvPr/>
          </p:nvSpPr>
          <p:spPr bwMode="auto">
            <a:xfrm>
              <a:off x="1998663" y="1143000"/>
              <a:ext cx="1490662" cy="457200"/>
            </a:xfrm>
            <a:prstGeom prst="rect">
              <a:avLst/>
            </a:prstGeom>
            <a:noFill/>
            <a:ln w="28575">
              <a:noFill/>
              <a:miter lim="800000"/>
              <a:headEnd/>
              <a:tailEnd/>
            </a:ln>
            <a:effectLst/>
          </p:spPr>
          <p:txBody>
            <a:bodyPr wrap="none" anchor="ctr">
              <a:spAutoFit/>
            </a:bodyPr>
            <a:lstStyle/>
            <a:p>
              <a:pPr algn="ctr"/>
              <a:r>
                <a:rPr lang="en-GB" altLang="en-US" sz="2400"/>
                <a:t>Low-pass</a:t>
              </a:r>
            </a:p>
          </p:txBody>
        </p:sp>
        <p:sp>
          <p:nvSpPr>
            <p:cNvPr id="937991" name="Text Box 7"/>
            <p:cNvSpPr txBox="1">
              <a:spLocks noChangeArrowheads="1"/>
            </p:cNvSpPr>
            <p:nvPr/>
          </p:nvSpPr>
          <p:spPr bwMode="auto">
            <a:xfrm>
              <a:off x="6242050" y="1143000"/>
              <a:ext cx="1185863" cy="457200"/>
            </a:xfrm>
            <a:prstGeom prst="rect">
              <a:avLst/>
            </a:prstGeom>
            <a:noFill/>
            <a:ln w="28575">
              <a:noFill/>
              <a:miter lim="800000"/>
              <a:headEnd/>
              <a:tailEnd/>
            </a:ln>
            <a:effectLst/>
          </p:spPr>
          <p:txBody>
            <a:bodyPr wrap="none" anchor="ctr">
              <a:spAutoFit/>
            </a:bodyPr>
            <a:lstStyle/>
            <a:p>
              <a:pPr algn="ctr"/>
              <a:r>
                <a:rPr lang="en-GB" altLang="en-US" sz="2400"/>
                <a:t>Median</a:t>
              </a:r>
            </a:p>
          </p:txBody>
        </p:sp>
        <p:sp>
          <p:nvSpPr>
            <p:cNvPr id="937992" name="Line 8"/>
            <p:cNvSpPr>
              <a:spLocks noChangeShapeType="1"/>
            </p:cNvSpPr>
            <p:nvPr/>
          </p:nvSpPr>
          <p:spPr bwMode="auto">
            <a:xfrm>
              <a:off x="2590800" y="2209800"/>
              <a:ext cx="3962400" cy="0"/>
            </a:xfrm>
            <a:prstGeom prst="line">
              <a:avLst/>
            </a:prstGeom>
            <a:noFill/>
            <a:ln w="19050">
              <a:solidFill>
                <a:schemeClr val="folHlink"/>
              </a:solidFill>
              <a:round/>
              <a:headEnd type="triangle" w="med" len="med"/>
              <a:tailEnd type="triangle" w="med" len="med"/>
            </a:ln>
            <a:effectLst/>
          </p:spPr>
          <p:txBody>
            <a:bodyPr wrap="none" anchor="ctr"/>
            <a:lstStyle/>
            <a:p>
              <a:endParaRPr lang="en-US"/>
            </a:p>
          </p:txBody>
        </p:sp>
      </p:grpSp>
      <p:sp>
        <p:nvSpPr>
          <p:cNvPr id="937993" name="Text Box 9"/>
          <p:cNvSpPr txBox="1">
            <a:spLocks noChangeArrowheads="1"/>
          </p:cNvSpPr>
          <p:nvPr/>
        </p:nvSpPr>
        <p:spPr bwMode="auto">
          <a:xfrm>
            <a:off x="1181100" y="5105400"/>
            <a:ext cx="7359650" cy="946150"/>
          </a:xfrm>
          <a:prstGeom prst="rect">
            <a:avLst/>
          </a:prstGeom>
          <a:noFill/>
          <a:ln w="28575">
            <a:noFill/>
            <a:miter lim="800000"/>
            <a:headEnd/>
            <a:tailEnd/>
          </a:ln>
          <a:effectLst/>
        </p:spPr>
        <p:txBody>
          <a:bodyPr wrap="none" anchor="ctr">
            <a:spAutoFit/>
          </a:bodyPr>
          <a:lstStyle/>
          <a:p>
            <a:pPr>
              <a:buFontTx/>
              <a:buChar char="•"/>
            </a:pPr>
            <a:r>
              <a:rPr lang="en-GB" altLang="en-US" sz="2800" dirty="0"/>
              <a:t>Low-pass: fine detail smoothed by averaging</a:t>
            </a:r>
          </a:p>
          <a:p>
            <a:pPr>
              <a:buFontTx/>
              <a:buChar char="•"/>
            </a:pPr>
            <a:r>
              <a:rPr lang="en-GB" altLang="en-US" sz="2800" dirty="0"/>
              <a:t>Median: fine detail passed by filter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7153275" y="285750"/>
            <a:ext cx="1914525" cy="609600"/>
          </a:xfrm>
        </p:spPr>
        <p:txBody>
          <a:bodyPr/>
          <a:lstStyle/>
          <a:p>
            <a:r>
              <a:rPr lang="en-US" altLang="en-US"/>
              <a:t>Summary</a:t>
            </a:r>
          </a:p>
        </p:txBody>
      </p:sp>
      <p:sp>
        <p:nvSpPr>
          <p:cNvPr id="940036" name="Rectangle 4"/>
          <p:cNvSpPr>
            <a:spLocks noChangeArrowheads="1"/>
          </p:cNvSpPr>
          <p:nvPr/>
        </p:nvSpPr>
        <p:spPr bwMode="auto">
          <a:xfrm>
            <a:off x="5334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Summary</a:t>
            </a:r>
          </a:p>
        </p:txBody>
      </p:sp>
      <p:sp>
        <p:nvSpPr>
          <p:cNvPr id="940037" name="Rectangle 5"/>
          <p:cNvSpPr>
            <a:spLocks noChangeArrowheads="1"/>
          </p:cNvSpPr>
          <p:nvPr/>
        </p:nvSpPr>
        <p:spPr bwMode="auto">
          <a:xfrm>
            <a:off x="533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What is noise?</a:t>
            </a:r>
          </a:p>
          <a:p>
            <a:pPr marL="742950" lvl="1" indent="-285750">
              <a:spcBef>
                <a:spcPct val="20000"/>
              </a:spcBef>
              <a:buClr>
                <a:schemeClr val="tx2"/>
              </a:buClr>
              <a:buSzPct val="70000"/>
              <a:buFont typeface="Zapf Dingbats" charset="2"/>
              <a:buChar char="l"/>
            </a:pPr>
            <a:r>
              <a:rPr lang="en-GB" altLang="en-US" sz="2400">
                <a:solidFill>
                  <a:srgbClr val="C0C0C0"/>
                </a:solidFill>
              </a:rPr>
              <a:t>Gaussian distribution</a:t>
            </a:r>
          </a:p>
          <a:p>
            <a:pPr marL="342900" indent="-342900">
              <a:spcBef>
                <a:spcPct val="20000"/>
              </a:spcBef>
              <a:buClr>
                <a:srgbClr val="0066FF"/>
              </a:buClr>
              <a:buSzPct val="75000"/>
              <a:buFont typeface="Zapf Dingbats" charset="2"/>
              <a:buChar char="n"/>
            </a:pPr>
            <a:r>
              <a:rPr lang="en-GB" altLang="en-US" sz="2400">
                <a:solidFill>
                  <a:srgbClr val="C0C0C0"/>
                </a:solidFill>
              </a:rPr>
              <a:t>Noise reduction</a:t>
            </a:r>
          </a:p>
          <a:p>
            <a:pPr marL="742950" lvl="1" indent="-285750">
              <a:spcBef>
                <a:spcPct val="20000"/>
              </a:spcBef>
              <a:buClr>
                <a:schemeClr val="tx2"/>
              </a:buClr>
              <a:buSzPct val="70000"/>
              <a:buFont typeface="Zapf Dingbats" charset="2"/>
              <a:buChar char="l"/>
            </a:pPr>
            <a:r>
              <a:rPr lang="en-GB" altLang="en-US" sz="2400">
                <a:solidFill>
                  <a:srgbClr val="C0C0C0"/>
                </a:solidFill>
              </a:rPr>
              <a:t>first principles</a:t>
            </a:r>
          </a:p>
          <a:p>
            <a:pPr marL="342900" indent="-342900">
              <a:spcBef>
                <a:spcPct val="20000"/>
              </a:spcBef>
              <a:buClr>
                <a:srgbClr val="0066FF"/>
              </a:buClr>
              <a:buSzPct val="75000"/>
              <a:buFont typeface="Zapf Dingbats" charset="2"/>
              <a:buChar char="n"/>
            </a:pPr>
            <a:r>
              <a:rPr lang="en-GB" altLang="en-US" sz="2400">
                <a:solidFill>
                  <a:srgbClr val="C0C0C0"/>
                </a:solidFill>
              </a:rPr>
              <a:t>Neighbourhood</a:t>
            </a:r>
          </a:p>
          <a:p>
            <a:pPr marL="742950" lvl="1" indent="-285750">
              <a:spcBef>
                <a:spcPct val="20000"/>
              </a:spcBef>
              <a:buClr>
                <a:schemeClr val="tx2"/>
              </a:buClr>
              <a:buSzPct val="70000"/>
              <a:buFont typeface="Zapf Dingbats" charset="2"/>
              <a:buChar char="l"/>
            </a:pPr>
            <a:r>
              <a:rPr lang="en-GB" altLang="en-US" sz="2400">
                <a:solidFill>
                  <a:srgbClr val="C0C0C0"/>
                </a:solidFill>
              </a:rPr>
              <a:t>low-pass</a:t>
            </a:r>
          </a:p>
          <a:p>
            <a:pPr marL="742950" lvl="1" indent="-285750">
              <a:spcBef>
                <a:spcPct val="20000"/>
              </a:spcBef>
              <a:buClr>
                <a:schemeClr val="tx2"/>
              </a:buClr>
              <a:buSzPct val="70000"/>
              <a:buFont typeface="Zapf Dingbats" charset="2"/>
              <a:buChar char="l"/>
            </a:pPr>
            <a:r>
              <a:rPr lang="en-GB" altLang="en-US" sz="2400">
                <a:solidFill>
                  <a:srgbClr val="C0C0C0"/>
                </a:solidFill>
              </a:rPr>
              <a:t>median</a:t>
            </a:r>
          </a:p>
        </p:txBody>
      </p:sp>
      <p:sp>
        <p:nvSpPr>
          <p:cNvPr id="940038" name="Rectangle 6"/>
          <p:cNvSpPr>
            <a:spLocks noChangeArrowheads="1"/>
          </p:cNvSpPr>
          <p:nvPr/>
        </p:nvSpPr>
        <p:spPr bwMode="auto">
          <a:xfrm>
            <a:off x="4724400" y="2438400"/>
            <a:ext cx="3810000" cy="4114800"/>
          </a:xfrm>
          <a:prstGeom prst="rect">
            <a:avLst/>
          </a:prstGeom>
          <a:noFill/>
          <a:ln w="9525">
            <a:noFill/>
            <a:miter lim="800000"/>
            <a:headEnd/>
            <a:tailEnd/>
          </a:ln>
          <a:effectLst/>
        </p:spPr>
        <p:txBody>
          <a:bodyPr/>
          <a:lstStyle/>
          <a:p>
            <a:pPr marL="342900" indent="-342900">
              <a:spcBef>
                <a:spcPct val="20000"/>
              </a:spcBef>
              <a:buClr>
                <a:srgbClr val="0066FF"/>
              </a:buClr>
              <a:buSzPct val="75000"/>
              <a:buFont typeface="Zapf Dingbats" charset="2"/>
              <a:buChar char="n"/>
            </a:pPr>
            <a:r>
              <a:rPr lang="en-GB" altLang="en-US" sz="2400">
                <a:solidFill>
                  <a:srgbClr val="C0C0C0"/>
                </a:solidFill>
              </a:rPr>
              <a:t>Averaging pixels corrupted by noise cancels out the noise.</a:t>
            </a:r>
          </a:p>
          <a:p>
            <a:pPr marL="342900" indent="-342900">
              <a:spcBef>
                <a:spcPct val="20000"/>
              </a:spcBef>
              <a:buClr>
                <a:srgbClr val="0066FF"/>
              </a:buClr>
              <a:buSzPct val="75000"/>
              <a:buFont typeface="Zapf Dingbats" charset="2"/>
              <a:buChar char="n"/>
            </a:pPr>
            <a:r>
              <a:rPr lang="en-GB" altLang="en-US" sz="2400">
                <a:solidFill>
                  <a:srgbClr val="C0C0C0"/>
                </a:solidFill>
              </a:rPr>
              <a:t>Low-pass can blur image.</a:t>
            </a:r>
          </a:p>
          <a:p>
            <a:pPr marL="342900" indent="-342900">
              <a:spcBef>
                <a:spcPct val="20000"/>
              </a:spcBef>
              <a:buClr>
                <a:srgbClr val="0066FF"/>
              </a:buClr>
              <a:buSzPct val="75000"/>
              <a:buFont typeface="Zapf Dingbats" charset="2"/>
              <a:buChar char="n"/>
            </a:pPr>
            <a:r>
              <a:rPr lang="en-GB" altLang="en-US" sz="2400">
                <a:solidFill>
                  <a:srgbClr val="C0C0C0"/>
                </a:solidFill>
              </a:rPr>
              <a:t>Median may retain fine image detail that may be smoothed by averaging.</a:t>
            </a:r>
          </a:p>
        </p:txBody>
      </p:sp>
      <p:sp>
        <p:nvSpPr>
          <p:cNvPr id="940039" name="Rectangle 7"/>
          <p:cNvSpPr>
            <a:spLocks noChangeArrowheads="1"/>
          </p:cNvSpPr>
          <p:nvPr/>
        </p:nvSpPr>
        <p:spPr bwMode="auto">
          <a:xfrm>
            <a:off x="4495800" y="1066800"/>
            <a:ext cx="3886200" cy="1143000"/>
          </a:xfrm>
          <a:prstGeom prst="rect">
            <a:avLst/>
          </a:prstGeom>
          <a:noFill/>
          <a:ln w="9525">
            <a:noFill/>
            <a:miter lim="800000"/>
            <a:headEnd/>
            <a:tailEnd/>
          </a:ln>
          <a:effectLst/>
        </p:spPr>
        <p:txBody>
          <a:bodyPr anchor="ctr"/>
          <a:lstStyle/>
          <a:p>
            <a:pPr algn="ctr"/>
            <a:r>
              <a:rPr lang="en-GB" altLang="en-US" sz="2800" b="1">
                <a:solidFill>
                  <a:srgbClr val="B2B2B2"/>
                </a:solidFill>
              </a:rPr>
              <a:t>Conclusion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7610475" y="285750"/>
            <a:ext cx="1533525" cy="609600"/>
          </a:xfrm>
        </p:spPr>
        <p:txBody>
          <a:bodyPr/>
          <a:lstStyle/>
          <a:p>
            <a:r>
              <a:rPr lang="en-US" altLang="en-US"/>
              <a:t>Topics</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a:t>
            </a:r>
          </a:p>
          <a:p>
            <a:pPr lvl="1">
              <a:lnSpc>
                <a:spcPct val="90000"/>
              </a:lnSpc>
            </a:pPr>
            <a:r>
              <a:rPr lang="en-US" altLang="en-US" sz="2000" dirty="0"/>
              <a:t>Noise Reduction</a:t>
            </a:r>
            <a:endParaRPr lang="en-US" altLang="en-US" sz="2000" dirty="0">
              <a:solidFill>
                <a:srgbClr val="FF0000"/>
              </a:solidFill>
            </a:endParaRPr>
          </a:p>
          <a:p>
            <a:pPr lvl="1">
              <a:lnSpc>
                <a:spcPct val="90000"/>
              </a:lnSpc>
            </a:pPr>
            <a:r>
              <a:rPr lang="en-US" altLang="en-US" sz="2000" dirty="0"/>
              <a:t>……...</a:t>
            </a:r>
            <a:endParaRPr lang="en-US" altLang="en-US" sz="2400" dirty="0"/>
          </a:p>
          <a:p>
            <a:pPr>
              <a:lnSpc>
                <a:spcPct val="90000"/>
              </a:lnSpc>
            </a:pPr>
            <a:endParaRPr lang="en-US" altLang="en-US" sz="2400" dirty="0"/>
          </a:p>
          <a:p>
            <a:pPr>
              <a:lnSpc>
                <a:spcPct val="90000"/>
              </a:lnSpc>
            </a:pPr>
            <a:r>
              <a:rPr lang="en-US" altLang="en-US" dirty="0"/>
              <a:t>Feature Extraction</a:t>
            </a:r>
          </a:p>
          <a:p>
            <a:pPr lvl="1">
              <a:lnSpc>
                <a:spcPct val="90000"/>
              </a:lnSpc>
            </a:pPr>
            <a:r>
              <a:rPr lang="en-US" altLang="en-US" dirty="0"/>
              <a:t>Edge detection</a:t>
            </a:r>
          </a:p>
          <a:p>
            <a:pPr lvl="1">
              <a:lnSpc>
                <a:spcPct val="90000"/>
              </a:lnSpc>
            </a:pPr>
            <a:r>
              <a:rPr lang="en-US" altLang="en-US" dirty="0"/>
              <a:t>Hough Transform</a:t>
            </a:r>
          </a:p>
        </p:txBody>
      </p:sp>
    </p:spTree>
    <p:extLst>
      <p:ext uri="{BB962C8B-B14F-4D97-AF65-F5344CB8AC3E}">
        <p14:creationId xmlns:p14="http://schemas.microsoft.com/office/powerpoint/2010/main" val="1259287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a:xfrm>
            <a:off x="6315075" y="285750"/>
            <a:ext cx="2752725" cy="609600"/>
          </a:xfrm>
        </p:spPr>
        <p:txBody>
          <a:bodyPr/>
          <a:lstStyle/>
          <a:p>
            <a:r>
              <a:rPr lang="en-US" altLang="en-US"/>
              <a:t>Discontinuities</a:t>
            </a:r>
          </a:p>
        </p:txBody>
      </p:sp>
      <p:sp>
        <p:nvSpPr>
          <p:cNvPr id="965635" name="Rectangle 3"/>
          <p:cNvSpPr>
            <a:spLocks noGrp="1" noChangeArrowheads="1"/>
          </p:cNvSpPr>
          <p:nvPr>
            <p:ph type="body" idx="1"/>
          </p:nvPr>
        </p:nvSpPr>
        <p:spPr>
          <a:xfrm>
            <a:off x="914400" y="5105400"/>
            <a:ext cx="7543800" cy="1600200"/>
          </a:xfrm>
        </p:spPr>
        <p:txBody>
          <a:bodyPr/>
          <a:lstStyle/>
          <a:p>
            <a:r>
              <a:rPr lang="en-US" altLang="en-US" sz="2000" dirty="0">
                <a:solidFill>
                  <a:schemeClr val="tx1"/>
                </a:solidFill>
              </a:rPr>
              <a:t>A: Depth discontinuity: abrupt depth change in the world</a:t>
            </a:r>
          </a:p>
          <a:p>
            <a:r>
              <a:rPr lang="en-US" altLang="en-US" sz="2000" dirty="0">
                <a:solidFill>
                  <a:schemeClr val="tx1"/>
                </a:solidFill>
              </a:rPr>
              <a:t>B: Surface normal discontinuity: change in surface orientation</a:t>
            </a:r>
          </a:p>
          <a:p>
            <a:r>
              <a:rPr lang="en-US" altLang="en-US" sz="2000" dirty="0">
                <a:solidFill>
                  <a:schemeClr val="tx1"/>
                </a:solidFill>
              </a:rPr>
              <a:t>C: Illumination discontinuity: shadows, lighting changes</a:t>
            </a:r>
          </a:p>
          <a:p>
            <a:r>
              <a:rPr lang="en-US" altLang="en-US" sz="2000" dirty="0">
                <a:solidFill>
                  <a:schemeClr val="tx1"/>
                </a:solidFill>
              </a:rPr>
              <a:t>D: Reflectance discontinuity: surface properties, markings</a:t>
            </a:r>
          </a:p>
          <a:p>
            <a:endParaRPr lang="en-US" altLang="en-US" sz="2000" dirty="0"/>
          </a:p>
        </p:txBody>
      </p:sp>
      <p:grpSp>
        <p:nvGrpSpPr>
          <p:cNvPr id="13" name="Group 12"/>
          <p:cNvGrpSpPr/>
          <p:nvPr/>
        </p:nvGrpSpPr>
        <p:grpSpPr>
          <a:xfrm>
            <a:off x="1295400" y="1143000"/>
            <a:ext cx="6881813" cy="3398838"/>
            <a:chOff x="1295400" y="1143000"/>
            <a:chExt cx="6881813" cy="3398838"/>
          </a:xfrm>
        </p:grpSpPr>
        <p:pic>
          <p:nvPicPr>
            <p:cNvPr id="965636" name="Picture 4"/>
            <p:cNvPicPr>
              <a:picLocks noChangeAspect="1" noChangeArrowheads="1"/>
            </p:cNvPicPr>
            <p:nvPr/>
          </p:nvPicPr>
          <p:blipFill>
            <a:blip r:embed="rId2" cstate="print"/>
            <a:srcRect l="13071" r="4591" b="24762"/>
            <a:stretch>
              <a:fillRect/>
            </a:stretch>
          </p:blipFill>
          <p:spPr bwMode="auto">
            <a:xfrm>
              <a:off x="2286000" y="1143000"/>
              <a:ext cx="4953000" cy="3398838"/>
            </a:xfrm>
            <a:prstGeom prst="rect">
              <a:avLst/>
            </a:prstGeom>
            <a:noFill/>
            <a:ln w="28575">
              <a:solidFill>
                <a:schemeClr val="folHlink"/>
              </a:solidFill>
              <a:miter lim="800000"/>
              <a:headEnd type="none" w="sm" len="sm"/>
              <a:tailEnd type="none" w="sm" len="sm"/>
            </a:ln>
            <a:effectLst/>
          </p:spPr>
        </p:pic>
        <p:sp>
          <p:nvSpPr>
            <p:cNvPr id="965637" name="Line 5"/>
            <p:cNvSpPr>
              <a:spLocks noChangeShapeType="1"/>
            </p:cNvSpPr>
            <p:nvPr/>
          </p:nvSpPr>
          <p:spPr bwMode="auto">
            <a:xfrm flipH="1" flipV="1">
              <a:off x="1676400" y="2362200"/>
              <a:ext cx="1331913" cy="42545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38" name="Text Box 6"/>
            <p:cNvSpPr txBox="1">
              <a:spLocks noChangeArrowheads="1"/>
            </p:cNvSpPr>
            <p:nvPr/>
          </p:nvSpPr>
          <p:spPr bwMode="auto">
            <a:xfrm>
              <a:off x="1295400" y="2133600"/>
              <a:ext cx="387350" cy="457200"/>
            </a:xfrm>
            <a:prstGeom prst="rect">
              <a:avLst/>
            </a:prstGeom>
            <a:noFill/>
            <a:ln w="12700">
              <a:noFill/>
              <a:miter lim="800000"/>
              <a:headEnd type="none" w="sm" len="sm"/>
              <a:tailEnd type="none" w="sm" len="sm"/>
            </a:ln>
            <a:effectLst/>
          </p:spPr>
          <p:txBody>
            <a:bodyPr wrap="none">
              <a:spAutoFit/>
            </a:bodyPr>
            <a:lstStyle/>
            <a:p>
              <a:r>
                <a:rPr lang="en-US" altLang="en-US" sz="2400"/>
                <a:t>A</a:t>
              </a:r>
            </a:p>
          </p:txBody>
        </p:sp>
        <p:sp>
          <p:nvSpPr>
            <p:cNvPr id="965639" name="Line 7"/>
            <p:cNvSpPr>
              <a:spLocks noChangeShapeType="1"/>
            </p:cNvSpPr>
            <p:nvPr/>
          </p:nvSpPr>
          <p:spPr bwMode="auto">
            <a:xfrm flipH="1">
              <a:off x="1744663" y="4016375"/>
              <a:ext cx="889000" cy="98425"/>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40" name="Text Box 8"/>
            <p:cNvSpPr txBox="1">
              <a:spLocks noChangeArrowheads="1"/>
            </p:cNvSpPr>
            <p:nvPr/>
          </p:nvSpPr>
          <p:spPr bwMode="auto">
            <a:xfrm>
              <a:off x="1295400" y="3886200"/>
              <a:ext cx="404813" cy="457200"/>
            </a:xfrm>
            <a:prstGeom prst="rect">
              <a:avLst/>
            </a:prstGeom>
            <a:noFill/>
            <a:ln w="12700">
              <a:noFill/>
              <a:miter lim="800000"/>
              <a:headEnd type="none" w="sm" len="sm"/>
              <a:tailEnd type="none" w="sm" len="sm"/>
            </a:ln>
            <a:effectLst/>
          </p:spPr>
          <p:txBody>
            <a:bodyPr wrap="none">
              <a:spAutoFit/>
            </a:bodyPr>
            <a:lstStyle/>
            <a:p>
              <a:r>
                <a:rPr lang="en-US" altLang="en-US" sz="2400"/>
                <a:t>C</a:t>
              </a:r>
            </a:p>
          </p:txBody>
        </p:sp>
        <p:sp>
          <p:nvSpPr>
            <p:cNvPr id="965641" name="Line 9"/>
            <p:cNvSpPr>
              <a:spLocks noChangeShapeType="1"/>
            </p:cNvSpPr>
            <p:nvPr/>
          </p:nvSpPr>
          <p:spPr bwMode="auto">
            <a:xfrm flipH="1">
              <a:off x="6477000" y="1752600"/>
              <a:ext cx="1138238" cy="1100138"/>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42" name="Text Box 10"/>
            <p:cNvSpPr txBox="1">
              <a:spLocks noChangeArrowheads="1"/>
            </p:cNvSpPr>
            <p:nvPr/>
          </p:nvSpPr>
          <p:spPr bwMode="auto">
            <a:xfrm>
              <a:off x="7620000" y="1524000"/>
              <a:ext cx="387350" cy="457200"/>
            </a:xfrm>
            <a:prstGeom prst="rect">
              <a:avLst/>
            </a:prstGeom>
            <a:noFill/>
            <a:ln w="12700">
              <a:noFill/>
              <a:miter lim="800000"/>
              <a:headEnd type="none" w="sm" len="sm"/>
              <a:tailEnd type="none" w="sm" len="sm"/>
            </a:ln>
            <a:effectLst/>
          </p:spPr>
          <p:txBody>
            <a:bodyPr wrap="none">
              <a:spAutoFit/>
            </a:bodyPr>
            <a:lstStyle/>
            <a:p>
              <a:r>
                <a:rPr lang="en-US" altLang="en-US" sz="2400"/>
                <a:t>B</a:t>
              </a:r>
            </a:p>
          </p:txBody>
        </p:sp>
        <p:sp>
          <p:nvSpPr>
            <p:cNvPr id="965643" name="Line 11"/>
            <p:cNvSpPr>
              <a:spLocks noChangeShapeType="1"/>
            </p:cNvSpPr>
            <p:nvPr/>
          </p:nvSpPr>
          <p:spPr bwMode="auto">
            <a:xfrm flipH="1" flipV="1">
              <a:off x="5922963" y="3729038"/>
              <a:ext cx="1800225" cy="525462"/>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965644" name="Text Box 12"/>
            <p:cNvSpPr txBox="1">
              <a:spLocks noChangeArrowheads="1"/>
            </p:cNvSpPr>
            <p:nvPr/>
          </p:nvSpPr>
          <p:spPr bwMode="auto">
            <a:xfrm>
              <a:off x="7772400" y="4038600"/>
              <a:ext cx="404813" cy="457200"/>
            </a:xfrm>
            <a:prstGeom prst="rect">
              <a:avLst/>
            </a:prstGeom>
            <a:noFill/>
            <a:ln w="12700">
              <a:noFill/>
              <a:miter lim="800000"/>
              <a:headEnd type="none" w="sm" len="sm"/>
              <a:tailEnd type="none" w="sm" len="sm"/>
            </a:ln>
            <a:effectLst/>
          </p:spPr>
          <p:txBody>
            <a:bodyPr wrap="none">
              <a:spAutoFit/>
            </a:bodyPr>
            <a:lstStyle/>
            <a:p>
              <a:r>
                <a:rPr lang="en-US" altLang="en-US" sz="2400"/>
                <a:t>D</a:t>
              </a:r>
            </a:p>
          </p:txBody>
        </p:sp>
      </p:grpSp>
    </p:spTree>
    <p:extLst>
      <p:ext uri="{BB962C8B-B14F-4D97-AF65-F5344CB8AC3E}">
        <p14:creationId xmlns:p14="http://schemas.microsoft.com/office/powerpoint/2010/main" val="3759708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a:xfrm>
            <a:off x="7915275" y="285750"/>
            <a:ext cx="1304925" cy="609600"/>
          </a:xfrm>
        </p:spPr>
        <p:txBody>
          <a:bodyPr/>
          <a:lstStyle/>
          <a:p>
            <a:r>
              <a:rPr lang="en-US" altLang="en-US"/>
              <a:t>Goal</a:t>
            </a:r>
          </a:p>
        </p:txBody>
      </p:sp>
      <p:sp>
        <p:nvSpPr>
          <p:cNvPr id="967683" name="Rectangle 3"/>
          <p:cNvSpPr>
            <a:spLocks noGrp="1" noChangeArrowheads="1"/>
          </p:cNvSpPr>
          <p:nvPr>
            <p:ph type="body" idx="1"/>
          </p:nvPr>
        </p:nvSpPr>
        <p:spPr>
          <a:xfrm>
            <a:off x="685800" y="1371600"/>
            <a:ext cx="7848600" cy="2362200"/>
          </a:xfrm>
        </p:spPr>
        <p:txBody>
          <a:bodyPr/>
          <a:lstStyle/>
          <a:p>
            <a:r>
              <a:rPr lang="en-US" altLang="en-US" dirty="0">
                <a:solidFill>
                  <a:schemeClr val="tx1"/>
                </a:solidFill>
              </a:rPr>
              <a:t>Devise computational algorithms for the extraction of significant edges from the image.</a:t>
            </a:r>
          </a:p>
          <a:p>
            <a:r>
              <a:rPr lang="en-US" altLang="en-US" dirty="0">
                <a:solidFill>
                  <a:schemeClr val="tx1"/>
                </a:solidFill>
              </a:rPr>
              <a:t>What is meant by significant is unclear.</a:t>
            </a:r>
          </a:p>
          <a:p>
            <a:pPr lvl="1"/>
            <a:r>
              <a:rPr lang="en-US" altLang="en-US" dirty="0">
                <a:solidFill>
                  <a:schemeClr val="tx1"/>
                </a:solidFill>
              </a:rPr>
              <a:t>Partly defined by the context in which the edge detector is being applied</a:t>
            </a:r>
          </a:p>
          <a:p>
            <a:endParaRPr lang="en-US" altLang="en-US" dirty="0"/>
          </a:p>
        </p:txBody>
      </p:sp>
      <p:grpSp>
        <p:nvGrpSpPr>
          <p:cNvPr id="6" name="Group 5"/>
          <p:cNvGrpSpPr/>
          <p:nvPr/>
        </p:nvGrpSpPr>
        <p:grpSpPr>
          <a:xfrm>
            <a:off x="2057400" y="3352800"/>
            <a:ext cx="5338763" cy="3276600"/>
            <a:chOff x="2057400" y="3352800"/>
            <a:chExt cx="5338763" cy="3276600"/>
          </a:xfrm>
        </p:grpSpPr>
        <p:pic>
          <p:nvPicPr>
            <p:cNvPr id="967685" name="Picture 5"/>
            <p:cNvPicPr>
              <a:picLocks noChangeAspect="1" noChangeArrowheads="1"/>
            </p:cNvPicPr>
            <p:nvPr/>
          </p:nvPicPr>
          <p:blipFill>
            <a:blip r:embed="rId2" cstate="print"/>
            <a:srcRect/>
            <a:stretch>
              <a:fillRect/>
            </a:stretch>
          </p:blipFill>
          <p:spPr bwMode="auto">
            <a:xfrm>
              <a:off x="2057400" y="3352800"/>
              <a:ext cx="2517775" cy="3276600"/>
            </a:xfrm>
            <a:prstGeom prst="rect">
              <a:avLst/>
            </a:prstGeom>
            <a:noFill/>
            <a:ln w="19050">
              <a:solidFill>
                <a:schemeClr val="folHlink"/>
              </a:solidFill>
              <a:miter lim="800000"/>
              <a:headEnd/>
              <a:tailEnd/>
            </a:ln>
          </p:spPr>
        </p:pic>
        <p:pic>
          <p:nvPicPr>
            <p:cNvPr id="967686" name="Picture 6"/>
            <p:cNvPicPr>
              <a:picLocks noChangeAspect="1" noChangeArrowheads="1"/>
            </p:cNvPicPr>
            <p:nvPr/>
          </p:nvPicPr>
          <p:blipFill>
            <a:blip r:embed="rId3" cstate="print"/>
            <a:srcRect/>
            <a:stretch>
              <a:fillRect/>
            </a:stretch>
          </p:blipFill>
          <p:spPr bwMode="auto">
            <a:xfrm>
              <a:off x="4876800" y="3352800"/>
              <a:ext cx="2519363" cy="3276600"/>
            </a:xfrm>
            <a:prstGeom prst="rect">
              <a:avLst/>
            </a:prstGeom>
            <a:noFill/>
            <a:ln w="19050">
              <a:solidFill>
                <a:schemeClr val="folHlink"/>
              </a:solidFill>
              <a:miter lim="800000"/>
              <a:headEnd/>
              <a:tailEnd/>
            </a:ln>
          </p:spPr>
        </p:pic>
      </p:grpSp>
    </p:spTree>
    <p:extLst>
      <p:ext uri="{BB962C8B-B14F-4D97-AF65-F5344CB8AC3E}">
        <p14:creationId xmlns:p14="http://schemas.microsoft.com/office/powerpoint/2010/main" val="2095121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ChangeArrowheads="1"/>
          </p:cNvSpPr>
          <p:nvPr>
            <p:ph type="title"/>
          </p:nvPr>
        </p:nvSpPr>
        <p:spPr>
          <a:xfrm>
            <a:off x="7734300" y="285750"/>
            <a:ext cx="1381125" cy="609600"/>
          </a:xfrm>
        </p:spPr>
        <p:txBody>
          <a:bodyPr/>
          <a:lstStyle/>
          <a:p>
            <a:r>
              <a:rPr lang="en-US" altLang="en-US" dirty="0" err="1"/>
              <a:t>Edgels</a:t>
            </a:r>
            <a:endParaRPr lang="en-US" altLang="en-US" dirty="0"/>
          </a:p>
        </p:txBody>
      </p:sp>
      <p:sp>
        <p:nvSpPr>
          <p:cNvPr id="968707" name="Rectangle 3"/>
          <p:cNvSpPr>
            <a:spLocks noGrp="1" noChangeArrowheads="1"/>
          </p:cNvSpPr>
          <p:nvPr>
            <p:ph type="body" idx="1"/>
          </p:nvPr>
        </p:nvSpPr>
        <p:spPr>
          <a:xfrm>
            <a:off x="685800" y="1524000"/>
            <a:ext cx="8686800" cy="4724400"/>
          </a:xfrm>
        </p:spPr>
        <p:txBody>
          <a:bodyPr/>
          <a:lstStyle/>
          <a:p>
            <a:r>
              <a:rPr lang="en-US" altLang="en-US" dirty="0">
                <a:solidFill>
                  <a:schemeClr val="tx1"/>
                </a:solidFill>
              </a:rPr>
              <a:t>Define a local edge or </a:t>
            </a:r>
            <a:r>
              <a:rPr lang="en-US" altLang="en-US" i="1" dirty="0" err="1">
                <a:solidFill>
                  <a:srgbClr val="0066FF"/>
                </a:solidFill>
              </a:rPr>
              <a:t>edgel</a:t>
            </a:r>
            <a:r>
              <a:rPr lang="en-US" altLang="en-US" dirty="0">
                <a:solidFill>
                  <a:schemeClr val="tx1"/>
                </a:solidFill>
              </a:rPr>
              <a:t> to be a rapid change in the image function over a small area</a:t>
            </a:r>
          </a:p>
          <a:p>
            <a:pPr lvl="1"/>
            <a:r>
              <a:rPr lang="en-US" altLang="en-US" dirty="0">
                <a:solidFill>
                  <a:schemeClr val="tx1"/>
                </a:solidFill>
              </a:rPr>
              <a:t>implies that </a:t>
            </a:r>
            <a:r>
              <a:rPr lang="en-US" altLang="en-US" dirty="0" err="1">
                <a:solidFill>
                  <a:schemeClr val="tx1"/>
                </a:solidFill>
              </a:rPr>
              <a:t>edgels</a:t>
            </a:r>
            <a:r>
              <a:rPr lang="en-US" altLang="en-US" dirty="0">
                <a:solidFill>
                  <a:schemeClr val="tx1"/>
                </a:solidFill>
              </a:rPr>
              <a:t> should be detectable over a local neighborhood</a:t>
            </a:r>
          </a:p>
          <a:p>
            <a:r>
              <a:rPr lang="en-US" altLang="en-US" dirty="0" err="1">
                <a:solidFill>
                  <a:schemeClr val="tx1"/>
                </a:solidFill>
              </a:rPr>
              <a:t>Edgels</a:t>
            </a:r>
            <a:r>
              <a:rPr lang="en-US" altLang="en-US" dirty="0">
                <a:solidFill>
                  <a:schemeClr val="tx1"/>
                </a:solidFill>
              </a:rPr>
              <a:t> are </a:t>
            </a:r>
            <a:r>
              <a:rPr lang="en-US" altLang="en-US" dirty="0">
                <a:solidFill>
                  <a:srgbClr val="D82204"/>
                </a:solidFill>
              </a:rPr>
              <a:t>NOT</a:t>
            </a:r>
            <a:r>
              <a:rPr lang="en-US" altLang="en-US" dirty="0">
                <a:solidFill>
                  <a:schemeClr val="tx1"/>
                </a:solidFill>
              </a:rPr>
              <a:t> contours, boundaries, or lines</a:t>
            </a:r>
          </a:p>
          <a:p>
            <a:pPr lvl="1"/>
            <a:r>
              <a:rPr lang="en-US" altLang="en-US" dirty="0" err="1">
                <a:solidFill>
                  <a:schemeClr val="tx1"/>
                </a:solidFill>
              </a:rPr>
              <a:t>edgels</a:t>
            </a:r>
            <a:r>
              <a:rPr lang="en-US" altLang="en-US" dirty="0">
                <a:solidFill>
                  <a:schemeClr val="tx1"/>
                </a:solidFill>
              </a:rPr>
              <a:t> may lend support to the existence of those structures</a:t>
            </a:r>
          </a:p>
          <a:p>
            <a:pPr lvl="1"/>
            <a:r>
              <a:rPr lang="en-US" altLang="en-US" dirty="0">
                <a:solidFill>
                  <a:schemeClr val="tx1"/>
                </a:solidFill>
              </a:rPr>
              <a:t>these structures are typically constructed from </a:t>
            </a:r>
            <a:r>
              <a:rPr lang="en-US" altLang="en-US" dirty="0" err="1">
                <a:solidFill>
                  <a:schemeClr val="tx1"/>
                </a:solidFill>
              </a:rPr>
              <a:t>edgels</a:t>
            </a:r>
            <a:endParaRPr lang="en-US" altLang="en-US" dirty="0">
              <a:solidFill>
                <a:schemeClr val="tx1"/>
              </a:solidFill>
            </a:endParaRPr>
          </a:p>
          <a:p>
            <a:r>
              <a:rPr lang="en-US" altLang="en-US" dirty="0" err="1">
                <a:solidFill>
                  <a:schemeClr val="tx1"/>
                </a:solidFill>
              </a:rPr>
              <a:t>Edgels</a:t>
            </a:r>
            <a:r>
              <a:rPr lang="en-US" altLang="en-US" dirty="0">
                <a:solidFill>
                  <a:schemeClr val="tx1"/>
                </a:solidFill>
              </a:rPr>
              <a:t> have properties</a:t>
            </a:r>
          </a:p>
          <a:p>
            <a:pPr lvl="1"/>
            <a:r>
              <a:rPr lang="en-US" altLang="en-US" dirty="0">
                <a:solidFill>
                  <a:schemeClr val="tx1"/>
                </a:solidFill>
              </a:rPr>
              <a:t>Orientation</a:t>
            </a:r>
          </a:p>
          <a:p>
            <a:pPr lvl="1"/>
            <a:r>
              <a:rPr lang="en-US" altLang="en-US" dirty="0">
                <a:solidFill>
                  <a:schemeClr val="tx1"/>
                </a:solidFill>
              </a:rPr>
              <a:t>Magnitude</a:t>
            </a:r>
          </a:p>
          <a:p>
            <a:pPr lvl="1"/>
            <a:r>
              <a:rPr lang="en-US" altLang="en-US" dirty="0">
                <a:solidFill>
                  <a:schemeClr val="tx1"/>
                </a:solidFill>
              </a:rPr>
              <a:t>Position</a:t>
            </a:r>
          </a:p>
          <a:p>
            <a:endParaRPr lang="en-US" altLang="en-US" dirty="0">
              <a:solidFill>
                <a:schemeClr val="tx1"/>
              </a:solidFill>
            </a:endParaRPr>
          </a:p>
          <a:p>
            <a:endParaRPr lang="en-US" altLang="en-US" dirty="0">
              <a:solidFill>
                <a:schemeClr val="tx1"/>
              </a:solidFill>
            </a:endParaRPr>
          </a:p>
          <a:p>
            <a:endParaRPr lang="en-US" altLang="en-US" dirty="0"/>
          </a:p>
        </p:txBody>
      </p:sp>
    </p:spTree>
    <p:extLst>
      <p:ext uri="{BB962C8B-B14F-4D97-AF65-F5344CB8AC3E}">
        <p14:creationId xmlns:p14="http://schemas.microsoft.com/office/powerpoint/2010/main" val="193819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4638675" y="285750"/>
            <a:ext cx="4505325" cy="609600"/>
          </a:xfrm>
        </p:spPr>
        <p:txBody>
          <a:bodyPr/>
          <a:lstStyle/>
          <a:p>
            <a:r>
              <a:rPr lang="en-US" altLang="en-US" dirty="0"/>
              <a:t>Spatial Domain Methods</a:t>
            </a:r>
          </a:p>
        </p:txBody>
      </p:sp>
      <p:sp>
        <p:nvSpPr>
          <p:cNvPr id="887811" name="Rectangle 3"/>
          <p:cNvSpPr>
            <a:spLocks noGrp="1" noChangeArrowheads="1"/>
          </p:cNvSpPr>
          <p:nvPr>
            <p:ph type="body" idx="1"/>
          </p:nvPr>
        </p:nvSpPr>
        <p:spPr>
          <a:xfrm>
            <a:off x="762000" y="3657600"/>
            <a:ext cx="7848600" cy="3124200"/>
          </a:xfrm>
        </p:spPr>
        <p:txBody>
          <a:bodyPr/>
          <a:lstStyle/>
          <a:p>
            <a:pPr>
              <a:spcBef>
                <a:spcPct val="0"/>
              </a:spcBef>
            </a:pPr>
            <a:r>
              <a:rPr lang="en-US" altLang="en-US" dirty="0"/>
              <a:t>Transformation T</a:t>
            </a:r>
          </a:p>
          <a:p>
            <a:pPr lvl="1">
              <a:spcBef>
                <a:spcPct val="0"/>
              </a:spcBef>
            </a:pPr>
            <a:r>
              <a:rPr lang="en-US" altLang="en-US" dirty="0"/>
              <a:t>point - pixel to pixel</a:t>
            </a:r>
          </a:p>
          <a:p>
            <a:pPr lvl="1">
              <a:spcBef>
                <a:spcPct val="0"/>
              </a:spcBef>
            </a:pPr>
            <a:r>
              <a:rPr lang="en-US" altLang="en-US" dirty="0"/>
              <a:t>area - local area to pixel</a:t>
            </a:r>
          </a:p>
          <a:p>
            <a:pPr lvl="1">
              <a:spcBef>
                <a:spcPct val="0"/>
              </a:spcBef>
            </a:pPr>
            <a:r>
              <a:rPr lang="en-US" altLang="en-US" dirty="0"/>
              <a:t>global - entire image to pixel</a:t>
            </a:r>
          </a:p>
          <a:p>
            <a:pPr>
              <a:spcBef>
                <a:spcPct val="0"/>
              </a:spcBef>
            </a:pPr>
            <a:r>
              <a:rPr lang="en-US" altLang="en-US" dirty="0"/>
              <a:t>Neighborhoods </a:t>
            </a:r>
          </a:p>
          <a:p>
            <a:pPr lvl="1">
              <a:spcBef>
                <a:spcPct val="0"/>
              </a:spcBef>
            </a:pPr>
            <a:r>
              <a:rPr lang="en-US" altLang="en-US" dirty="0"/>
              <a:t>typically rectangular</a:t>
            </a:r>
          </a:p>
          <a:p>
            <a:pPr lvl="1">
              <a:spcBef>
                <a:spcPct val="0"/>
              </a:spcBef>
            </a:pPr>
            <a:r>
              <a:rPr lang="en-US" altLang="en-US" dirty="0"/>
              <a:t>typically an odd size: 3x3, 5x5, etc</a:t>
            </a:r>
          </a:p>
          <a:p>
            <a:pPr lvl="1">
              <a:spcBef>
                <a:spcPct val="0"/>
              </a:spcBef>
            </a:pPr>
            <a:r>
              <a:rPr lang="en-US" altLang="en-US" dirty="0"/>
              <a:t>centered on pixel I(</a:t>
            </a:r>
            <a:r>
              <a:rPr lang="en-US" altLang="en-US" dirty="0" err="1"/>
              <a:t>x,y</a:t>
            </a:r>
            <a:r>
              <a:rPr lang="en-US" altLang="en-US" dirty="0"/>
              <a:t>)</a:t>
            </a:r>
          </a:p>
          <a:p>
            <a:pPr>
              <a:spcBef>
                <a:spcPct val="0"/>
              </a:spcBef>
            </a:pPr>
            <a:r>
              <a:rPr lang="en-US" altLang="en-US" dirty="0"/>
              <a:t>Many IP algorithms rely on this basic notion</a:t>
            </a:r>
          </a:p>
        </p:txBody>
      </p:sp>
      <p:grpSp>
        <p:nvGrpSpPr>
          <p:cNvPr id="20" name="Group 19"/>
          <p:cNvGrpSpPr/>
          <p:nvPr/>
        </p:nvGrpSpPr>
        <p:grpSpPr>
          <a:xfrm>
            <a:off x="762000" y="1157288"/>
            <a:ext cx="7572375" cy="2347912"/>
            <a:chOff x="762000" y="1157288"/>
            <a:chExt cx="7572375" cy="2347912"/>
          </a:xfrm>
        </p:grpSpPr>
        <p:pic>
          <p:nvPicPr>
            <p:cNvPr id="887812" name="Picture 4"/>
            <p:cNvPicPr>
              <a:picLocks noChangeAspect="1" noChangeArrowheads="1"/>
            </p:cNvPicPr>
            <p:nvPr/>
          </p:nvPicPr>
          <p:blipFill>
            <a:blip r:embed="rId2" cstate="print"/>
            <a:srcRect/>
            <a:stretch>
              <a:fillRect/>
            </a:stretch>
          </p:blipFill>
          <p:spPr bwMode="auto">
            <a:xfrm>
              <a:off x="5591175" y="1176338"/>
              <a:ext cx="2743200" cy="1879600"/>
            </a:xfrm>
            <a:prstGeom prst="rect">
              <a:avLst/>
            </a:prstGeom>
            <a:noFill/>
            <a:ln w="19050">
              <a:solidFill>
                <a:srgbClr val="FFFFFF"/>
              </a:solidFill>
              <a:miter lim="800000"/>
              <a:headEnd/>
              <a:tailEnd/>
            </a:ln>
          </p:spPr>
        </p:pic>
        <p:pic>
          <p:nvPicPr>
            <p:cNvPr id="887813" name="Picture 5"/>
            <p:cNvPicPr>
              <a:picLocks noChangeAspect="1" noChangeArrowheads="1"/>
            </p:cNvPicPr>
            <p:nvPr/>
          </p:nvPicPr>
          <p:blipFill>
            <a:blip r:embed="rId3" cstate="print"/>
            <a:srcRect/>
            <a:stretch>
              <a:fillRect/>
            </a:stretch>
          </p:blipFill>
          <p:spPr bwMode="auto">
            <a:xfrm>
              <a:off x="1428750" y="1157288"/>
              <a:ext cx="2743200" cy="1879600"/>
            </a:xfrm>
            <a:prstGeom prst="rect">
              <a:avLst/>
            </a:prstGeom>
            <a:noFill/>
            <a:ln w="19050">
              <a:solidFill>
                <a:srgbClr val="FFFFFF"/>
              </a:solidFill>
              <a:miter lim="800000"/>
              <a:headEnd/>
              <a:tailEnd/>
            </a:ln>
          </p:spPr>
        </p:pic>
        <p:sp>
          <p:nvSpPr>
            <p:cNvPr id="887814" name="Text Box 6"/>
            <p:cNvSpPr txBox="1">
              <a:spLocks noChangeArrowheads="1"/>
            </p:cNvSpPr>
            <p:nvPr/>
          </p:nvSpPr>
          <p:spPr bwMode="auto">
            <a:xfrm>
              <a:off x="4495800" y="2025650"/>
              <a:ext cx="920750" cy="336550"/>
            </a:xfrm>
            <a:prstGeom prst="rect">
              <a:avLst/>
            </a:prstGeom>
            <a:noFill/>
            <a:ln w="12700">
              <a:noFill/>
              <a:miter lim="800000"/>
              <a:headEnd type="none" w="sm" len="sm"/>
              <a:tailEnd type="none" w="sm" len="sm"/>
            </a:ln>
            <a:effectLst/>
          </p:spPr>
          <p:txBody>
            <a:bodyPr wrap="none">
              <a:spAutoFit/>
            </a:bodyPr>
            <a:lstStyle/>
            <a:p>
              <a:r>
                <a:rPr lang="en-US" altLang="en-US" sz="1600" b="1"/>
                <a:t>T(I(x,y))</a:t>
              </a:r>
            </a:p>
          </p:txBody>
        </p:sp>
        <p:sp>
          <p:nvSpPr>
            <p:cNvPr id="887816" name="Rectangle 8"/>
            <p:cNvSpPr>
              <a:spLocks noChangeArrowheads="1"/>
            </p:cNvSpPr>
            <p:nvPr/>
          </p:nvSpPr>
          <p:spPr bwMode="auto">
            <a:xfrm>
              <a:off x="2895600" y="24066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sp>
          <p:nvSpPr>
            <p:cNvPr id="887817" name="Rectangle 9"/>
            <p:cNvSpPr>
              <a:spLocks noChangeArrowheads="1"/>
            </p:cNvSpPr>
            <p:nvPr/>
          </p:nvSpPr>
          <p:spPr bwMode="auto">
            <a:xfrm>
              <a:off x="2819400" y="2330450"/>
              <a:ext cx="228600" cy="22860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cxnSp>
          <p:nvCxnSpPr>
            <p:cNvPr id="887818" name="AutoShape 10"/>
            <p:cNvCxnSpPr>
              <a:cxnSpLocks noChangeShapeType="1"/>
              <a:stCxn id="887817" idx="3"/>
              <a:endCxn id="887814" idx="1"/>
            </p:cNvCxnSpPr>
            <p:nvPr/>
          </p:nvCxnSpPr>
          <p:spPr bwMode="auto">
            <a:xfrm flipV="1">
              <a:off x="3057525" y="2193925"/>
              <a:ext cx="1438275" cy="250825"/>
            </a:xfrm>
            <a:prstGeom prst="curvedConnector3">
              <a:avLst>
                <a:gd name="adj1" fmla="val 49667"/>
              </a:avLst>
            </a:prstGeom>
            <a:noFill/>
            <a:ln w="28575">
              <a:solidFill>
                <a:schemeClr val="folHlink"/>
              </a:solidFill>
              <a:round/>
              <a:headEnd type="none" w="sm" len="sm"/>
              <a:tailEnd type="triangle" w="sm" len="sm"/>
            </a:ln>
            <a:effectLst/>
          </p:spPr>
        </p:cxnSp>
        <p:sp>
          <p:nvSpPr>
            <p:cNvPr id="887819" name="Rectangle 11"/>
            <p:cNvSpPr>
              <a:spLocks noChangeArrowheads="1"/>
            </p:cNvSpPr>
            <p:nvPr/>
          </p:nvSpPr>
          <p:spPr bwMode="auto">
            <a:xfrm>
              <a:off x="7069138" y="2393950"/>
              <a:ext cx="76200" cy="76200"/>
            </a:xfrm>
            <a:prstGeom prst="rect">
              <a:avLst/>
            </a:prstGeom>
            <a:solidFill>
              <a:srgbClr val="D82204"/>
            </a:solidFill>
            <a:ln w="12700">
              <a:solidFill>
                <a:srgbClr val="D82204"/>
              </a:solidFill>
              <a:miter lim="800000"/>
              <a:headEnd type="none" w="sm" len="sm"/>
              <a:tailEnd type="none" w="sm" len="sm"/>
            </a:ln>
            <a:effectLst/>
          </p:spPr>
          <p:txBody>
            <a:bodyPr wrap="none" anchor="ctr"/>
            <a:lstStyle/>
            <a:p>
              <a:endParaRPr lang="en-US"/>
            </a:p>
          </p:txBody>
        </p:sp>
        <p:cxnSp>
          <p:nvCxnSpPr>
            <p:cNvPr id="887820" name="AutoShape 12"/>
            <p:cNvCxnSpPr>
              <a:cxnSpLocks noChangeShapeType="1"/>
              <a:stCxn id="887814" idx="3"/>
              <a:endCxn id="887819" idx="0"/>
            </p:cNvCxnSpPr>
            <p:nvPr/>
          </p:nvCxnSpPr>
          <p:spPr bwMode="auto">
            <a:xfrm>
              <a:off x="5416550" y="2193925"/>
              <a:ext cx="1690688" cy="200025"/>
            </a:xfrm>
            <a:prstGeom prst="curvedConnector2">
              <a:avLst/>
            </a:prstGeom>
            <a:noFill/>
            <a:ln w="28575">
              <a:solidFill>
                <a:schemeClr val="folHlink"/>
              </a:solidFill>
              <a:round/>
              <a:headEnd type="none" w="sm" len="sm"/>
              <a:tailEnd type="triangle" w="sm" len="sm"/>
            </a:ln>
            <a:effectLst/>
          </p:spPr>
        </p:cxnSp>
        <p:sp>
          <p:nvSpPr>
            <p:cNvPr id="887821" name="Text Box 13"/>
            <p:cNvSpPr txBox="1">
              <a:spLocks noChangeArrowheads="1"/>
            </p:cNvSpPr>
            <p:nvPr/>
          </p:nvSpPr>
          <p:spPr bwMode="auto">
            <a:xfrm>
              <a:off x="2895600" y="3168650"/>
              <a:ext cx="66040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2" name="Text Box 14"/>
            <p:cNvSpPr txBox="1">
              <a:spLocks noChangeArrowheads="1"/>
            </p:cNvSpPr>
            <p:nvPr/>
          </p:nvSpPr>
          <p:spPr bwMode="auto">
            <a:xfrm>
              <a:off x="6705600" y="3168650"/>
              <a:ext cx="717550" cy="336550"/>
            </a:xfrm>
            <a:prstGeom prst="rect">
              <a:avLst/>
            </a:prstGeom>
            <a:noFill/>
            <a:ln w="12700">
              <a:noFill/>
              <a:miter lim="800000"/>
              <a:headEnd type="none" w="sm" len="sm"/>
              <a:tailEnd type="none" w="sm" len="sm"/>
            </a:ln>
            <a:effectLst/>
          </p:spPr>
          <p:txBody>
            <a:bodyPr wrap="none">
              <a:spAutoFit/>
            </a:bodyPr>
            <a:lstStyle/>
            <a:p>
              <a:r>
                <a:rPr lang="en-US" altLang="en-US" sz="1600" b="1"/>
                <a:t>I’(x,y)</a:t>
              </a:r>
            </a:p>
          </p:txBody>
        </p:sp>
        <p:sp>
          <p:nvSpPr>
            <p:cNvPr id="887823" name="Line 15"/>
            <p:cNvSpPr>
              <a:spLocks noChangeShapeType="1"/>
            </p:cNvSpPr>
            <p:nvPr/>
          </p:nvSpPr>
          <p:spPr bwMode="auto">
            <a:xfrm flipH="1" flipV="1">
              <a:off x="2940050" y="2497138"/>
              <a:ext cx="184150" cy="671512"/>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4" name="Line 16"/>
            <p:cNvSpPr>
              <a:spLocks noChangeShapeType="1"/>
            </p:cNvSpPr>
            <p:nvPr/>
          </p:nvSpPr>
          <p:spPr bwMode="auto">
            <a:xfrm flipV="1">
              <a:off x="7058025" y="2466975"/>
              <a:ext cx="53975" cy="708025"/>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887825" name="Text Box 17"/>
            <p:cNvSpPr txBox="1">
              <a:spLocks noChangeArrowheads="1"/>
            </p:cNvSpPr>
            <p:nvPr/>
          </p:nvSpPr>
          <p:spPr bwMode="auto">
            <a:xfrm>
              <a:off x="762000" y="3168650"/>
              <a:ext cx="1751013" cy="336550"/>
            </a:xfrm>
            <a:prstGeom prst="rect">
              <a:avLst/>
            </a:prstGeom>
            <a:noFill/>
            <a:ln w="12700">
              <a:noFill/>
              <a:miter lim="800000"/>
              <a:headEnd type="none" w="sm" len="sm"/>
              <a:tailEnd type="none" w="sm" len="sm"/>
            </a:ln>
            <a:effectLst/>
          </p:spPr>
          <p:txBody>
            <a:bodyPr wrap="none">
              <a:spAutoFit/>
            </a:bodyPr>
            <a:lstStyle/>
            <a:p>
              <a:r>
                <a:rPr lang="en-US" altLang="en-US" sz="1600" b="1"/>
                <a:t>neighborhood N</a:t>
              </a:r>
            </a:p>
          </p:txBody>
        </p:sp>
        <p:sp>
          <p:nvSpPr>
            <p:cNvPr id="887826" name="Line 18"/>
            <p:cNvSpPr>
              <a:spLocks noChangeShapeType="1"/>
            </p:cNvSpPr>
            <p:nvPr/>
          </p:nvSpPr>
          <p:spPr bwMode="auto">
            <a:xfrm flipV="1">
              <a:off x="2012950" y="2559050"/>
              <a:ext cx="806450" cy="671513"/>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sp>
        <p:nvSpPr>
          <p:cNvPr id="887827" name="Text Box 19"/>
          <p:cNvSpPr txBox="1">
            <a:spLocks noChangeArrowheads="1"/>
          </p:cNvSpPr>
          <p:nvPr/>
        </p:nvSpPr>
        <p:spPr bwMode="auto">
          <a:xfrm>
            <a:off x="5715000" y="4114800"/>
            <a:ext cx="2425700"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dirty="0">
                <a:solidFill>
                  <a:schemeClr val="bg2"/>
                </a:solidFill>
              </a:rPr>
              <a:t>I’(</a:t>
            </a:r>
            <a:r>
              <a:rPr lang="en-US" altLang="en-US" sz="2400" b="1" dirty="0" err="1">
                <a:solidFill>
                  <a:schemeClr val="bg2"/>
                </a:solidFill>
              </a:rPr>
              <a:t>x,y</a:t>
            </a:r>
            <a:r>
              <a:rPr lang="en-US" altLang="en-US" sz="2400" b="1" dirty="0">
                <a:solidFill>
                  <a:schemeClr val="bg2"/>
                </a:solidFill>
              </a:rPr>
              <a:t>) = T(I(</a:t>
            </a:r>
            <a:r>
              <a:rPr lang="en-US" altLang="en-US" sz="2400" b="1" dirty="0" err="1">
                <a:solidFill>
                  <a:schemeClr val="bg2"/>
                </a:solidFill>
              </a:rPr>
              <a:t>x,y</a:t>
            </a:r>
            <a:r>
              <a:rPr lang="en-US" altLang="en-US" sz="2400" b="1" dirty="0">
                <a:solidFill>
                  <a:schemeClr val="bg2"/>
                </a:solidFill>
              </a:rPr>
              <a:t>))</a:t>
            </a:r>
          </a:p>
        </p:txBody>
      </p:sp>
      <p:sp>
        <p:nvSpPr>
          <p:cNvPr id="887828" name="Text Box 20"/>
          <p:cNvSpPr txBox="1">
            <a:spLocks noChangeArrowheads="1"/>
          </p:cNvSpPr>
          <p:nvPr/>
        </p:nvSpPr>
        <p:spPr bwMode="auto">
          <a:xfrm>
            <a:off x="6396038" y="4800600"/>
            <a:ext cx="1071562" cy="457200"/>
          </a:xfrm>
          <a:prstGeom prst="rect">
            <a:avLst/>
          </a:prstGeom>
          <a:solidFill>
            <a:schemeClr val="folHlink"/>
          </a:solidFill>
          <a:ln w="12700">
            <a:noFill/>
            <a:miter lim="800000"/>
            <a:headEnd type="none" w="sm" len="sm"/>
            <a:tailEnd type="none" w="sm" len="sm"/>
          </a:ln>
          <a:effectLst/>
        </p:spPr>
        <p:txBody>
          <a:bodyPr wrap="none">
            <a:spAutoFit/>
          </a:bodyPr>
          <a:lstStyle/>
          <a:p>
            <a:r>
              <a:rPr lang="en-US" altLang="en-US" sz="2400" b="1">
                <a:solidFill>
                  <a:schemeClr val="bg2"/>
                </a:solidFill>
              </a:rPr>
              <a:t>O=T(I)</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1026"/>
          <p:cNvSpPr>
            <a:spLocks noGrp="1" noChangeArrowheads="1"/>
          </p:cNvSpPr>
          <p:nvPr>
            <p:ph type="title"/>
          </p:nvPr>
        </p:nvSpPr>
        <p:spPr/>
        <p:txBody>
          <a:bodyPr/>
          <a:lstStyle/>
          <a:p>
            <a:r>
              <a:rPr lang="en-US" dirty="0"/>
              <a:t>Feature Extraction</a:t>
            </a:r>
          </a:p>
        </p:txBody>
      </p:sp>
      <p:sp>
        <p:nvSpPr>
          <p:cNvPr id="1083395" name="Rectangle 1027"/>
          <p:cNvSpPr>
            <a:spLocks noGrp="1" noChangeArrowheads="1"/>
          </p:cNvSpPr>
          <p:nvPr>
            <p:ph type="body" idx="1"/>
          </p:nvPr>
        </p:nvSpPr>
        <p:spPr>
          <a:xfrm>
            <a:off x="304800" y="1752600"/>
            <a:ext cx="8458200" cy="4495800"/>
          </a:xfrm>
        </p:spPr>
        <p:txBody>
          <a:bodyPr/>
          <a:lstStyle/>
          <a:p>
            <a:r>
              <a:rPr lang="en-US" dirty="0"/>
              <a:t>First order edge detectors (lecture - required)</a:t>
            </a:r>
          </a:p>
          <a:p>
            <a:pPr lvl="1"/>
            <a:r>
              <a:rPr lang="en-US" dirty="0"/>
              <a:t>Mathematics</a:t>
            </a:r>
          </a:p>
          <a:p>
            <a:pPr lvl="1"/>
            <a:r>
              <a:rPr lang="en-US" dirty="0"/>
              <a:t>1x2, Roberts, </a:t>
            </a:r>
            <a:r>
              <a:rPr lang="en-US" dirty="0" err="1"/>
              <a:t>Sobel</a:t>
            </a:r>
            <a:r>
              <a:rPr lang="en-US" dirty="0"/>
              <a:t>, Prewitt</a:t>
            </a:r>
          </a:p>
          <a:p>
            <a:r>
              <a:rPr lang="en-US" dirty="0"/>
              <a:t>Hough Transform – detect by voting</a:t>
            </a:r>
          </a:p>
          <a:p>
            <a:pPr lvl="1"/>
            <a:r>
              <a:rPr lang="en-US" dirty="0"/>
              <a:t>Lines (*)</a:t>
            </a:r>
          </a:p>
          <a:p>
            <a:pPr lvl="1"/>
            <a:r>
              <a:rPr lang="en-US" dirty="0"/>
              <a:t>Circles</a:t>
            </a:r>
          </a:p>
          <a:p>
            <a:pPr lvl="1"/>
            <a:r>
              <a:rPr lang="en-US" dirty="0"/>
              <a:t>Other shapes </a:t>
            </a:r>
          </a:p>
        </p:txBody>
      </p:sp>
    </p:spTree>
    <p:extLst>
      <p:ext uri="{BB962C8B-B14F-4D97-AF65-F5344CB8AC3E}">
        <p14:creationId xmlns:p14="http://schemas.microsoft.com/office/powerpoint/2010/main" val="2304949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title"/>
          </p:nvPr>
        </p:nvSpPr>
        <p:spPr>
          <a:xfrm>
            <a:off x="6086475" y="285750"/>
            <a:ext cx="2981325" cy="609600"/>
          </a:xfrm>
        </p:spPr>
        <p:txBody>
          <a:bodyPr/>
          <a:lstStyle/>
          <a:p>
            <a:r>
              <a:rPr lang="en-US" altLang="en-US" dirty="0"/>
              <a:t>Locating </a:t>
            </a:r>
            <a:r>
              <a:rPr lang="en-US" altLang="en-US" dirty="0" err="1"/>
              <a:t>Edgels</a:t>
            </a:r>
            <a:endParaRPr lang="en-US" altLang="en-US" dirty="0"/>
          </a:p>
        </p:txBody>
      </p:sp>
      <p:sp>
        <p:nvSpPr>
          <p:cNvPr id="975875" name="Rectangle 3"/>
          <p:cNvSpPr>
            <a:spLocks noGrp="1" noChangeArrowheads="1"/>
          </p:cNvSpPr>
          <p:nvPr>
            <p:ph type="body" idx="1"/>
          </p:nvPr>
        </p:nvSpPr>
        <p:spPr>
          <a:xfrm>
            <a:off x="457200" y="1371600"/>
            <a:ext cx="8305800" cy="457200"/>
          </a:xfrm>
        </p:spPr>
        <p:txBody>
          <a:bodyPr/>
          <a:lstStyle/>
          <a:p>
            <a:pPr>
              <a:buFont typeface="Zapf Dingbats" charset="2"/>
              <a:buNone/>
            </a:pPr>
            <a:r>
              <a:rPr lang="en-US" altLang="en-US" sz="2200" dirty="0"/>
              <a:t>Rapid change in image =&gt; high local gradient =&gt; </a:t>
            </a:r>
            <a:r>
              <a:rPr lang="en-US" altLang="en-US" sz="2200" dirty="0">
                <a:solidFill>
                  <a:srgbClr val="0066FF"/>
                </a:solidFill>
              </a:rPr>
              <a:t>differentiation</a:t>
            </a:r>
            <a:endParaRPr lang="en-US" altLang="en-US" sz="2200" dirty="0"/>
          </a:p>
        </p:txBody>
      </p:sp>
      <p:grpSp>
        <p:nvGrpSpPr>
          <p:cNvPr id="30" name="Group 29"/>
          <p:cNvGrpSpPr/>
          <p:nvPr/>
        </p:nvGrpSpPr>
        <p:grpSpPr>
          <a:xfrm>
            <a:off x="1393825" y="2163763"/>
            <a:ext cx="6361113" cy="4160837"/>
            <a:chOff x="1393825" y="2163763"/>
            <a:chExt cx="6361113" cy="4160837"/>
          </a:xfrm>
        </p:grpSpPr>
        <p:grpSp>
          <p:nvGrpSpPr>
            <p:cNvPr id="975897" name="Group 25"/>
            <p:cNvGrpSpPr>
              <a:grpSpLocks/>
            </p:cNvGrpSpPr>
            <p:nvPr/>
          </p:nvGrpSpPr>
          <p:grpSpPr bwMode="auto">
            <a:xfrm>
              <a:off x="4578350" y="2163763"/>
              <a:ext cx="1295400" cy="990600"/>
              <a:chOff x="2976" y="1488"/>
              <a:chExt cx="816" cy="624"/>
            </a:xfrm>
          </p:grpSpPr>
          <p:sp>
            <p:nvSpPr>
              <p:cNvPr id="975876" name="Line 4"/>
              <p:cNvSpPr>
                <a:spLocks noChangeShapeType="1"/>
              </p:cNvSpPr>
              <p:nvPr/>
            </p:nvSpPr>
            <p:spPr bwMode="auto">
              <a:xfrm flipV="1">
                <a:off x="2976" y="1488"/>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77" name="Line 5"/>
              <p:cNvSpPr>
                <a:spLocks noChangeShapeType="1"/>
              </p:cNvSpPr>
              <p:nvPr/>
            </p:nvSpPr>
            <p:spPr bwMode="auto">
              <a:xfrm>
                <a:off x="2976" y="2112"/>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78" name="Line 6"/>
              <p:cNvSpPr>
                <a:spLocks noChangeShapeType="1"/>
              </p:cNvSpPr>
              <p:nvPr/>
            </p:nvSpPr>
            <p:spPr bwMode="auto">
              <a:xfrm>
                <a:off x="3024" y="208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79" name="Line 7"/>
              <p:cNvSpPr>
                <a:spLocks noChangeShapeType="1"/>
              </p:cNvSpPr>
              <p:nvPr/>
            </p:nvSpPr>
            <p:spPr bwMode="auto">
              <a:xfrm>
                <a:off x="3312" y="160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80" name="Line 8"/>
              <p:cNvSpPr>
                <a:spLocks noChangeShapeType="1"/>
              </p:cNvSpPr>
              <p:nvPr/>
            </p:nvSpPr>
            <p:spPr bwMode="auto">
              <a:xfrm>
                <a:off x="3312" y="1608"/>
                <a:ext cx="0" cy="480"/>
              </a:xfrm>
              <a:prstGeom prst="line">
                <a:avLst/>
              </a:prstGeom>
              <a:noFill/>
              <a:ln w="12700">
                <a:solidFill>
                  <a:srgbClr val="0066FF"/>
                </a:solidFill>
                <a:round/>
                <a:headEnd type="none" w="sm" len="sm"/>
                <a:tailEnd type="none" w="sm" len="sm"/>
              </a:ln>
              <a:effectLst/>
            </p:spPr>
            <p:txBody>
              <a:bodyPr wrap="none" anchor="ctr"/>
              <a:lstStyle/>
              <a:p>
                <a:endParaRPr lang="en-US"/>
              </a:p>
            </p:txBody>
          </p:sp>
        </p:grpSp>
        <p:sp>
          <p:nvSpPr>
            <p:cNvPr id="975881" name="Text Box 9"/>
            <p:cNvSpPr txBox="1">
              <a:spLocks noChangeArrowheads="1"/>
            </p:cNvSpPr>
            <p:nvPr/>
          </p:nvSpPr>
          <p:spPr bwMode="auto">
            <a:xfrm>
              <a:off x="1393825" y="2635250"/>
              <a:ext cx="2309813" cy="457200"/>
            </a:xfrm>
            <a:prstGeom prst="rect">
              <a:avLst/>
            </a:prstGeom>
            <a:noFill/>
            <a:ln w="12700">
              <a:noFill/>
              <a:miter lim="800000"/>
              <a:headEnd type="none" w="sm" len="sm"/>
              <a:tailEnd type="none" w="sm" len="sm"/>
            </a:ln>
            <a:effectLst/>
          </p:spPr>
          <p:txBody>
            <a:bodyPr wrap="none">
              <a:spAutoFit/>
            </a:bodyPr>
            <a:lstStyle/>
            <a:p>
              <a:r>
                <a:rPr lang="en-US" altLang="en-US" sz="2400" dirty="0"/>
                <a:t>f(x) = step edge</a:t>
              </a:r>
            </a:p>
          </p:txBody>
        </p:sp>
        <p:grpSp>
          <p:nvGrpSpPr>
            <p:cNvPr id="975898" name="Group 26"/>
            <p:cNvGrpSpPr>
              <a:grpSpLocks/>
            </p:cNvGrpSpPr>
            <p:nvPr/>
          </p:nvGrpSpPr>
          <p:grpSpPr bwMode="auto">
            <a:xfrm>
              <a:off x="4572000" y="3467100"/>
              <a:ext cx="1295400" cy="990600"/>
              <a:chOff x="2972" y="2184"/>
              <a:chExt cx="816" cy="624"/>
            </a:xfrm>
          </p:grpSpPr>
          <p:sp>
            <p:nvSpPr>
              <p:cNvPr id="975882" name="Line 10"/>
              <p:cNvSpPr>
                <a:spLocks noChangeShapeType="1"/>
              </p:cNvSpPr>
              <p:nvPr/>
            </p:nvSpPr>
            <p:spPr bwMode="auto">
              <a:xfrm flipV="1">
                <a:off x="2972" y="2184"/>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3" name="Line 11"/>
              <p:cNvSpPr>
                <a:spLocks noChangeShapeType="1"/>
              </p:cNvSpPr>
              <p:nvPr/>
            </p:nvSpPr>
            <p:spPr bwMode="auto">
              <a:xfrm>
                <a:off x="2972" y="2808"/>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4" name="Line 12"/>
              <p:cNvSpPr>
                <a:spLocks noChangeShapeType="1"/>
              </p:cNvSpPr>
              <p:nvPr/>
            </p:nvSpPr>
            <p:spPr bwMode="auto">
              <a:xfrm>
                <a:off x="3020" y="2780"/>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85" name="Line 13"/>
              <p:cNvSpPr>
                <a:spLocks noChangeShapeType="1"/>
              </p:cNvSpPr>
              <p:nvPr/>
            </p:nvSpPr>
            <p:spPr bwMode="auto">
              <a:xfrm>
                <a:off x="3336" y="2780"/>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86" name="Line 14"/>
              <p:cNvSpPr>
                <a:spLocks noChangeShapeType="1"/>
              </p:cNvSpPr>
              <p:nvPr/>
            </p:nvSpPr>
            <p:spPr bwMode="auto">
              <a:xfrm flipH="1">
                <a:off x="3308" y="2300"/>
                <a:ext cx="8" cy="48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2" name="Line 20"/>
              <p:cNvSpPr>
                <a:spLocks noChangeShapeType="1"/>
              </p:cNvSpPr>
              <p:nvPr/>
            </p:nvSpPr>
            <p:spPr bwMode="auto">
              <a:xfrm>
                <a:off x="3324" y="2324"/>
                <a:ext cx="12" cy="448"/>
              </a:xfrm>
              <a:prstGeom prst="line">
                <a:avLst/>
              </a:prstGeom>
              <a:noFill/>
              <a:ln w="12700">
                <a:solidFill>
                  <a:srgbClr val="0066FF"/>
                </a:solidFill>
                <a:round/>
                <a:headEnd type="none" w="sm" len="sm"/>
                <a:tailEnd type="none" w="sm" len="sm"/>
              </a:ln>
              <a:effectLst/>
            </p:spPr>
            <p:txBody>
              <a:bodyPr wrap="none" anchor="ctr"/>
              <a:lstStyle/>
              <a:p>
                <a:endParaRPr lang="en-US"/>
              </a:p>
            </p:txBody>
          </p:sp>
        </p:grpSp>
        <p:grpSp>
          <p:nvGrpSpPr>
            <p:cNvPr id="975899" name="Group 27"/>
            <p:cNvGrpSpPr>
              <a:grpSpLocks/>
            </p:cNvGrpSpPr>
            <p:nvPr/>
          </p:nvGrpSpPr>
          <p:grpSpPr bwMode="auto">
            <a:xfrm>
              <a:off x="4578350" y="4953000"/>
              <a:ext cx="1295400" cy="1371600"/>
              <a:chOff x="2976" y="2832"/>
              <a:chExt cx="816" cy="864"/>
            </a:xfrm>
          </p:grpSpPr>
          <p:sp>
            <p:nvSpPr>
              <p:cNvPr id="975887" name="Line 15"/>
              <p:cNvSpPr>
                <a:spLocks noChangeShapeType="1"/>
              </p:cNvSpPr>
              <p:nvPr/>
            </p:nvSpPr>
            <p:spPr bwMode="auto">
              <a:xfrm flipV="1">
                <a:off x="2976" y="2832"/>
                <a:ext cx="0" cy="624"/>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8" name="Line 16"/>
              <p:cNvSpPr>
                <a:spLocks noChangeShapeType="1"/>
              </p:cNvSpPr>
              <p:nvPr/>
            </p:nvSpPr>
            <p:spPr bwMode="auto">
              <a:xfrm>
                <a:off x="2976" y="3456"/>
                <a:ext cx="816"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975889" name="Line 17"/>
              <p:cNvSpPr>
                <a:spLocks noChangeShapeType="1"/>
              </p:cNvSpPr>
              <p:nvPr/>
            </p:nvSpPr>
            <p:spPr bwMode="auto">
              <a:xfrm>
                <a:off x="3012" y="3428"/>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0" name="Line 18"/>
              <p:cNvSpPr>
                <a:spLocks noChangeShapeType="1"/>
              </p:cNvSpPr>
              <p:nvPr/>
            </p:nvSpPr>
            <p:spPr bwMode="auto">
              <a:xfrm>
                <a:off x="3384" y="3432"/>
                <a:ext cx="288" cy="0"/>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1" name="Line 19"/>
              <p:cNvSpPr>
                <a:spLocks noChangeShapeType="1"/>
              </p:cNvSpPr>
              <p:nvPr/>
            </p:nvSpPr>
            <p:spPr bwMode="auto">
              <a:xfrm flipH="1">
                <a:off x="3328" y="3168"/>
                <a:ext cx="32" cy="528"/>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3" name="Line 21"/>
              <p:cNvSpPr>
                <a:spLocks noChangeShapeType="1"/>
              </p:cNvSpPr>
              <p:nvPr/>
            </p:nvSpPr>
            <p:spPr bwMode="auto">
              <a:xfrm>
                <a:off x="3308" y="3424"/>
                <a:ext cx="20" cy="264"/>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75894" name="Line 22"/>
              <p:cNvSpPr>
                <a:spLocks noChangeShapeType="1"/>
              </p:cNvSpPr>
              <p:nvPr/>
            </p:nvSpPr>
            <p:spPr bwMode="auto">
              <a:xfrm>
                <a:off x="3364" y="3164"/>
                <a:ext cx="20" cy="264"/>
              </a:xfrm>
              <a:prstGeom prst="line">
                <a:avLst/>
              </a:prstGeom>
              <a:noFill/>
              <a:ln w="12700">
                <a:solidFill>
                  <a:srgbClr val="0066FF"/>
                </a:solidFill>
                <a:round/>
                <a:headEnd type="none" w="sm" len="sm"/>
                <a:tailEnd type="none" w="sm" len="sm"/>
              </a:ln>
              <a:effectLst/>
            </p:spPr>
            <p:txBody>
              <a:bodyPr wrap="none" anchor="ctr"/>
              <a:lstStyle/>
              <a:p>
                <a:endParaRPr lang="en-US"/>
              </a:p>
            </p:txBody>
          </p:sp>
        </p:grpSp>
        <p:sp>
          <p:nvSpPr>
            <p:cNvPr id="975895" name="Rectangle 23"/>
            <p:cNvSpPr>
              <a:spLocks noChangeArrowheads="1"/>
            </p:cNvSpPr>
            <p:nvPr/>
          </p:nvSpPr>
          <p:spPr bwMode="auto">
            <a:xfrm>
              <a:off x="1408113" y="3854450"/>
              <a:ext cx="2630487" cy="457200"/>
            </a:xfrm>
            <a:prstGeom prst="rect">
              <a:avLst/>
            </a:prstGeom>
            <a:noFill/>
            <a:ln w="12700">
              <a:noFill/>
              <a:miter lim="800000"/>
              <a:headEnd type="none" w="sm" len="sm"/>
              <a:tailEnd type="none" w="sm" len="sm"/>
            </a:ln>
            <a:effectLst/>
          </p:spPr>
          <p:txBody>
            <a:bodyPr wrap="none">
              <a:spAutoFit/>
            </a:bodyPr>
            <a:lstStyle/>
            <a:p>
              <a:r>
                <a:rPr lang="en-US" altLang="en-US" sz="2400" dirty="0"/>
                <a:t>1</a:t>
              </a:r>
              <a:r>
                <a:rPr lang="en-US" altLang="en-US" sz="2400" baseline="20000" dirty="0"/>
                <a:t>st</a:t>
              </a:r>
              <a:r>
                <a:rPr lang="en-US" altLang="en-US" sz="2400" dirty="0"/>
                <a:t> Derivative f ’(x)</a:t>
              </a:r>
            </a:p>
          </p:txBody>
        </p:sp>
        <p:sp>
          <p:nvSpPr>
            <p:cNvPr id="975896" name="Rectangle 24"/>
            <p:cNvSpPr>
              <a:spLocks noChangeArrowheads="1"/>
            </p:cNvSpPr>
            <p:nvPr/>
          </p:nvSpPr>
          <p:spPr bwMode="auto">
            <a:xfrm>
              <a:off x="1476375" y="5226050"/>
              <a:ext cx="2867025" cy="457200"/>
            </a:xfrm>
            <a:prstGeom prst="rect">
              <a:avLst/>
            </a:prstGeom>
            <a:noFill/>
            <a:ln w="12700">
              <a:noFill/>
              <a:miter lim="800000"/>
              <a:headEnd type="none" w="sm" len="sm"/>
              <a:tailEnd type="none" w="sm" len="sm"/>
            </a:ln>
            <a:effectLst/>
          </p:spPr>
          <p:txBody>
            <a:bodyPr wrap="none">
              <a:spAutoFit/>
            </a:bodyPr>
            <a:lstStyle/>
            <a:p>
              <a:r>
                <a:rPr lang="en-US" altLang="en-US" sz="2400" dirty="0"/>
                <a:t>2</a:t>
              </a:r>
              <a:r>
                <a:rPr lang="en-US" altLang="en-US" sz="2400" baseline="20000" dirty="0"/>
                <a:t>nd</a:t>
              </a:r>
              <a:r>
                <a:rPr lang="en-US" altLang="en-US" sz="2400" dirty="0"/>
                <a:t> Derivative -f ’’(x)</a:t>
              </a:r>
            </a:p>
          </p:txBody>
        </p:sp>
        <p:sp>
          <p:nvSpPr>
            <p:cNvPr id="975900" name="Text Box 28"/>
            <p:cNvSpPr txBox="1">
              <a:spLocks noChangeArrowheads="1"/>
            </p:cNvSpPr>
            <p:nvPr/>
          </p:nvSpPr>
          <p:spPr bwMode="auto">
            <a:xfrm>
              <a:off x="6248400" y="3810000"/>
              <a:ext cx="1506538" cy="457200"/>
            </a:xfrm>
            <a:prstGeom prst="rect">
              <a:avLst/>
            </a:prstGeom>
            <a:noFill/>
            <a:ln w="12700">
              <a:noFill/>
              <a:miter lim="800000"/>
              <a:headEnd type="none" w="sm" len="sm"/>
              <a:tailEnd type="none" w="sm" len="sm"/>
            </a:ln>
            <a:effectLst/>
          </p:spPr>
          <p:txBody>
            <a:bodyPr wrap="none">
              <a:spAutoFit/>
            </a:bodyPr>
            <a:lstStyle/>
            <a:p>
              <a:r>
                <a:rPr lang="en-US" altLang="en-US" sz="2400"/>
                <a:t>maximum</a:t>
              </a:r>
            </a:p>
          </p:txBody>
        </p:sp>
        <p:sp>
          <p:nvSpPr>
            <p:cNvPr id="975901" name="Text Box 29"/>
            <p:cNvSpPr txBox="1">
              <a:spLocks noChangeArrowheads="1"/>
            </p:cNvSpPr>
            <p:nvPr/>
          </p:nvSpPr>
          <p:spPr bwMode="auto">
            <a:xfrm>
              <a:off x="5715000" y="5334000"/>
              <a:ext cx="1998663" cy="457200"/>
            </a:xfrm>
            <a:prstGeom prst="rect">
              <a:avLst/>
            </a:prstGeom>
            <a:noFill/>
            <a:ln w="12700">
              <a:noFill/>
              <a:miter lim="800000"/>
              <a:headEnd type="none" w="sm" len="sm"/>
              <a:tailEnd type="none" w="sm" len="sm"/>
            </a:ln>
            <a:effectLst/>
          </p:spPr>
          <p:txBody>
            <a:bodyPr wrap="none">
              <a:spAutoFit/>
            </a:bodyPr>
            <a:lstStyle/>
            <a:p>
              <a:r>
                <a:rPr lang="en-US" altLang="en-US" sz="2400" dirty="0"/>
                <a:t>zero crossing</a:t>
              </a:r>
            </a:p>
          </p:txBody>
        </p:sp>
      </p:grpSp>
    </p:spTree>
    <p:extLst>
      <p:ext uri="{BB962C8B-B14F-4D97-AF65-F5344CB8AC3E}">
        <p14:creationId xmlns:p14="http://schemas.microsoft.com/office/powerpoint/2010/main" val="4242603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7572375" y="285750"/>
            <a:ext cx="1609725" cy="609600"/>
          </a:xfrm>
        </p:spPr>
        <p:txBody>
          <a:bodyPr/>
          <a:lstStyle/>
          <a:p>
            <a:r>
              <a:rPr lang="en-US" altLang="en-US"/>
              <a:t>Reality</a:t>
            </a:r>
          </a:p>
        </p:txBody>
      </p:sp>
      <p:sp>
        <p:nvSpPr>
          <p:cNvPr id="979971" name="Rectangle 3"/>
          <p:cNvSpPr>
            <a:spLocks noGrp="1" noChangeArrowheads="1"/>
          </p:cNvSpPr>
          <p:nvPr>
            <p:ph type="body" idx="1"/>
          </p:nvPr>
        </p:nvSpPr>
        <p:spPr/>
        <p:txBody>
          <a:bodyPr/>
          <a:lstStyle/>
          <a:p>
            <a:endParaRPr lang="en-US" altLang="en-US"/>
          </a:p>
        </p:txBody>
      </p:sp>
      <p:pic>
        <p:nvPicPr>
          <p:cNvPr id="979972" name="Picture 4"/>
          <p:cNvPicPr>
            <a:picLocks noChangeAspect="1" noChangeArrowheads="1"/>
          </p:cNvPicPr>
          <p:nvPr/>
        </p:nvPicPr>
        <p:blipFill>
          <a:blip r:embed="rId2" cstate="print"/>
          <a:srcRect/>
          <a:stretch>
            <a:fillRect/>
          </a:stretch>
        </p:blipFill>
        <p:spPr bwMode="auto">
          <a:xfrm>
            <a:off x="304800" y="1295400"/>
            <a:ext cx="3581400" cy="2363788"/>
          </a:xfrm>
          <a:prstGeom prst="rect">
            <a:avLst/>
          </a:prstGeom>
          <a:noFill/>
          <a:ln w="19050">
            <a:solidFill>
              <a:schemeClr val="folHlink"/>
            </a:solidFill>
            <a:miter lim="800000"/>
            <a:headEnd/>
            <a:tailEnd/>
          </a:ln>
        </p:spPr>
      </p:pic>
      <p:sp>
        <p:nvSpPr>
          <p:cNvPr id="979975" name="Line 7"/>
          <p:cNvSpPr>
            <a:spLocks noChangeShapeType="1"/>
          </p:cNvSpPr>
          <p:nvPr/>
        </p:nvSpPr>
        <p:spPr bwMode="auto">
          <a:xfrm>
            <a:off x="762000" y="2171700"/>
            <a:ext cx="2743200" cy="0"/>
          </a:xfrm>
          <a:prstGeom prst="line">
            <a:avLst/>
          </a:prstGeom>
          <a:noFill/>
          <a:ln w="19050">
            <a:solidFill>
              <a:schemeClr val="folHlink"/>
            </a:solidFill>
            <a:round/>
            <a:headEnd type="none" w="sm" len="sm"/>
            <a:tailEnd type="none" w="sm" len="sm"/>
          </a:ln>
          <a:effectLst/>
        </p:spPr>
        <p:txBody>
          <a:bodyPr wrap="none" anchor="ctr"/>
          <a:lstStyle/>
          <a:p>
            <a:endParaRPr lang="en-US"/>
          </a:p>
        </p:txBody>
      </p:sp>
      <p:pic>
        <p:nvPicPr>
          <p:cNvPr id="979977" name="Picture 9"/>
          <p:cNvPicPr>
            <a:picLocks noChangeAspect="1" noChangeArrowheads="1"/>
          </p:cNvPicPr>
          <p:nvPr/>
        </p:nvPicPr>
        <p:blipFill>
          <a:blip r:embed="rId3" cstate="print"/>
          <a:srcRect/>
          <a:stretch>
            <a:fillRect/>
          </a:stretch>
        </p:blipFill>
        <p:spPr bwMode="auto">
          <a:xfrm>
            <a:off x="4038600" y="1676400"/>
            <a:ext cx="4876800" cy="1731963"/>
          </a:xfrm>
          <a:prstGeom prst="rect">
            <a:avLst/>
          </a:prstGeom>
          <a:noFill/>
          <a:ln w="19050">
            <a:solidFill>
              <a:schemeClr val="folHlink"/>
            </a:solidFill>
            <a:miter lim="800000"/>
            <a:headEnd/>
            <a:tailEnd/>
          </a:ln>
        </p:spPr>
      </p:pic>
      <p:grpSp>
        <p:nvGrpSpPr>
          <p:cNvPr id="979980" name="Group 12"/>
          <p:cNvGrpSpPr>
            <a:grpSpLocks/>
          </p:cNvGrpSpPr>
          <p:nvPr/>
        </p:nvGrpSpPr>
        <p:grpSpPr bwMode="auto">
          <a:xfrm>
            <a:off x="304800" y="3886200"/>
            <a:ext cx="1941513" cy="2724150"/>
            <a:chOff x="768" y="2448"/>
            <a:chExt cx="1223" cy="1716"/>
          </a:xfrm>
        </p:grpSpPr>
        <p:pic>
          <p:nvPicPr>
            <p:cNvPr id="979978" name="Picture 10"/>
            <p:cNvPicPr>
              <a:picLocks noChangeAspect="1" noChangeArrowheads="1"/>
            </p:cNvPicPr>
            <p:nvPr/>
          </p:nvPicPr>
          <p:blipFill>
            <a:blip r:embed="rId4" cstate="print"/>
            <a:srcRect/>
            <a:stretch>
              <a:fillRect/>
            </a:stretch>
          </p:blipFill>
          <p:spPr bwMode="auto">
            <a:xfrm>
              <a:off x="768" y="2448"/>
              <a:ext cx="1223" cy="1716"/>
            </a:xfrm>
            <a:prstGeom prst="rect">
              <a:avLst/>
            </a:prstGeom>
            <a:noFill/>
            <a:ln w="19050">
              <a:solidFill>
                <a:schemeClr val="folHlink"/>
              </a:solidFill>
              <a:miter lim="800000"/>
              <a:headEnd/>
              <a:tailEnd/>
            </a:ln>
          </p:spPr>
        </p:pic>
        <p:sp>
          <p:nvSpPr>
            <p:cNvPr id="979979" name="Rectangle 11"/>
            <p:cNvSpPr>
              <a:spLocks noChangeArrowheads="1"/>
            </p:cNvSpPr>
            <p:nvPr/>
          </p:nvSpPr>
          <p:spPr bwMode="auto">
            <a:xfrm>
              <a:off x="895" y="3080"/>
              <a:ext cx="363" cy="352"/>
            </a:xfrm>
            <a:prstGeom prst="rect">
              <a:avLst/>
            </a:prstGeom>
            <a:noFill/>
            <a:ln w="19050">
              <a:solidFill>
                <a:schemeClr val="folHlink"/>
              </a:solidFill>
              <a:miter lim="800000"/>
              <a:headEnd type="none" w="sm" len="sm"/>
              <a:tailEnd type="none" w="sm" len="sm"/>
            </a:ln>
            <a:effectLst/>
          </p:spPr>
          <p:txBody>
            <a:bodyPr wrap="none" anchor="ctr"/>
            <a:lstStyle/>
            <a:p>
              <a:endParaRPr lang="en-US"/>
            </a:p>
          </p:txBody>
        </p:sp>
      </p:grpSp>
      <p:pic>
        <p:nvPicPr>
          <p:cNvPr id="979981" name="Picture 13"/>
          <p:cNvPicPr>
            <a:picLocks noChangeAspect="1" noChangeArrowheads="1"/>
          </p:cNvPicPr>
          <p:nvPr/>
        </p:nvPicPr>
        <p:blipFill>
          <a:blip r:embed="rId5" cstate="print"/>
          <a:srcRect r="14619"/>
          <a:stretch>
            <a:fillRect/>
          </a:stretch>
        </p:blipFill>
        <p:spPr bwMode="auto">
          <a:xfrm>
            <a:off x="2514600" y="3810000"/>
            <a:ext cx="3124200" cy="2890838"/>
          </a:xfrm>
          <a:prstGeom prst="rect">
            <a:avLst/>
          </a:prstGeom>
          <a:noFill/>
          <a:ln w="19050">
            <a:solidFill>
              <a:schemeClr val="folHlink"/>
            </a:solidFill>
            <a:miter lim="800000"/>
            <a:headEnd/>
            <a:tailEnd/>
          </a:ln>
        </p:spPr>
      </p:pic>
      <p:pic>
        <p:nvPicPr>
          <p:cNvPr id="979982" name="Picture 14"/>
          <p:cNvPicPr>
            <a:picLocks noChangeAspect="1" noChangeArrowheads="1"/>
          </p:cNvPicPr>
          <p:nvPr/>
        </p:nvPicPr>
        <p:blipFill>
          <a:blip r:embed="rId6" cstate="print"/>
          <a:srcRect/>
          <a:stretch>
            <a:fillRect/>
          </a:stretch>
        </p:blipFill>
        <p:spPr bwMode="auto">
          <a:xfrm>
            <a:off x="5791200" y="4114800"/>
            <a:ext cx="3352800" cy="2230438"/>
          </a:xfrm>
          <a:prstGeom prst="rect">
            <a:avLst/>
          </a:prstGeom>
          <a:noFill/>
          <a:ln w="19050">
            <a:solidFill>
              <a:schemeClr val="folHlink"/>
            </a:solidFill>
            <a:miter lim="800000"/>
            <a:headEnd/>
            <a:tailEnd/>
          </a:ln>
        </p:spPr>
      </p:pic>
      <p:sp>
        <p:nvSpPr>
          <p:cNvPr id="979983" name="Line 15"/>
          <p:cNvSpPr>
            <a:spLocks noChangeShapeType="1"/>
          </p:cNvSpPr>
          <p:nvPr/>
        </p:nvSpPr>
        <p:spPr bwMode="auto">
          <a:xfrm>
            <a:off x="914400" y="4257675"/>
            <a:ext cx="1219200"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Tree>
    <p:extLst>
      <p:ext uri="{BB962C8B-B14F-4D97-AF65-F5344CB8AC3E}">
        <p14:creationId xmlns:p14="http://schemas.microsoft.com/office/powerpoint/2010/main" val="2724059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lstStyle/>
          <a:p>
            <a:r>
              <a:rPr lang="en-US" altLang="en-US"/>
              <a:t>Properties of an Edge</a:t>
            </a:r>
          </a:p>
        </p:txBody>
      </p:sp>
      <p:sp>
        <p:nvSpPr>
          <p:cNvPr id="978974" name="Text Box 30"/>
          <p:cNvSpPr txBox="1">
            <a:spLocks noGrp="1" noChangeArrowheads="1"/>
          </p:cNvSpPr>
          <p:nvPr>
            <p:ph type="body" idx="1"/>
          </p:nvPr>
        </p:nvSpPr>
        <p:spPr>
          <a:xfrm>
            <a:off x="647700" y="1524000"/>
            <a:ext cx="7848600" cy="2362200"/>
          </a:xfrm>
          <a:noFill/>
          <a:ln/>
        </p:spPr>
        <p:txBody>
          <a:bodyPr/>
          <a:lstStyle/>
          <a:p>
            <a:pPr>
              <a:spcBef>
                <a:spcPct val="0"/>
              </a:spcBef>
              <a:buClrTx/>
              <a:buSzTx/>
              <a:buFontTx/>
              <a:buNone/>
            </a:pPr>
            <a:r>
              <a:rPr lang="en-US" altLang="en-US" sz="1800" b="1">
                <a:solidFill>
                  <a:srgbClr val="D82204"/>
                </a:solidFill>
              </a:rPr>
              <a:t>Orientation</a:t>
            </a:r>
          </a:p>
        </p:txBody>
      </p:sp>
      <p:grpSp>
        <p:nvGrpSpPr>
          <p:cNvPr id="25" name="Group 24"/>
          <p:cNvGrpSpPr/>
          <p:nvPr/>
        </p:nvGrpSpPr>
        <p:grpSpPr>
          <a:xfrm>
            <a:off x="457200" y="1143000"/>
            <a:ext cx="8305800" cy="5519738"/>
            <a:chOff x="457200" y="1143000"/>
            <a:chExt cx="8305800" cy="5519738"/>
          </a:xfrm>
        </p:grpSpPr>
        <p:pic>
          <p:nvPicPr>
            <p:cNvPr id="978954" name="Picture 10"/>
            <p:cNvPicPr>
              <a:picLocks noChangeAspect="1" noChangeArrowheads="1"/>
            </p:cNvPicPr>
            <p:nvPr/>
          </p:nvPicPr>
          <p:blipFill>
            <a:blip r:embed="rId2" cstate="print"/>
            <a:srcRect/>
            <a:stretch>
              <a:fillRect/>
            </a:stretch>
          </p:blipFill>
          <p:spPr bwMode="auto">
            <a:xfrm>
              <a:off x="4114800" y="1344613"/>
              <a:ext cx="4648200" cy="3227387"/>
            </a:xfrm>
            <a:prstGeom prst="rect">
              <a:avLst/>
            </a:prstGeom>
            <a:noFill/>
          </p:spPr>
        </p:pic>
        <p:grpSp>
          <p:nvGrpSpPr>
            <p:cNvPr id="978948" name="Group 4"/>
            <p:cNvGrpSpPr>
              <a:grpSpLocks/>
            </p:cNvGrpSpPr>
            <p:nvPr/>
          </p:nvGrpSpPr>
          <p:grpSpPr bwMode="auto">
            <a:xfrm>
              <a:off x="457200" y="1143000"/>
              <a:ext cx="3048000" cy="3048000"/>
              <a:chOff x="144" y="864"/>
              <a:chExt cx="1920" cy="1920"/>
            </a:xfrm>
          </p:grpSpPr>
          <p:pic>
            <p:nvPicPr>
              <p:cNvPr id="978949" name="Picture 5"/>
              <p:cNvPicPr>
                <a:picLocks noChangeAspect="1" noChangeArrowheads="1"/>
              </p:cNvPicPr>
              <p:nvPr/>
            </p:nvPicPr>
            <p:blipFill>
              <a:blip r:embed="rId3" cstate="print"/>
              <a:srcRect/>
              <a:stretch>
                <a:fillRect/>
              </a:stretch>
            </p:blipFill>
            <p:spPr bwMode="auto">
              <a:xfrm>
                <a:off x="144" y="864"/>
                <a:ext cx="1920" cy="1920"/>
              </a:xfrm>
              <a:prstGeom prst="rect">
                <a:avLst/>
              </a:prstGeom>
              <a:noFill/>
            </p:spPr>
          </p:pic>
          <p:sp>
            <p:nvSpPr>
              <p:cNvPr id="978950" name="Rectangle 6"/>
              <p:cNvSpPr>
                <a:spLocks noChangeArrowheads="1"/>
              </p:cNvSpPr>
              <p:nvPr/>
            </p:nvSpPr>
            <p:spPr bwMode="auto">
              <a:xfrm>
                <a:off x="624" y="1632"/>
                <a:ext cx="384" cy="240"/>
              </a:xfrm>
              <a:prstGeom prst="rect">
                <a:avLst/>
              </a:prstGeom>
              <a:noFill/>
              <a:ln w="19050">
                <a:solidFill>
                  <a:srgbClr val="D82204"/>
                </a:solidFill>
                <a:miter lim="800000"/>
                <a:headEnd type="none" w="sm" len="sm"/>
                <a:tailEnd type="none" w="sm" len="sm"/>
              </a:ln>
              <a:effectLst/>
            </p:spPr>
            <p:txBody>
              <a:bodyPr wrap="none" anchor="ctr"/>
              <a:lstStyle/>
              <a:p>
                <a:endParaRPr lang="en-US"/>
              </a:p>
            </p:txBody>
          </p:sp>
          <p:sp>
            <p:nvSpPr>
              <p:cNvPr id="978951" name="Text Box 7"/>
              <p:cNvSpPr txBox="1">
                <a:spLocks noChangeArrowheads="1"/>
              </p:cNvSpPr>
              <p:nvPr/>
            </p:nvSpPr>
            <p:spPr bwMode="auto">
              <a:xfrm>
                <a:off x="288" y="960"/>
                <a:ext cx="660" cy="231"/>
              </a:xfrm>
              <a:prstGeom prst="rect">
                <a:avLst/>
              </a:prstGeom>
              <a:noFill/>
              <a:ln w="12700">
                <a:noFill/>
                <a:miter lim="800000"/>
                <a:headEnd type="none" w="sm" len="sm"/>
                <a:tailEnd type="none" w="sm" len="sm"/>
              </a:ln>
              <a:effectLst/>
            </p:spPr>
            <p:txBody>
              <a:bodyPr wrap="none">
                <a:spAutoFit/>
              </a:bodyPr>
              <a:lstStyle/>
              <a:p>
                <a:r>
                  <a:rPr lang="en-US" altLang="en-US" sz="1800" b="1">
                    <a:solidFill>
                      <a:srgbClr val="D82204"/>
                    </a:solidFill>
                  </a:rPr>
                  <a:t>Original</a:t>
                </a:r>
              </a:p>
            </p:txBody>
          </p:sp>
        </p:grpSp>
        <p:sp>
          <p:nvSpPr>
            <p:cNvPr id="978952" name="Line 8"/>
            <p:cNvSpPr>
              <a:spLocks noChangeShapeType="1"/>
            </p:cNvSpPr>
            <p:nvPr/>
          </p:nvSpPr>
          <p:spPr bwMode="auto">
            <a:xfrm>
              <a:off x="1828800" y="2514600"/>
              <a:ext cx="2286000" cy="381000"/>
            </a:xfrm>
            <a:prstGeom prst="line">
              <a:avLst/>
            </a:prstGeom>
            <a:noFill/>
            <a:ln w="19050">
              <a:solidFill>
                <a:srgbClr val="D82204"/>
              </a:solidFill>
              <a:round/>
              <a:headEnd type="none" w="sm" len="sm"/>
              <a:tailEnd type="triangle" w="sm" len="sm"/>
            </a:ln>
            <a:effectLst/>
          </p:spPr>
          <p:txBody>
            <a:bodyPr wrap="none" anchor="ctr"/>
            <a:lstStyle/>
            <a:p>
              <a:endParaRPr lang="en-US"/>
            </a:p>
          </p:txBody>
        </p:sp>
        <p:sp>
          <p:nvSpPr>
            <p:cNvPr id="978955" name="Freeform 11"/>
            <p:cNvSpPr>
              <a:spLocks/>
            </p:cNvSpPr>
            <p:nvPr/>
          </p:nvSpPr>
          <p:spPr bwMode="auto">
            <a:xfrm>
              <a:off x="4165600" y="2665413"/>
              <a:ext cx="3027363" cy="439737"/>
            </a:xfrm>
            <a:custGeom>
              <a:avLst/>
              <a:gdLst/>
              <a:ahLst/>
              <a:cxnLst>
                <a:cxn ang="0">
                  <a:pos x="0" y="0"/>
                </a:cxn>
                <a:cxn ang="0">
                  <a:pos x="666" y="37"/>
                </a:cxn>
                <a:cxn ang="0">
                  <a:pos x="1256" y="67"/>
                </a:cxn>
                <a:cxn ang="0">
                  <a:pos x="1473" y="97"/>
                </a:cxn>
                <a:cxn ang="0">
                  <a:pos x="1675" y="149"/>
                </a:cxn>
                <a:cxn ang="0">
                  <a:pos x="1780" y="202"/>
                </a:cxn>
                <a:cxn ang="0">
                  <a:pos x="1862" y="254"/>
                </a:cxn>
                <a:cxn ang="0">
                  <a:pos x="1885" y="269"/>
                </a:cxn>
                <a:cxn ang="0">
                  <a:pos x="1907" y="277"/>
                </a:cxn>
              </a:cxnLst>
              <a:rect l="0" t="0" r="r" b="b"/>
              <a:pathLst>
                <a:path w="1907" h="277">
                  <a:moveTo>
                    <a:pt x="0" y="0"/>
                  </a:moveTo>
                  <a:cubicBezTo>
                    <a:pt x="222" y="6"/>
                    <a:pt x="443" y="27"/>
                    <a:pt x="666" y="37"/>
                  </a:cubicBezTo>
                  <a:cubicBezTo>
                    <a:pt x="863" y="53"/>
                    <a:pt x="1056" y="62"/>
                    <a:pt x="1256" y="67"/>
                  </a:cubicBezTo>
                  <a:cubicBezTo>
                    <a:pt x="1324" y="90"/>
                    <a:pt x="1402" y="92"/>
                    <a:pt x="1473" y="97"/>
                  </a:cubicBezTo>
                  <a:cubicBezTo>
                    <a:pt x="1538" y="110"/>
                    <a:pt x="1614" y="118"/>
                    <a:pt x="1675" y="149"/>
                  </a:cubicBezTo>
                  <a:cubicBezTo>
                    <a:pt x="1710" y="166"/>
                    <a:pt x="1745" y="184"/>
                    <a:pt x="1780" y="202"/>
                  </a:cubicBezTo>
                  <a:cubicBezTo>
                    <a:pt x="1810" y="217"/>
                    <a:pt x="1829" y="243"/>
                    <a:pt x="1862" y="254"/>
                  </a:cubicBezTo>
                  <a:cubicBezTo>
                    <a:pt x="1869" y="259"/>
                    <a:pt x="1876" y="264"/>
                    <a:pt x="1885" y="269"/>
                  </a:cubicBezTo>
                  <a:cubicBezTo>
                    <a:pt x="1891" y="272"/>
                    <a:pt x="1907" y="277"/>
                    <a:pt x="1907" y="277"/>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6" name="Freeform 12"/>
            <p:cNvSpPr>
              <a:spLocks/>
            </p:cNvSpPr>
            <p:nvPr/>
          </p:nvSpPr>
          <p:spPr bwMode="auto">
            <a:xfrm>
              <a:off x="6215063" y="1631950"/>
              <a:ext cx="2497137" cy="1163638"/>
            </a:xfrm>
            <a:custGeom>
              <a:avLst/>
              <a:gdLst/>
              <a:ahLst/>
              <a:cxnLst>
                <a:cxn ang="0">
                  <a:pos x="1573" y="0"/>
                </a:cxn>
                <a:cxn ang="0">
                  <a:pos x="1438" y="90"/>
                </a:cxn>
                <a:cxn ang="0">
                  <a:pos x="1394" y="120"/>
                </a:cxn>
                <a:cxn ang="0">
                  <a:pos x="1304" y="150"/>
                </a:cxn>
                <a:cxn ang="0">
                  <a:pos x="1199" y="202"/>
                </a:cxn>
                <a:cxn ang="0">
                  <a:pos x="990" y="277"/>
                </a:cxn>
                <a:cxn ang="0">
                  <a:pos x="900" y="322"/>
                </a:cxn>
                <a:cxn ang="0">
                  <a:pos x="855" y="337"/>
                </a:cxn>
                <a:cxn ang="0">
                  <a:pos x="766" y="374"/>
                </a:cxn>
                <a:cxn ang="0">
                  <a:pos x="706" y="404"/>
                </a:cxn>
                <a:cxn ang="0">
                  <a:pos x="609" y="449"/>
                </a:cxn>
                <a:cxn ang="0">
                  <a:pos x="451" y="516"/>
                </a:cxn>
                <a:cxn ang="0">
                  <a:pos x="302" y="569"/>
                </a:cxn>
                <a:cxn ang="0">
                  <a:pos x="160" y="643"/>
                </a:cxn>
                <a:cxn ang="0">
                  <a:pos x="70" y="688"/>
                </a:cxn>
                <a:cxn ang="0">
                  <a:pos x="25" y="718"/>
                </a:cxn>
                <a:cxn ang="0">
                  <a:pos x="3" y="733"/>
                </a:cxn>
              </a:cxnLst>
              <a:rect l="0" t="0" r="r" b="b"/>
              <a:pathLst>
                <a:path w="1573" h="733">
                  <a:moveTo>
                    <a:pt x="1573" y="0"/>
                  </a:moveTo>
                  <a:cubicBezTo>
                    <a:pt x="1527" y="30"/>
                    <a:pt x="1482" y="60"/>
                    <a:pt x="1438" y="90"/>
                  </a:cubicBezTo>
                  <a:cubicBezTo>
                    <a:pt x="1423" y="99"/>
                    <a:pt x="1410" y="114"/>
                    <a:pt x="1394" y="120"/>
                  </a:cubicBezTo>
                  <a:cubicBezTo>
                    <a:pt x="1365" y="128"/>
                    <a:pt x="1329" y="135"/>
                    <a:pt x="1304" y="150"/>
                  </a:cubicBezTo>
                  <a:cubicBezTo>
                    <a:pt x="1263" y="172"/>
                    <a:pt x="1244" y="191"/>
                    <a:pt x="1199" y="202"/>
                  </a:cubicBezTo>
                  <a:cubicBezTo>
                    <a:pt x="1141" y="241"/>
                    <a:pt x="1058" y="264"/>
                    <a:pt x="990" y="277"/>
                  </a:cubicBezTo>
                  <a:cubicBezTo>
                    <a:pt x="963" y="294"/>
                    <a:pt x="929" y="309"/>
                    <a:pt x="900" y="322"/>
                  </a:cubicBezTo>
                  <a:cubicBezTo>
                    <a:pt x="885" y="328"/>
                    <a:pt x="868" y="328"/>
                    <a:pt x="855" y="337"/>
                  </a:cubicBezTo>
                  <a:cubicBezTo>
                    <a:pt x="826" y="356"/>
                    <a:pt x="796" y="358"/>
                    <a:pt x="766" y="374"/>
                  </a:cubicBezTo>
                  <a:cubicBezTo>
                    <a:pt x="695" y="409"/>
                    <a:pt x="755" y="388"/>
                    <a:pt x="706" y="404"/>
                  </a:cubicBezTo>
                  <a:cubicBezTo>
                    <a:pt x="674" y="424"/>
                    <a:pt x="644" y="437"/>
                    <a:pt x="609" y="449"/>
                  </a:cubicBezTo>
                  <a:cubicBezTo>
                    <a:pt x="564" y="478"/>
                    <a:pt x="502" y="506"/>
                    <a:pt x="451" y="516"/>
                  </a:cubicBezTo>
                  <a:cubicBezTo>
                    <a:pt x="406" y="546"/>
                    <a:pt x="351" y="550"/>
                    <a:pt x="302" y="569"/>
                  </a:cubicBezTo>
                  <a:cubicBezTo>
                    <a:pt x="251" y="588"/>
                    <a:pt x="211" y="626"/>
                    <a:pt x="160" y="643"/>
                  </a:cubicBezTo>
                  <a:cubicBezTo>
                    <a:pt x="132" y="660"/>
                    <a:pt x="101" y="678"/>
                    <a:pt x="70" y="688"/>
                  </a:cubicBezTo>
                  <a:cubicBezTo>
                    <a:pt x="55" y="698"/>
                    <a:pt x="41" y="711"/>
                    <a:pt x="25" y="718"/>
                  </a:cubicBezTo>
                  <a:cubicBezTo>
                    <a:pt x="0" y="726"/>
                    <a:pt x="3" y="718"/>
                    <a:pt x="3" y="733"/>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7" name="Freeform 13"/>
            <p:cNvSpPr>
              <a:spLocks/>
            </p:cNvSpPr>
            <p:nvPr/>
          </p:nvSpPr>
          <p:spPr bwMode="auto">
            <a:xfrm>
              <a:off x="6789738" y="2867025"/>
              <a:ext cx="1946275" cy="142875"/>
            </a:xfrm>
            <a:custGeom>
              <a:avLst/>
              <a:gdLst/>
              <a:ahLst/>
              <a:cxnLst>
                <a:cxn ang="0">
                  <a:pos x="0" y="0"/>
                </a:cxn>
                <a:cxn ang="0">
                  <a:pos x="426" y="37"/>
                </a:cxn>
                <a:cxn ang="0">
                  <a:pos x="650" y="45"/>
                </a:cxn>
                <a:cxn ang="0">
                  <a:pos x="1069" y="75"/>
                </a:cxn>
                <a:cxn ang="0">
                  <a:pos x="1226" y="90"/>
                </a:cxn>
              </a:cxnLst>
              <a:rect l="0" t="0" r="r" b="b"/>
              <a:pathLst>
                <a:path w="1226" h="90">
                  <a:moveTo>
                    <a:pt x="0" y="0"/>
                  </a:moveTo>
                  <a:cubicBezTo>
                    <a:pt x="123" y="28"/>
                    <a:pt x="293" y="29"/>
                    <a:pt x="426" y="37"/>
                  </a:cubicBezTo>
                  <a:cubicBezTo>
                    <a:pt x="509" y="51"/>
                    <a:pt x="556" y="49"/>
                    <a:pt x="650" y="45"/>
                  </a:cubicBezTo>
                  <a:cubicBezTo>
                    <a:pt x="779" y="49"/>
                    <a:pt x="938" y="50"/>
                    <a:pt x="1069" y="75"/>
                  </a:cubicBezTo>
                  <a:cubicBezTo>
                    <a:pt x="1120" y="84"/>
                    <a:pt x="1226" y="90"/>
                    <a:pt x="1226" y="90"/>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8" name="Freeform 14"/>
            <p:cNvSpPr>
              <a:spLocks/>
            </p:cNvSpPr>
            <p:nvPr/>
          </p:nvSpPr>
          <p:spPr bwMode="auto">
            <a:xfrm>
              <a:off x="6611938" y="3076575"/>
              <a:ext cx="2147887" cy="52388"/>
            </a:xfrm>
            <a:custGeom>
              <a:avLst/>
              <a:gdLst/>
              <a:ahLst/>
              <a:cxnLst>
                <a:cxn ang="0">
                  <a:pos x="0" y="10"/>
                </a:cxn>
                <a:cxn ang="0">
                  <a:pos x="725" y="18"/>
                </a:cxn>
                <a:cxn ang="0">
                  <a:pos x="1159" y="10"/>
                </a:cxn>
                <a:cxn ang="0">
                  <a:pos x="1353" y="33"/>
                </a:cxn>
              </a:cxnLst>
              <a:rect l="0" t="0" r="r" b="b"/>
              <a:pathLst>
                <a:path w="1353" h="33">
                  <a:moveTo>
                    <a:pt x="0" y="10"/>
                  </a:moveTo>
                  <a:cubicBezTo>
                    <a:pt x="242" y="15"/>
                    <a:pt x="482" y="8"/>
                    <a:pt x="725" y="18"/>
                  </a:cubicBezTo>
                  <a:cubicBezTo>
                    <a:pt x="870" y="6"/>
                    <a:pt x="1013" y="0"/>
                    <a:pt x="1159" y="10"/>
                  </a:cubicBezTo>
                  <a:cubicBezTo>
                    <a:pt x="1225" y="20"/>
                    <a:pt x="1286" y="33"/>
                    <a:pt x="1353" y="33"/>
                  </a:cubicBezTo>
                </a:path>
              </a:pathLst>
            </a:custGeom>
            <a:noFill/>
            <a:ln w="19050" cap="flat" cmpd="sng">
              <a:solidFill>
                <a:srgbClr val="0066FF"/>
              </a:solidFill>
              <a:prstDash val="solid"/>
              <a:round/>
              <a:headEnd type="none" w="sm" len="sm"/>
              <a:tailEnd type="none" w="sm" len="sm"/>
            </a:ln>
            <a:effectLst/>
          </p:spPr>
          <p:txBody>
            <a:bodyPr wrap="none" anchor="ctr"/>
            <a:lstStyle/>
            <a:p>
              <a:endParaRPr lang="en-US"/>
            </a:p>
          </p:txBody>
        </p:sp>
        <p:sp>
          <p:nvSpPr>
            <p:cNvPr id="978959" name="Line 15"/>
            <p:cNvSpPr>
              <a:spLocks noChangeShapeType="1"/>
            </p:cNvSpPr>
            <p:nvPr/>
          </p:nvSpPr>
          <p:spPr bwMode="auto">
            <a:xfrm flipH="1">
              <a:off x="5943600" y="2293938"/>
              <a:ext cx="55563" cy="446087"/>
            </a:xfrm>
            <a:prstGeom prst="line">
              <a:avLst/>
            </a:prstGeom>
            <a:noFill/>
            <a:ln w="19050">
              <a:solidFill>
                <a:srgbClr val="D82204"/>
              </a:solidFill>
              <a:round/>
              <a:headEnd type="triangle" w="med" len="med"/>
              <a:tailEnd/>
            </a:ln>
            <a:effectLst/>
          </p:spPr>
          <p:txBody>
            <a:bodyPr wrap="none" anchor="ctr"/>
            <a:lstStyle/>
            <a:p>
              <a:endParaRPr lang="en-US"/>
            </a:p>
          </p:txBody>
        </p:sp>
        <p:sp>
          <p:nvSpPr>
            <p:cNvPr id="978960" name="Line 16"/>
            <p:cNvSpPr>
              <a:spLocks noChangeShapeType="1"/>
            </p:cNvSpPr>
            <p:nvPr/>
          </p:nvSpPr>
          <p:spPr bwMode="auto">
            <a:xfrm flipH="1">
              <a:off x="6629400" y="2341563"/>
              <a:ext cx="123825" cy="488950"/>
            </a:xfrm>
            <a:prstGeom prst="line">
              <a:avLst/>
            </a:prstGeom>
            <a:noFill/>
            <a:ln w="19050">
              <a:solidFill>
                <a:srgbClr val="D82204"/>
              </a:solidFill>
              <a:round/>
              <a:headEnd type="triangle" w="med" len="med"/>
              <a:tailEnd/>
            </a:ln>
            <a:effectLst/>
          </p:spPr>
          <p:txBody>
            <a:bodyPr wrap="none" anchor="ctr"/>
            <a:lstStyle/>
            <a:p>
              <a:endParaRPr lang="en-US"/>
            </a:p>
          </p:txBody>
        </p:sp>
        <p:sp>
          <p:nvSpPr>
            <p:cNvPr id="978961" name="Line 17"/>
            <p:cNvSpPr>
              <a:spLocks noChangeShapeType="1"/>
            </p:cNvSpPr>
            <p:nvPr/>
          </p:nvSpPr>
          <p:spPr bwMode="auto">
            <a:xfrm>
              <a:off x="7275513" y="1798638"/>
              <a:ext cx="268287" cy="339725"/>
            </a:xfrm>
            <a:prstGeom prst="line">
              <a:avLst/>
            </a:prstGeom>
            <a:noFill/>
            <a:ln w="19050">
              <a:solidFill>
                <a:srgbClr val="D82204"/>
              </a:solidFill>
              <a:round/>
              <a:headEnd type="triangle" w="med" len="med"/>
              <a:tailEnd/>
            </a:ln>
            <a:effectLst/>
          </p:spPr>
          <p:txBody>
            <a:bodyPr wrap="none" anchor="ctr"/>
            <a:lstStyle/>
            <a:p>
              <a:endParaRPr lang="en-US"/>
            </a:p>
          </p:txBody>
        </p:sp>
        <p:sp>
          <p:nvSpPr>
            <p:cNvPr id="978962" name="Text Box 18"/>
            <p:cNvSpPr txBox="1">
              <a:spLocks noChangeArrowheads="1"/>
            </p:cNvSpPr>
            <p:nvPr/>
          </p:nvSpPr>
          <p:spPr bwMode="auto">
            <a:xfrm>
              <a:off x="5638800" y="1801813"/>
              <a:ext cx="1403350" cy="366712"/>
            </a:xfrm>
            <a:prstGeom prst="rect">
              <a:avLst/>
            </a:prstGeom>
            <a:noFill/>
            <a:ln w="12700">
              <a:noFill/>
              <a:miter lim="800000"/>
              <a:headEnd type="none" w="sm" len="sm"/>
              <a:tailEnd type="none" w="sm" len="sm"/>
            </a:ln>
            <a:effectLst/>
          </p:spPr>
          <p:txBody>
            <a:bodyPr wrap="none">
              <a:spAutoFit/>
            </a:bodyPr>
            <a:lstStyle/>
            <a:p>
              <a:r>
                <a:rPr lang="en-US" altLang="en-US" sz="1800" b="1">
                  <a:solidFill>
                    <a:srgbClr val="D82204"/>
                  </a:solidFill>
                </a:rPr>
                <a:t>Orientation</a:t>
              </a:r>
            </a:p>
          </p:txBody>
        </p:sp>
        <p:sp>
          <p:nvSpPr>
            <p:cNvPr id="978963" name="Line 19"/>
            <p:cNvSpPr>
              <a:spLocks noChangeShapeType="1"/>
            </p:cNvSpPr>
            <p:nvPr/>
          </p:nvSpPr>
          <p:spPr bwMode="auto">
            <a:xfrm flipH="1">
              <a:off x="5715000" y="2133600"/>
              <a:ext cx="152400" cy="1447800"/>
            </a:xfrm>
            <a:prstGeom prst="line">
              <a:avLst/>
            </a:prstGeom>
            <a:noFill/>
            <a:ln w="57150">
              <a:solidFill>
                <a:schemeClr val="folHlink"/>
              </a:solidFill>
              <a:round/>
              <a:headEnd type="none" w="sm" len="sm"/>
              <a:tailEnd type="none" w="sm" len="sm"/>
            </a:ln>
            <a:effectLst/>
          </p:spPr>
          <p:txBody>
            <a:bodyPr wrap="none" anchor="ctr"/>
            <a:lstStyle/>
            <a:p>
              <a:endParaRPr lang="en-US"/>
            </a:p>
          </p:txBody>
        </p:sp>
        <p:pic>
          <p:nvPicPr>
            <p:cNvPr id="978966" name="Picture 22"/>
            <p:cNvPicPr>
              <a:picLocks noChangeAspect="1" noChangeArrowheads="1"/>
            </p:cNvPicPr>
            <p:nvPr/>
          </p:nvPicPr>
          <p:blipFill>
            <a:blip r:embed="rId4" cstate="print"/>
            <a:srcRect l="1984" t="9146" r="4636"/>
            <a:stretch>
              <a:fillRect/>
            </a:stretch>
          </p:blipFill>
          <p:spPr bwMode="auto">
            <a:xfrm>
              <a:off x="990600" y="4572000"/>
              <a:ext cx="3048000" cy="1931988"/>
            </a:xfrm>
            <a:prstGeom prst="rect">
              <a:avLst/>
            </a:prstGeom>
            <a:noFill/>
            <a:ln w="19050">
              <a:solidFill>
                <a:schemeClr val="folHlink"/>
              </a:solidFill>
              <a:miter lim="800000"/>
              <a:headEnd/>
              <a:tailEnd/>
            </a:ln>
          </p:spPr>
        </p:pic>
        <p:sp>
          <p:nvSpPr>
            <p:cNvPr id="978965" name="Text Box 21"/>
            <p:cNvSpPr txBox="1">
              <a:spLocks noChangeArrowheads="1"/>
            </p:cNvSpPr>
            <p:nvPr/>
          </p:nvSpPr>
          <p:spPr bwMode="auto">
            <a:xfrm>
              <a:off x="1295400" y="4876800"/>
              <a:ext cx="1250950" cy="366713"/>
            </a:xfrm>
            <a:prstGeom prst="rect">
              <a:avLst/>
            </a:prstGeom>
            <a:noFill/>
            <a:ln w="12700">
              <a:noFill/>
              <a:miter lim="800000"/>
              <a:headEnd type="none" w="sm" len="sm"/>
              <a:tailEnd type="none" w="sm" len="sm"/>
            </a:ln>
            <a:effectLst/>
          </p:spPr>
          <p:txBody>
            <a:bodyPr wrap="none">
              <a:spAutoFit/>
            </a:bodyPr>
            <a:lstStyle/>
            <a:p>
              <a:r>
                <a:rPr lang="en-US" altLang="en-US" sz="1800">
                  <a:solidFill>
                    <a:srgbClr val="D82204"/>
                  </a:solidFill>
                </a:rPr>
                <a:t>Magnitude</a:t>
              </a:r>
            </a:p>
          </p:txBody>
        </p:sp>
        <p:sp>
          <p:nvSpPr>
            <p:cNvPr id="978967" name="Line 23"/>
            <p:cNvSpPr>
              <a:spLocks noChangeShapeType="1"/>
            </p:cNvSpPr>
            <p:nvPr/>
          </p:nvSpPr>
          <p:spPr bwMode="auto">
            <a:xfrm flipH="1">
              <a:off x="4114800" y="3352800"/>
              <a:ext cx="1600200" cy="1676400"/>
            </a:xfrm>
            <a:prstGeom prst="line">
              <a:avLst/>
            </a:prstGeom>
            <a:noFill/>
            <a:ln w="19050">
              <a:solidFill>
                <a:schemeClr val="folHlink"/>
              </a:solidFill>
              <a:round/>
              <a:headEnd type="none" w="sm" len="sm"/>
              <a:tailEnd type="triangle" w="sm" len="sm"/>
            </a:ln>
            <a:effectLst/>
          </p:spPr>
          <p:txBody>
            <a:bodyPr wrap="none" anchor="ctr"/>
            <a:lstStyle/>
            <a:p>
              <a:endParaRPr lang="en-US"/>
            </a:p>
          </p:txBody>
        </p:sp>
        <p:pic>
          <p:nvPicPr>
            <p:cNvPr id="978968" name="Picture 24"/>
            <p:cNvPicPr>
              <a:picLocks noChangeAspect="1" noChangeArrowheads="1"/>
            </p:cNvPicPr>
            <p:nvPr/>
          </p:nvPicPr>
          <p:blipFill>
            <a:blip r:embed="rId5" cstate="print"/>
            <a:srcRect/>
            <a:stretch>
              <a:fillRect/>
            </a:stretch>
          </p:blipFill>
          <p:spPr bwMode="auto">
            <a:xfrm>
              <a:off x="5486400" y="4800600"/>
              <a:ext cx="2438400" cy="1862138"/>
            </a:xfrm>
            <a:prstGeom prst="rect">
              <a:avLst/>
            </a:prstGeom>
            <a:noFill/>
          </p:spPr>
        </p:pic>
        <p:sp>
          <p:nvSpPr>
            <p:cNvPr id="978969" name="Oval 25"/>
            <p:cNvSpPr>
              <a:spLocks noChangeArrowheads="1"/>
            </p:cNvSpPr>
            <p:nvPr/>
          </p:nvSpPr>
          <p:spPr bwMode="auto">
            <a:xfrm>
              <a:off x="5867400" y="2667000"/>
              <a:ext cx="152400" cy="1524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978975" name="Text Box 31"/>
            <p:cNvSpPr txBox="1">
              <a:spLocks noChangeArrowheads="1"/>
            </p:cNvSpPr>
            <p:nvPr/>
          </p:nvSpPr>
          <p:spPr bwMode="auto">
            <a:xfrm>
              <a:off x="4724400" y="2743200"/>
              <a:ext cx="1085850" cy="366713"/>
            </a:xfrm>
            <a:prstGeom prst="rect">
              <a:avLst/>
            </a:prstGeom>
            <a:noFill/>
            <a:ln w="12700">
              <a:noFill/>
              <a:miter lim="800000"/>
              <a:headEnd type="none" w="sm" len="sm"/>
              <a:tailEnd type="none" w="sm" len="sm"/>
            </a:ln>
            <a:effectLst/>
          </p:spPr>
          <p:txBody>
            <a:bodyPr wrap="none">
              <a:spAutoFit/>
            </a:bodyPr>
            <a:lstStyle/>
            <a:p>
              <a:r>
                <a:rPr lang="en-US" altLang="en-US" sz="1800" b="1">
                  <a:solidFill>
                    <a:srgbClr val="D82204"/>
                  </a:solidFill>
                </a:rPr>
                <a:t>Position</a:t>
              </a:r>
            </a:p>
          </p:txBody>
        </p:sp>
      </p:grpSp>
    </p:spTree>
    <p:extLst>
      <p:ext uri="{BB962C8B-B14F-4D97-AF65-F5344CB8AC3E}">
        <p14:creationId xmlns:p14="http://schemas.microsoft.com/office/powerpoint/2010/main" val="1793741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a:xfrm>
            <a:off x="3733800" y="285750"/>
            <a:ext cx="5354638" cy="609600"/>
          </a:xfrm>
        </p:spPr>
        <p:txBody>
          <a:bodyPr/>
          <a:lstStyle/>
          <a:p>
            <a:r>
              <a:rPr lang="en-US" altLang="en-US" dirty="0"/>
              <a:t>Quantitative Edge Descriptors</a:t>
            </a:r>
          </a:p>
        </p:txBody>
      </p:sp>
      <p:sp>
        <p:nvSpPr>
          <p:cNvPr id="983043" name="Rectangle 3"/>
          <p:cNvSpPr>
            <a:spLocks noGrp="1" noChangeArrowheads="1"/>
          </p:cNvSpPr>
          <p:nvPr>
            <p:ph type="body" idx="1"/>
          </p:nvPr>
        </p:nvSpPr>
        <p:spPr>
          <a:xfrm>
            <a:off x="304800" y="1371600"/>
            <a:ext cx="6477000" cy="5486400"/>
          </a:xfrm>
        </p:spPr>
        <p:txBody>
          <a:bodyPr/>
          <a:lstStyle/>
          <a:p>
            <a:r>
              <a:rPr lang="en-US" altLang="en-US" dirty="0">
                <a:solidFill>
                  <a:schemeClr val="tx1"/>
                </a:solidFill>
              </a:rPr>
              <a:t>Edge Orientation</a:t>
            </a:r>
          </a:p>
          <a:p>
            <a:pPr lvl="1"/>
            <a:r>
              <a:rPr lang="en-US" altLang="en-US" dirty="0">
                <a:solidFill>
                  <a:schemeClr val="tx1"/>
                </a:solidFill>
              </a:rPr>
              <a:t>Edge Normal - unit vector in the direction of maximum intensity change (maximum intensity gradient)</a:t>
            </a:r>
          </a:p>
          <a:p>
            <a:pPr lvl="1"/>
            <a:r>
              <a:rPr lang="en-US" altLang="en-US" dirty="0">
                <a:solidFill>
                  <a:schemeClr val="tx1"/>
                </a:solidFill>
              </a:rPr>
              <a:t>Edge Direction - unit vector perpendicular to the edge normal</a:t>
            </a:r>
          </a:p>
          <a:p>
            <a:r>
              <a:rPr lang="en-US" altLang="en-US" dirty="0">
                <a:solidFill>
                  <a:schemeClr val="tx1"/>
                </a:solidFill>
              </a:rPr>
              <a:t>Edge Position or Center</a:t>
            </a:r>
          </a:p>
          <a:p>
            <a:pPr lvl="1"/>
            <a:r>
              <a:rPr lang="en-US" altLang="en-US" dirty="0">
                <a:solidFill>
                  <a:schemeClr val="tx1"/>
                </a:solidFill>
              </a:rPr>
              <a:t>image position at which edge is located (usually saved as binary image)</a:t>
            </a:r>
          </a:p>
          <a:p>
            <a:r>
              <a:rPr lang="en-US" altLang="en-US" dirty="0">
                <a:solidFill>
                  <a:schemeClr val="tx1"/>
                </a:solidFill>
              </a:rPr>
              <a:t>Edge Strength / Magnitude</a:t>
            </a:r>
          </a:p>
          <a:p>
            <a:pPr lvl="1"/>
            <a:r>
              <a:rPr lang="en-US" altLang="en-US" dirty="0">
                <a:solidFill>
                  <a:schemeClr val="tx1"/>
                </a:solidFill>
              </a:rPr>
              <a:t>related to local contrast or gradient - how rapid is the intensity variation across the edge along the edge normal.</a:t>
            </a:r>
          </a:p>
          <a:p>
            <a:pPr lvl="1"/>
            <a:endParaRPr lang="en-US" altLang="en-US" dirty="0">
              <a:solidFill>
                <a:schemeClr val="tx1"/>
              </a:solidFill>
            </a:endParaRPr>
          </a:p>
          <a:p>
            <a:pPr lvl="1"/>
            <a:endParaRPr lang="en-US" altLang="en-US" dirty="0">
              <a:solidFill>
                <a:schemeClr val="tx1"/>
              </a:solidFill>
            </a:endParaRPr>
          </a:p>
          <a:p>
            <a:pPr lvl="1"/>
            <a:endParaRPr lang="en-US" altLang="en-US" dirty="0">
              <a:solidFill>
                <a:schemeClr val="tx1"/>
              </a:solidFill>
            </a:endParaRPr>
          </a:p>
          <a:p>
            <a:endParaRPr lang="en-US" altLang="en-US" dirty="0">
              <a:solidFill>
                <a:schemeClr val="tx1"/>
              </a:solidFill>
            </a:endParaRPr>
          </a:p>
          <a:p>
            <a:pPr lvl="1"/>
            <a:endParaRPr lang="en-US" altLang="en-US" dirty="0"/>
          </a:p>
        </p:txBody>
      </p:sp>
      <p:pic>
        <p:nvPicPr>
          <p:cNvPr id="983044" name="Picture 4"/>
          <p:cNvPicPr>
            <a:picLocks noChangeAspect="1" noChangeArrowheads="1"/>
          </p:cNvPicPr>
          <p:nvPr/>
        </p:nvPicPr>
        <p:blipFill>
          <a:blip r:embed="rId2" cstate="print"/>
          <a:srcRect/>
          <a:stretch>
            <a:fillRect/>
          </a:stretch>
        </p:blipFill>
        <p:spPr bwMode="auto">
          <a:xfrm>
            <a:off x="6324600" y="2286000"/>
            <a:ext cx="2306638" cy="1846263"/>
          </a:xfrm>
          <a:prstGeom prst="rect">
            <a:avLst/>
          </a:prstGeom>
          <a:noFill/>
          <a:ln w="19050">
            <a:solidFill>
              <a:schemeClr val="folHlink"/>
            </a:solidFill>
            <a:miter lim="800000"/>
            <a:headEnd type="none" w="sm" len="sm"/>
            <a:tailEnd type="none" w="sm" len="sm"/>
          </a:ln>
          <a:effectLst/>
        </p:spPr>
      </p:pic>
    </p:spTree>
    <p:extLst>
      <p:ext uri="{BB962C8B-B14F-4D97-AF65-F5344CB8AC3E}">
        <p14:creationId xmlns:p14="http://schemas.microsoft.com/office/powerpoint/2010/main" val="1742091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a:xfrm>
            <a:off x="4257675" y="285750"/>
            <a:ext cx="4886325" cy="609600"/>
          </a:xfrm>
        </p:spPr>
        <p:txBody>
          <a:bodyPr/>
          <a:lstStyle/>
          <a:p>
            <a:r>
              <a:rPr lang="en-US" altLang="en-US" dirty="0"/>
              <a:t>Edge Degradation in Noise</a:t>
            </a:r>
          </a:p>
        </p:txBody>
      </p:sp>
      <p:grpSp>
        <p:nvGrpSpPr>
          <p:cNvPr id="15" name="Group 14"/>
          <p:cNvGrpSpPr/>
          <p:nvPr/>
        </p:nvGrpSpPr>
        <p:grpSpPr>
          <a:xfrm>
            <a:off x="446088" y="1828800"/>
            <a:ext cx="8231187" cy="4027488"/>
            <a:chOff x="446088" y="1828800"/>
            <a:chExt cx="8231187" cy="4027488"/>
          </a:xfrm>
        </p:grpSpPr>
        <p:pic>
          <p:nvPicPr>
            <p:cNvPr id="987141" name="Picture 5"/>
            <p:cNvPicPr>
              <a:picLocks noChangeAspect="1" noChangeArrowheads="1"/>
            </p:cNvPicPr>
            <p:nvPr/>
          </p:nvPicPr>
          <p:blipFill>
            <a:blip r:embed="rId2" cstate="print"/>
            <a:srcRect/>
            <a:stretch>
              <a:fillRect/>
            </a:stretch>
          </p:blipFill>
          <p:spPr bwMode="auto">
            <a:xfrm>
              <a:off x="446088" y="1828800"/>
              <a:ext cx="1665287" cy="1662113"/>
            </a:xfrm>
            <a:prstGeom prst="rect">
              <a:avLst/>
            </a:prstGeom>
            <a:noFill/>
            <a:ln w="19050">
              <a:solidFill>
                <a:schemeClr val="folHlink"/>
              </a:solidFill>
              <a:miter lim="800000"/>
              <a:headEnd type="none" w="sm" len="sm"/>
              <a:tailEnd type="none" w="sm" len="sm"/>
            </a:ln>
            <a:effectLst/>
          </p:spPr>
        </p:pic>
        <p:pic>
          <p:nvPicPr>
            <p:cNvPr id="987142" name="Picture 6"/>
            <p:cNvPicPr>
              <a:picLocks noChangeAspect="1" noChangeArrowheads="1"/>
            </p:cNvPicPr>
            <p:nvPr/>
          </p:nvPicPr>
          <p:blipFill>
            <a:blip r:embed="rId3" cstate="print"/>
            <a:srcRect/>
            <a:stretch>
              <a:fillRect/>
            </a:stretch>
          </p:blipFill>
          <p:spPr bwMode="auto">
            <a:xfrm>
              <a:off x="2617788" y="1828800"/>
              <a:ext cx="1665287" cy="1665288"/>
            </a:xfrm>
            <a:prstGeom prst="rect">
              <a:avLst/>
            </a:prstGeom>
            <a:noFill/>
            <a:ln w="19050">
              <a:solidFill>
                <a:schemeClr val="folHlink"/>
              </a:solidFill>
              <a:miter lim="800000"/>
              <a:headEnd type="none" w="sm" len="sm"/>
              <a:tailEnd type="none" w="sm" len="sm"/>
            </a:ln>
            <a:effectLst/>
          </p:spPr>
        </p:pic>
        <p:pic>
          <p:nvPicPr>
            <p:cNvPr id="987143" name="Picture 7"/>
            <p:cNvPicPr>
              <a:picLocks noChangeAspect="1" noChangeArrowheads="1"/>
            </p:cNvPicPr>
            <p:nvPr/>
          </p:nvPicPr>
          <p:blipFill>
            <a:blip r:embed="rId4" cstate="print"/>
            <a:srcRect/>
            <a:stretch>
              <a:fillRect/>
            </a:stretch>
          </p:blipFill>
          <p:spPr bwMode="auto">
            <a:xfrm>
              <a:off x="4865688" y="1828800"/>
              <a:ext cx="1665287" cy="1665288"/>
            </a:xfrm>
            <a:prstGeom prst="rect">
              <a:avLst/>
            </a:prstGeom>
            <a:noFill/>
            <a:ln w="19050">
              <a:solidFill>
                <a:schemeClr val="folHlink"/>
              </a:solidFill>
              <a:miter lim="800000"/>
              <a:headEnd type="none" w="sm" len="sm"/>
              <a:tailEnd type="none" w="sm" len="sm"/>
            </a:ln>
            <a:effectLst/>
          </p:spPr>
        </p:pic>
        <p:pic>
          <p:nvPicPr>
            <p:cNvPr id="987144" name="Picture 8"/>
            <p:cNvPicPr>
              <a:picLocks noChangeAspect="1" noChangeArrowheads="1"/>
            </p:cNvPicPr>
            <p:nvPr/>
          </p:nvPicPr>
          <p:blipFill>
            <a:blip r:embed="rId5" cstate="print"/>
            <a:srcRect/>
            <a:stretch>
              <a:fillRect/>
            </a:stretch>
          </p:blipFill>
          <p:spPr bwMode="auto">
            <a:xfrm>
              <a:off x="7011988" y="1828800"/>
              <a:ext cx="1665287" cy="1665288"/>
            </a:xfrm>
            <a:prstGeom prst="rect">
              <a:avLst/>
            </a:prstGeom>
            <a:noFill/>
            <a:ln w="19050">
              <a:solidFill>
                <a:schemeClr val="folHlink"/>
              </a:solidFill>
              <a:miter lim="800000"/>
              <a:headEnd type="none" w="sm" len="sm"/>
              <a:tailEnd type="none" w="sm" len="sm"/>
            </a:ln>
            <a:effectLst/>
          </p:spPr>
        </p:pic>
        <p:pic>
          <p:nvPicPr>
            <p:cNvPr id="987145" name="Picture 9"/>
            <p:cNvPicPr>
              <a:picLocks noChangeAspect="1" noChangeArrowheads="1"/>
            </p:cNvPicPr>
            <p:nvPr/>
          </p:nvPicPr>
          <p:blipFill>
            <a:blip r:embed="rId6" cstate="print"/>
            <a:srcRect/>
            <a:stretch>
              <a:fillRect/>
            </a:stretch>
          </p:blipFill>
          <p:spPr bwMode="auto">
            <a:xfrm>
              <a:off x="446088" y="4191000"/>
              <a:ext cx="1665287" cy="1662113"/>
            </a:xfrm>
            <a:prstGeom prst="rect">
              <a:avLst/>
            </a:prstGeom>
            <a:noFill/>
            <a:ln w="19050">
              <a:solidFill>
                <a:schemeClr val="folHlink"/>
              </a:solidFill>
              <a:miter lim="800000"/>
              <a:headEnd type="none" w="sm" len="sm"/>
              <a:tailEnd type="none" w="sm" len="sm"/>
            </a:ln>
            <a:effectLst/>
          </p:spPr>
        </p:pic>
        <p:pic>
          <p:nvPicPr>
            <p:cNvPr id="987146" name="Picture 10"/>
            <p:cNvPicPr>
              <a:picLocks noChangeAspect="1" noChangeArrowheads="1"/>
            </p:cNvPicPr>
            <p:nvPr/>
          </p:nvPicPr>
          <p:blipFill>
            <a:blip r:embed="rId7" cstate="print"/>
            <a:srcRect/>
            <a:stretch>
              <a:fillRect/>
            </a:stretch>
          </p:blipFill>
          <p:spPr bwMode="auto">
            <a:xfrm>
              <a:off x="2617788" y="4191000"/>
              <a:ext cx="1665287" cy="1665288"/>
            </a:xfrm>
            <a:prstGeom prst="rect">
              <a:avLst/>
            </a:prstGeom>
            <a:noFill/>
            <a:ln w="19050">
              <a:solidFill>
                <a:schemeClr val="folHlink"/>
              </a:solidFill>
              <a:miter lim="800000"/>
              <a:headEnd type="none" w="sm" len="sm"/>
              <a:tailEnd type="none" w="sm" len="sm"/>
            </a:ln>
            <a:effectLst/>
          </p:spPr>
        </p:pic>
        <p:pic>
          <p:nvPicPr>
            <p:cNvPr id="987147" name="Picture 11"/>
            <p:cNvPicPr>
              <a:picLocks noChangeAspect="1" noChangeArrowheads="1"/>
            </p:cNvPicPr>
            <p:nvPr/>
          </p:nvPicPr>
          <p:blipFill>
            <a:blip r:embed="rId8" cstate="print"/>
            <a:srcRect/>
            <a:stretch>
              <a:fillRect/>
            </a:stretch>
          </p:blipFill>
          <p:spPr bwMode="auto">
            <a:xfrm>
              <a:off x="4865688" y="4191000"/>
              <a:ext cx="1665287" cy="1665288"/>
            </a:xfrm>
            <a:prstGeom prst="rect">
              <a:avLst/>
            </a:prstGeom>
            <a:noFill/>
            <a:ln w="19050">
              <a:solidFill>
                <a:schemeClr val="folHlink"/>
              </a:solidFill>
              <a:miter lim="800000"/>
              <a:headEnd type="none" w="sm" len="sm"/>
              <a:tailEnd type="none" w="sm" len="sm"/>
            </a:ln>
            <a:effectLst/>
          </p:spPr>
        </p:pic>
        <p:pic>
          <p:nvPicPr>
            <p:cNvPr id="987148" name="Picture 12"/>
            <p:cNvPicPr>
              <a:picLocks noChangeAspect="1" noChangeArrowheads="1"/>
            </p:cNvPicPr>
            <p:nvPr/>
          </p:nvPicPr>
          <p:blipFill>
            <a:blip r:embed="rId9" cstate="print"/>
            <a:srcRect/>
            <a:stretch>
              <a:fillRect/>
            </a:stretch>
          </p:blipFill>
          <p:spPr bwMode="auto">
            <a:xfrm>
              <a:off x="7010400" y="4191000"/>
              <a:ext cx="1665288" cy="1665288"/>
            </a:xfrm>
            <a:prstGeom prst="rect">
              <a:avLst/>
            </a:prstGeom>
            <a:noFill/>
            <a:ln w="19050">
              <a:solidFill>
                <a:schemeClr val="folHlink"/>
              </a:solidFill>
              <a:miter lim="800000"/>
              <a:headEnd type="none" w="sm" len="sm"/>
              <a:tailEnd type="none" w="sm" len="sm"/>
            </a:ln>
            <a:effectLst/>
          </p:spPr>
        </p:pic>
      </p:grpSp>
      <p:sp>
        <p:nvSpPr>
          <p:cNvPr id="987149" name="Text Box 13"/>
          <p:cNvSpPr txBox="1">
            <a:spLocks noChangeArrowheads="1"/>
          </p:cNvSpPr>
          <p:nvPr/>
        </p:nvSpPr>
        <p:spPr bwMode="auto">
          <a:xfrm>
            <a:off x="533400" y="1447800"/>
            <a:ext cx="1395413" cy="304800"/>
          </a:xfrm>
          <a:prstGeom prst="rect">
            <a:avLst/>
          </a:prstGeom>
          <a:noFill/>
          <a:ln w="12700">
            <a:noFill/>
            <a:miter lim="800000"/>
            <a:headEnd type="none" w="sm" len="sm"/>
            <a:tailEnd type="none" w="sm" len="sm"/>
          </a:ln>
          <a:effectLst/>
        </p:spPr>
        <p:txBody>
          <a:bodyPr wrap="none">
            <a:spAutoFit/>
          </a:bodyPr>
          <a:lstStyle/>
          <a:p>
            <a:r>
              <a:rPr lang="en-US" altLang="en-US"/>
              <a:t>Ideal step edge</a:t>
            </a:r>
          </a:p>
        </p:txBody>
      </p:sp>
      <p:sp>
        <p:nvSpPr>
          <p:cNvPr id="987150" name="Text Box 14"/>
          <p:cNvSpPr txBox="1">
            <a:spLocks noChangeArrowheads="1"/>
          </p:cNvSpPr>
          <p:nvPr/>
        </p:nvSpPr>
        <p:spPr bwMode="auto">
          <a:xfrm>
            <a:off x="2590800" y="1447800"/>
            <a:ext cx="1617663" cy="304800"/>
          </a:xfrm>
          <a:prstGeom prst="rect">
            <a:avLst/>
          </a:prstGeom>
          <a:noFill/>
          <a:ln w="12700">
            <a:noFill/>
            <a:miter lim="800000"/>
            <a:headEnd type="none" w="sm" len="sm"/>
            <a:tailEnd type="none" w="sm" len="sm"/>
          </a:ln>
          <a:effectLst/>
        </p:spPr>
        <p:txBody>
          <a:bodyPr wrap="none">
            <a:spAutoFit/>
          </a:bodyPr>
          <a:lstStyle/>
          <a:p>
            <a:r>
              <a:rPr lang="en-US" altLang="en-US"/>
              <a:t>Step edge + noise</a:t>
            </a:r>
          </a:p>
        </p:txBody>
      </p:sp>
      <p:sp>
        <p:nvSpPr>
          <p:cNvPr id="987151" name="Text Box 15"/>
          <p:cNvSpPr txBox="1">
            <a:spLocks noChangeArrowheads="1"/>
          </p:cNvSpPr>
          <p:nvPr/>
        </p:nvSpPr>
        <p:spPr bwMode="auto">
          <a:xfrm>
            <a:off x="2651125" y="1054100"/>
            <a:ext cx="1474788" cy="304800"/>
          </a:xfrm>
          <a:prstGeom prst="rect">
            <a:avLst/>
          </a:prstGeom>
          <a:noFill/>
          <a:ln w="12700">
            <a:noFill/>
            <a:miter lim="800000"/>
            <a:headEnd type="none" w="sm" len="sm"/>
            <a:tailEnd type="none" w="sm" len="sm"/>
          </a:ln>
          <a:effectLst/>
        </p:spPr>
        <p:txBody>
          <a:bodyPr wrap="none">
            <a:spAutoFit/>
          </a:bodyPr>
          <a:lstStyle/>
          <a:p>
            <a:r>
              <a:rPr lang="en-US" altLang="en-US"/>
              <a:t>Increasing noise</a:t>
            </a:r>
          </a:p>
        </p:txBody>
      </p:sp>
      <p:sp>
        <p:nvSpPr>
          <p:cNvPr id="987152" name="Line 16"/>
          <p:cNvSpPr>
            <a:spLocks noChangeShapeType="1"/>
          </p:cNvSpPr>
          <p:nvPr/>
        </p:nvSpPr>
        <p:spPr bwMode="auto">
          <a:xfrm>
            <a:off x="4114800" y="1219200"/>
            <a:ext cx="2438400" cy="0"/>
          </a:xfrm>
          <a:prstGeom prst="line">
            <a:avLst/>
          </a:prstGeom>
          <a:noFill/>
          <a:ln w="12700">
            <a:solidFill>
              <a:schemeClr val="tx1"/>
            </a:solidFill>
            <a:round/>
            <a:headEnd type="none" w="sm" len="sm"/>
            <a:tailEnd type="triangle" w="sm" len="sm"/>
          </a:ln>
          <a:effectLst/>
        </p:spPr>
        <p:txBody>
          <a:bodyPr wrap="none" anchor="ctr"/>
          <a:lstStyle/>
          <a:p>
            <a:endParaRPr lang="en-US"/>
          </a:p>
        </p:txBody>
      </p:sp>
    </p:spTree>
    <p:extLst>
      <p:ext uri="{BB962C8B-B14F-4D97-AF65-F5344CB8AC3E}">
        <p14:creationId xmlns:p14="http://schemas.microsoft.com/office/powerpoint/2010/main" val="3294453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ChangeArrowheads="1"/>
          </p:cNvSpPr>
          <p:nvPr>
            <p:ph type="title"/>
          </p:nvPr>
        </p:nvSpPr>
        <p:spPr>
          <a:xfrm>
            <a:off x="6934200" y="285750"/>
            <a:ext cx="2219325" cy="609600"/>
          </a:xfrm>
        </p:spPr>
        <p:txBody>
          <a:bodyPr/>
          <a:lstStyle/>
          <a:p>
            <a:r>
              <a:rPr lang="en-US" altLang="en-US"/>
              <a:t>Real Image</a:t>
            </a:r>
          </a:p>
        </p:txBody>
      </p:sp>
      <p:sp>
        <p:nvSpPr>
          <p:cNvPr id="988163" name="Rectangle 3"/>
          <p:cNvSpPr>
            <a:spLocks noGrp="1" noChangeArrowheads="1"/>
          </p:cNvSpPr>
          <p:nvPr>
            <p:ph type="body" idx="1"/>
          </p:nvPr>
        </p:nvSpPr>
        <p:spPr/>
        <p:txBody>
          <a:bodyPr/>
          <a:lstStyle/>
          <a:p>
            <a:endParaRPr lang="en-US" altLang="en-US"/>
          </a:p>
        </p:txBody>
      </p:sp>
      <p:pic>
        <p:nvPicPr>
          <p:cNvPr id="988164" name="Picture 4"/>
          <p:cNvPicPr>
            <a:picLocks noChangeAspect="1" noChangeArrowheads="1"/>
          </p:cNvPicPr>
          <p:nvPr/>
        </p:nvPicPr>
        <p:blipFill>
          <a:blip r:embed="rId2" cstate="print"/>
          <a:srcRect/>
          <a:stretch>
            <a:fillRect/>
          </a:stretch>
        </p:blipFill>
        <p:spPr bwMode="auto">
          <a:xfrm>
            <a:off x="1295400" y="1295400"/>
            <a:ext cx="2971800" cy="2667000"/>
          </a:xfrm>
          <a:prstGeom prst="rect">
            <a:avLst/>
          </a:prstGeom>
          <a:noFill/>
          <a:ln w="28575">
            <a:solidFill>
              <a:schemeClr val="folHlink"/>
            </a:solidFill>
            <a:miter lim="800000"/>
            <a:headEnd type="none" w="sm" len="sm"/>
            <a:tailEnd type="none" w="sm" len="sm"/>
          </a:ln>
          <a:effectLst/>
        </p:spPr>
      </p:pic>
      <p:pic>
        <p:nvPicPr>
          <p:cNvPr id="988165" name="Picture 5"/>
          <p:cNvPicPr>
            <a:picLocks noChangeAspect="1" noChangeArrowheads="1"/>
          </p:cNvPicPr>
          <p:nvPr/>
        </p:nvPicPr>
        <p:blipFill>
          <a:blip r:embed="rId3" cstate="print"/>
          <a:srcRect/>
          <a:stretch>
            <a:fillRect/>
          </a:stretch>
        </p:blipFill>
        <p:spPr bwMode="auto">
          <a:xfrm>
            <a:off x="2895600" y="4114800"/>
            <a:ext cx="2876550" cy="2581275"/>
          </a:xfrm>
          <a:prstGeom prst="rect">
            <a:avLst/>
          </a:prstGeom>
          <a:noFill/>
          <a:ln w="28575">
            <a:solidFill>
              <a:schemeClr val="folHlink"/>
            </a:solidFill>
            <a:miter lim="800000"/>
            <a:headEnd type="none" w="sm" len="sm"/>
            <a:tailEnd type="none" w="sm" len="sm"/>
          </a:ln>
          <a:effectLst/>
        </p:spPr>
      </p:pic>
      <p:pic>
        <p:nvPicPr>
          <p:cNvPr id="988166" name="Picture 6"/>
          <p:cNvPicPr>
            <a:picLocks noChangeAspect="1" noChangeArrowheads="1"/>
          </p:cNvPicPr>
          <p:nvPr/>
        </p:nvPicPr>
        <p:blipFill>
          <a:blip r:embed="rId4" cstate="print"/>
          <a:srcRect l="946" t="3406" r="3406" b="3935"/>
          <a:stretch>
            <a:fillRect/>
          </a:stretch>
        </p:blipFill>
        <p:spPr bwMode="auto">
          <a:xfrm>
            <a:off x="4505325" y="1346200"/>
            <a:ext cx="3273425" cy="2571750"/>
          </a:xfrm>
          <a:prstGeom prst="rect">
            <a:avLst/>
          </a:prstGeom>
          <a:noFill/>
          <a:ln w="28575">
            <a:solidFill>
              <a:schemeClr val="folHlink"/>
            </a:solidFill>
            <a:miter lim="800000"/>
            <a:headEnd type="none" w="sm" len="sm"/>
            <a:tailEnd type="none" w="sm" len="sm"/>
          </a:ln>
          <a:effectLst/>
        </p:spPr>
      </p:pic>
    </p:spTree>
    <p:extLst>
      <p:ext uri="{BB962C8B-B14F-4D97-AF65-F5344CB8AC3E}">
        <p14:creationId xmlns:p14="http://schemas.microsoft.com/office/powerpoint/2010/main" val="1325039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a:xfrm>
            <a:off x="4714875" y="285750"/>
            <a:ext cx="4429125" cy="609600"/>
          </a:xfrm>
        </p:spPr>
        <p:txBody>
          <a:bodyPr/>
          <a:lstStyle/>
          <a:p>
            <a:r>
              <a:rPr lang="en-US" altLang="en-US" dirty="0"/>
              <a:t>Edge Detection: Typical</a:t>
            </a:r>
          </a:p>
        </p:txBody>
      </p:sp>
      <p:sp>
        <p:nvSpPr>
          <p:cNvPr id="982019" name="Rectangle 3"/>
          <p:cNvSpPr>
            <a:spLocks noGrp="1" noChangeArrowheads="1"/>
          </p:cNvSpPr>
          <p:nvPr>
            <p:ph type="body" idx="1"/>
          </p:nvPr>
        </p:nvSpPr>
        <p:spPr>
          <a:xfrm>
            <a:off x="609600" y="1143000"/>
            <a:ext cx="7848600" cy="2362200"/>
          </a:xfrm>
        </p:spPr>
        <p:txBody>
          <a:bodyPr/>
          <a:lstStyle/>
          <a:p>
            <a:r>
              <a:rPr lang="en-US" altLang="en-US" dirty="0"/>
              <a:t>Noise Smoothing</a:t>
            </a:r>
          </a:p>
          <a:p>
            <a:pPr lvl="1"/>
            <a:r>
              <a:rPr lang="en-US" altLang="en-US" dirty="0"/>
              <a:t>Suppress as much noise as possible while retaining ‘true’ edges</a:t>
            </a:r>
          </a:p>
          <a:p>
            <a:pPr lvl="1"/>
            <a:r>
              <a:rPr lang="en-US" altLang="en-US" dirty="0"/>
              <a:t>In the absence of other information, assume ‘white’ noise with a Gaussian distribution</a:t>
            </a:r>
          </a:p>
          <a:p>
            <a:r>
              <a:rPr lang="en-US" altLang="en-US" dirty="0"/>
              <a:t>Edge Enhancement</a:t>
            </a:r>
          </a:p>
          <a:p>
            <a:pPr lvl="1"/>
            <a:r>
              <a:rPr lang="en-US" altLang="en-US" dirty="0">
                <a:solidFill>
                  <a:schemeClr val="tx1"/>
                </a:solidFill>
              </a:rPr>
              <a:t>Design a filter that responds to edges; filter output high are edge pixels and low elsewhere</a:t>
            </a:r>
          </a:p>
          <a:p>
            <a:r>
              <a:rPr lang="en-US" altLang="en-US" dirty="0">
                <a:solidFill>
                  <a:schemeClr val="tx1"/>
                </a:solidFill>
              </a:rPr>
              <a:t>Edge Localization</a:t>
            </a:r>
          </a:p>
          <a:p>
            <a:pPr lvl="1"/>
            <a:r>
              <a:rPr lang="en-US" altLang="en-US" dirty="0">
                <a:solidFill>
                  <a:schemeClr val="tx1"/>
                </a:solidFill>
              </a:rPr>
              <a:t>Determine which edge pixels should be discarded as noise and which should be retained</a:t>
            </a:r>
          </a:p>
          <a:p>
            <a:pPr lvl="2"/>
            <a:r>
              <a:rPr lang="en-US" altLang="en-US" dirty="0">
                <a:solidFill>
                  <a:schemeClr val="tx1"/>
                </a:solidFill>
              </a:rPr>
              <a:t>thin wide edges to 1-pixel width (</a:t>
            </a:r>
            <a:r>
              <a:rPr lang="en-US" altLang="en-US" dirty="0" err="1">
                <a:solidFill>
                  <a:schemeClr val="tx1"/>
                </a:solidFill>
              </a:rPr>
              <a:t>nonmaximum</a:t>
            </a:r>
            <a:r>
              <a:rPr lang="en-US" altLang="en-US" dirty="0">
                <a:solidFill>
                  <a:schemeClr val="tx1"/>
                </a:solidFill>
              </a:rPr>
              <a:t> suppression)</a:t>
            </a:r>
          </a:p>
          <a:p>
            <a:pPr lvl="2"/>
            <a:r>
              <a:rPr lang="en-US" altLang="en-US" dirty="0">
                <a:solidFill>
                  <a:schemeClr val="tx1"/>
                </a:solidFill>
              </a:rPr>
              <a:t>establish minimum value to declare a local maximum from edge filter to be an edge (</a:t>
            </a:r>
            <a:r>
              <a:rPr lang="en-US" altLang="en-US" dirty="0" err="1">
                <a:solidFill>
                  <a:schemeClr val="tx1"/>
                </a:solidFill>
              </a:rPr>
              <a:t>thresholding</a:t>
            </a:r>
            <a:r>
              <a:rPr lang="en-US" altLang="en-US" dirty="0">
                <a:solidFill>
                  <a:schemeClr val="tx1"/>
                </a:solidFill>
              </a:rPr>
              <a:t>)</a:t>
            </a:r>
            <a:endParaRPr lang="en-US" altLang="en-US" dirty="0">
              <a:solidFill>
                <a:schemeClr val="tx1"/>
              </a:solidFill>
              <a:latin typeface="TimesNewRoman"/>
            </a:endParaRPr>
          </a:p>
          <a:p>
            <a:pPr lvl="1"/>
            <a:endParaRPr lang="en-US" altLang="en-US" dirty="0">
              <a:solidFill>
                <a:schemeClr val="tx1"/>
              </a:solidFill>
              <a:latin typeface="TimesNewRoman"/>
            </a:endParaRPr>
          </a:p>
          <a:p>
            <a:pPr lvl="1"/>
            <a:endParaRPr lang="en-US" altLang="en-US" dirty="0">
              <a:solidFill>
                <a:schemeClr val="tx1"/>
              </a:solidFill>
              <a:latin typeface="TimesNewRoman"/>
            </a:endParaRPr>
          </a:p>
          <a:p>
            <a:pPr lvl="1"/>
            <a:endParaRPr lang="en-US" altLang="en-US" dirty="0"/>
          </a:p>
        </p:txBody>
      </p:sp>
    </p:spTree>
    <p:extLst>
      <p:ext uri="{BB962C8B-B14F-4D97-AF65-F5344CB8AC3E}">
        <p14:creationId xmlns:p14="http://schemas.microsoft.com/office/powerpoint/2010/main" val="38984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20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20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20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20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20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201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201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201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20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1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Grp="1" noChangeArrowheads="1"/>
          </p:cNvSpPr>
          <p:nvPr>
            <p:ph type="title"/>
          </p:nvPr>
        </p:nvSpPr>
        <p:spPr>
          <a:xfrm>
            <a:off x="5705475" y="285750"/>
            <a:ext cx="3438525" cy="609600"/>
          </a:xfrm>
        </p:spPr>
        <p:txBody>
          <a:bodyPr/>
          <a:lstStyle/>
          <a:p>
            <a:r>
              <a:rPr lang="en-US" altLang="en-US"/>
              <a:t>Gradient Methods</a:t>
            </a:r>
          </a:p>
        </p:txBody>
      </p:sp>
      <p:grpSp>
        <p:nvGrpSpPr>
          <p:cNvPr id="16" name="Group 15"/>
          <p:cNvGrpSpPr/>
          <p:nvPr/>
        </p:nvGrpSpPr>
        <p:grpSpPr>
          <a:xfrm>
            <a:off x="1447800" y="1489075"/>
            <a:ext cx="6954838" cy="4846638"/>
            <a:chOff x="1447800" y="1489075"/>
            <a:chExt cx="6954838" cy="4846638"/>
          </a:xfrm>
        </p:grpSpPr>
        <p:sp>
          <p:nvSpPr>
            <p:cNvPr id="984068" name="Line 4"/>
            <p:cNvSpPr>
              <a:spLocks noChangeShapeType="1"/>
            </p:cNvSpPr>
            <p:nvPr/>
          </p:nvSpPr>
          <p:spPr bwMode="auto">
            <a:xfrm>
              <a:off x="1463675" y="3535363"/>
              <a:ext cx="2819400" cy="0"/>
            </a:xfrm>
            <a:prstGeom prst="line">
              <a:avLst/>
            </a:prstGeom>
            <a:noFill/>
            <a:ln w="9525">
              <a:solidFill>
                <a:schemeClr val="tx1"/>
              </a:solidFill>
              <a:round/>
              <a:headEnd/>
              <a:tailEnd type="triangle" w="med" len="med"/>
            </a:ln>
            <a:effectLst/>
          </p:spPr>
          <p:txBody>
            <a:bodyPr/>
            <a:lstStyle/>
            <a:p>
              <a:endParaRPr lang="en-US"/>
            </a:p>
          </p:txBody>
        </p:sp>
        <p:sp>
          <p:nvSpPr>
            <p:cNvPr id="984069" name="Line 5"/>
            <p:cNvSpPr>
              <a:spLocks noChangeShapeType="1"/>
            </p:cNvSpPr>
            <p:nvPr/>
          </p:nvSpPr>
          <p:spPr bwMode="auto">
            <a:xfrm flipV="1">
              <a:off x="2911475" y="1554163"/>
              <a:ext cx="0" cy="2362200"/>
            </a:xfrm>
            <a:prstGeom prst="line">
              <a:avLst/>
            </a:prstGeom>
            <a:noFill/>
            <a:ln w="9525">
              <a:solidFill>
                <a:schemeClr val="tx1"/>
              </a:solidFill>
              <a:round/>
              <a:headEnd/>
              <a:tailEnd type="triangle" w="med" len="med"/>
            </a:ln>
            <a:effectLst/>
          </p:spPr>
          <p:txBody>
            <a:bodyPr/>
            <a:lstStyle/>
            <a:p>
              <a:endParaRPr lang="en-US"/>
            </a:p>
          </p:txBody>
        </p:sp>
        <p:sp>
          <p:nvSpPr>
            <p:cNvPr id="984070" name="Text Box 6"/>
            <p:cNvSpPr txBox="1">
              <a:spLocks noChangeArrowheads="1"/>
            </p:cNvSpPr>
            <p:nvPr/>
          </p:nvSpPr>
          <p:spPr bwMode="auto">
            <a:xfrm>
              <a:off x="1828800" y="1489075"/>
              <a:ext cx="725488" cy="457200"/>
            </a:xfrm>
            <a:prstGeom prst="rect">
              <a:avLst/>
            </a:prstGeom>
            <a:noFill/>
            <a:ln w="9525">
              <a:noFill/>
              <a:miter lim="800000"/>
              <a:headEnd/>
              <a:tailEnd/>
            </a:ln>
            <a:effectLst/>
          </p:spPr>
          <p:txBody>
            <a:bodyPr wrap="none">
              <a:spAutoFit/>
            </a:bodyPr>
            <a:lstStyle/>
            <a:p>
              <a:r>
                <a:rPr lang="en-US" altLang="en-US" sz="2400"/>
                <a:t>F(x)</a:t>
              </a:r>
            </a:p>
          </p:txBody>
        </p:sp>
        <p:sp>
          <p:nvSpPr>
            <p:cNvPr id="984071" name="Text Box 7"/>
            <p:cNvSpPr txBox="1">
              <a:spLocks noChangeArrowheads="1"/>
            </p:cNvSpPr>
            <p:nvPr/>
          </p:nvSpPr>
          <p:spPr bwMode="auto">
            <a:xfrm>
              <a:off x="4114800" y="3622675"/>
              <a:ext cx="336550" cy="457200"/>
            </a:xfrm>
            <a:prstGeom prst="rect">
              <a:avLst/>
            </a:prstGeom>
            <a:noFill/>
            <a:ln w="9525">
              <a:noFill/>
              <a:miter lim="800000"/>
              <a:headEnd/>
              <a:tailEnd/>
            </a:ln>
            <a:effectLst/>
          </p:spPr>
          <p:txBody>
            <a:bodyPr wrap="none">
              <a:spAutoFit/>
            </a:bodyPr>
            <a:lstStyle/>
            <a:p>
              <a:r>
                <a:rPr lang="en-US" altLang="en-US" sz="2400"/>
                <a:t>x</a:t>
              </a:r>
            </a:p>
          </p:txBody>
        </p:sp>
        <p:sp>
          <p:nvSpPr>
            <p:cNvPr id="984072" name="Freeform 8"/>
            <p:cNvSpPr>
              <a:spLocks/>
            </p:cNvSpPr>
            <p:nvPr/>
          </p:nvSpPr>
          <p:spPr bwMode="auto">
            <a:xfrm>
              <a:off x="1920875" y="1884363"/>
              <a:ext cx="2057400" cy="1422400"/>
            </a:xfrm>
            <a:custGeom>
              <a:avLst/>
              <a:gdLst/>
              <a:ahLst/>
              <a:cxnLst>
                <a:cxn ang="0">
                  <a:pos x="0" y="800"/>
                </a:cxn>
                <a:cxn ang="0">
                  <a:pos x="480" y="800"/>
                </a:cxn>
                <a:cxn ang="0">
                  <a:pos x="816" y="128"/>
                </a:cxn>
                <a:cxn ang="0">
                  <a:pos x="1344" y="32"/>
                </a:cxn>
              </a:cxnLst>
              <a:rect l="0" t="0" r="r" b="b"/>
              <a:pathLst>
                <a:path w="1344" h="912">
                  <a:moveTo>
                    <a:pt x="0" y="800"/>
                  </a:moveTo>
                  <a:cubicBezTo>
                    <a:pt x="172" y="856"/>
                    <a:pt x="344" y="912"/>
                    <a:pt x="480" y="800"/>
                  </a:cubicBezTo>
                  <a:cubicBezTo>
                    <a:pt x="616" y="688"/>
                    <a:pt x="672" y="256"/>
                    <a:pt x="816" y="128"/>
                  </a:cubicBezTo>
                  <a:cubicBezTo>
                    <a:pt x="960" y="0"/>
                    <a:pt x="1152" y="16"/>
                    <a:pt x="1344" y="32"/>
                  </a:cubicBezTo>
                </a:path>
              </a:pathLst>
            </a:custGeom>
            <a:noFill/>
            <a:ln w="9525">
              <a:solidFill>
                <a:schemeClr val="tx1"/>
              </a:solidFill>
              <a:round/>
              <a:headEnd/>
              <a:tailEnd/>
            </a:ln>
            <a:effectLst/>
          </p:spPr>
          <p:txBody>
            <a:bodyPr/>
            <a:lstStyle/>
            <a:p>
              <a:endParaRPr lang="en-US"/>
            </a:p>
          </p:txBody>
        </p:sp>
        <p:sp>
          <p:nvSpPr>
            <p:cNvPr id="984073" name="Line 9"/>
            <p:cNvSpPr>
              <a:spLocks noChangeShapeType="1"/>
            </p:cNvSpPr>
            <p:nvPr/>
          </p:nvSpPr>
          <p:spPr bwMode="auto">
            <a:xfrm>
              <a:off x="1447800" y="5791200"/>
              <a:ext cx="2819400" cy="0"/>
            </a:xfrm>
            <a:prstGeom prst="line">
              <a:avLst/>
            </a:prstGeom>
            <a:noFill/>
            <a:ln w="9525">
              <a:solidFill>
                <a:schemeClr val="tx1"/>
              </a:solidFill>
              <a:round/>
              <a:headEnd/>
              <a:tailEnd type="triangle" w="med" len="med"/>
            </a:ln>
            <a:effectLst/>
          </p:spPr>
          <p:txBody>
            <a:bodyPr/>
            <a:lstStyle/>
            <a:p>
              <a:endParaRPr lang="en-US"/>
            </a:p>
          </p:txBody>
        </p:sp>
        <p:sp>
          <p:nvSpPr>
            <p:cNvPr id="984074" name="Line 10"/>
            <p:cNvSpPr>
              <a:spLocks noChangeShapeType="1"/>
            </p:cNvSpPr>
            <p:nvPr/>
          </p:nvSpPr>
          <p:spPr bwMode="auto">
            <a:xfrm flipV="1">
              <a:off x="2895600" y="4038600"/>
              <a:ext cx="0" cy="2133600"/>
            </a:xfrm>
            <a:prstGeom prst="line">
              <a:avLst/>
            </a:prstGeom>
            <a:noFill/>
            <a:ln w="9525">
              <a:solidFill>
                <a:schemeClr val="tx1"/>
              </a:solidFill>
              <a:round/>
              <a:headEnd/>
              <a:tailEnd type="triangle" w="med" len="med"/>
            </a:ln>
            <a:effectLst/>
          </p:spPr>
          <p:txBody>
            <a:bodyPr/>
            <a:lstStyle/>
            <a:p>
              <a:endParaRPr lang="en-US"/>
            </a:p>
          </p:txBody>
        </p:sp>
        <p:sp>
          <p:nvSpPr>
            <p:cNvPr id="984075" name="Text Box 11"/>
            <p:cNvSpPr txBox="1">
              <a:spLocks noChangeArrowheads="1"/>
            </p:cNvSpPr>
            <p:nvPr/>
          </p:nvSpPr>
          <p:spPr bwMode="auto">
            <a:xfrm>
              <a:off x="1828800" y="4003675"/>
              <a:ext cx="793750" cy="457200"/>
            </a:xfrm>
            <a:prstGeom prst="rect">
              <a:avLst/>
            </a:prstGeom>
            <a:noFill/>
            <a:ln w="9525">
              <a:noFill/>
              <a:miter lim="800000"/>
              <a:headEnd/>
              <a:tailEnd/>
            </a:ln>
            <a:effectLst/>
          </p:spPr>
          <p:txBody>
            <a:bodyPr wrap="none">
              <a:spAutoFit/>
            </a:bodyPr>
            <a:lstStyle/>
            <a:p>
              <a:r>
                <a:rPr lang="en-US" altLang="en-US" sz="2400"/>
                <a:t>F’(x)</a:t>
              </a:r>
            </a:p>
          </p:txBody>
        </p:sp>
        <p:sp>
          <p:nvSpPr>
            <p:cNvPr id="984076" name="Text Box 12"/>
            <p:cNvSpPr txBox="1">
              <a:spLocks noChangeArrowheads="1"/>
            </p:cNvSpPr>
            <p:nvPr/>
          </p:nvSpPr>
          <p:spPr bwMode="auto">
            <a:xfrm>
              <a:off x="4098925" y="5878513"/>
              <a:ext cx="336550" cy="457200"/>
            </a:xfrm>
            <a:prstGeom prst="rect">
              <a:avLst/>
            </a:prstGeom>
            <a:noFill/>
            <a:ln w="9525">
              <a:noFill/>
              <a:miter lim="800000"/>
              <a:headEnd/>
              <a:tailEnd/>
            </a:ln>
            <a:effectLst/>
          </p:spPr>
          <p:txBody>
            <a:bodyPr wrap="none">
              <a:spAutoFit/>
            </a:bodyPr>
            <a:lstStyle/>
            <a:p>
              <a:r>
                <a:rPr lang="en-US" altLang="en-US" sz="2400"/>
                <a:t>x</a:t>
              </a:r>
            </a:p>
          </p:txBody>
        </p:sp>
        <p:sp>
          <p:nvSpPr>
            <p:cNvPr id="984077" name="Freeform 13"/>
            <p:cNvSpPr>
              <a:spLocks/>
            </p:cNvSpPr>
            <p:nvPr/>
          </p:nvSpPr>
          <p:spPr bwMode="auto">
            <a:xfrm>
              <a:off x="1981200" y="4559300"/>
              <a:ext cx="1981200" cy="1231900"/>
            </a:xfrm>
            <a:custGeom>
              <a:avLst/>
              <a:gdLst/>
              <a:ahLst/>
              <a:cxnLst>
                <a:cxn ang="0">
                  <a:pos x="0" y="776"/>
                </a:cxn>
                <a:cxn ang="0">
                  <a:pos x="432" y="728"/>
                </a:cxn>
                <a:cxn ang="0">
                  <a:pos x="576" y="8"/>
                </a:cxn>
                <a:cxn ang="0">
                  <a:pos x="720" y="680"/>
                </a:cxn>
                <a:cxn ang="0">
                  <a:pos x="1248" y="776"/>
                </a:cxn>
              </a:cxnLst>
              <a:rect l="0" t="0" r="r" b="b"/>
              <a:pathLst>
                <a:path w="1248" h="856">
                  <a:moveTo>
                    <a:pt x="0" y="776"/>
                  </a:moveTo>
                  <a:cubicBezTo>
                    <a:pt x="168" y="816"/>
                    <a:pt x="336" y="856"/>
                    <a:pt x="432" y="728"/>
                  </a:cubicBezTo>
                  <a:cubicBezTo>
                    <a:pt x="528" y="600"/>
                    <a:pt x="528" y="16"/>
                    <a:pt x="576" y="8"/>
                  </a:cubicBezTo>
                  <a:cubicBezTo>
                    <a:pt x="624" y="0"/>
                    <a:pt x="608" y="552"/>
                    <a:pt x="720" y="680"/>
                  </a:cubicBezTo>
                  <a:cubicBezTo>
                    <a:pt x="832" y="808"/>
                    <a:pt x="1040" y="792"/>
                    <a:pt x="1248" y="776"/>
                  </a:cubicBezTo>
                </a:path>
              </a:pathLst>
            </a:custGeom>
            <a:noFill/>
            <a:ln w="9525">
              <a:solidFill>
                <a:schemeClr val="tx1"/>
              </a:solidFill>
              <a:round/>
              <a:headEnd/>
              <a:tailEnd/>
            </a:ln>
            <a:effectLst/>
          </p:spPr>
          <p:txBody>
            <a:bodyPr/>
            <a:lstStyle/>
            <a:p>
              <a:endParaRPr lang="en-US"/>
            </a:p>
          </p:txBody>
        </p:sp>
        <p:sp>
          <p:nvSpPr>
            <p:cNvPr id="984078" name="Text Box 14"/>
            <p:cNvSpPr txBox="1">
              <a:spLocks noChangeArrowheads="1"/>
            </p:cNvSpPr>
            <p:nvPr/>
          </p:nvSpPr>
          <p:spPr bwMode="auto">
            <a:xfrm>
              <a:off x="5241925" y="2525713"/>
              <a:ext cx="3160713" cy="457200"/>
            </a:xfrm>
            <a:prstGeom prst="rect">
              <a:avLst/>
            </a:prstGeom>
            <a:noFill/>
            <a:ln w="9525">
              <a:noFill/>
              <a:miter lim="800000"/>
              <a:headEnd/>
              <a:tailEnd/>
            </a:ln>
            <a:effectLst/>
          </p:spPr>
          <p:txBody>
            <a:bodyPr wrap="none">
              <a:spAutoFit/>
            </a:bodyPr>
            <a:lstStyle/>
            <a:p>
              <a:r>
                <a:rPr lang="en-US" altLang="en-US" sz="2400"/>
                <a:t>Edge= sharp variation</a:t>
              </a:r>
            </a:p>
          </p:txBody>
        </p:sp>
        <p:sp>
          <p:nvSpPr>
            <p:cNvPr id="984079" name="AutoShape 15"/>
            <p:cNvSpPr>
              <a:spLocks noChangeArrowheads="1"/>
            </p:cNvSpPr>
            <p:nvPr/>
          </p:nvSpPr>
          <p:spPr bwMode="auto">
            <a:xfrm>
              <a:off x="6629400" y="3429000"/>
              <a:ext cx="228600" cy="685800"/>
            </a:xfrm>
            <a:prstGeom prst="down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984080" name="Text Box 16"/>
            <p:cNvSpPr txBox="1">
              <a:spLocks noChangeArrowheads="1"/>
            </p:cNvSpPr>
            <p:nvPr/>
          </p:nvSpPr>
          <p:spPr bwMode="auto">
            <a:xfrm>
              <a:off x="5318125" y="4583113"/>
              <a:ext cx="2930525" cy="457200"/>
            </a:xfrm>
            <a:prstGeom prst="rect">
              <a:avLst/>
            </a:prstGeom>
            <a:noFill/>
            <a:ln w="9525">
              <a:noFill/>
              <a:miter lim="800000"/>
              <a:headEnd/>
              <a:tailEnd/>
            </a:ln>
            <a:effectLst/>
          </p:spPr>
          <p:txBody>
            <a:bodyPr wrap="none">
              <a:spAutoFit/>
            </a:bodyPr>
            <a:lstStyle/>
            <a:p>
              <a:r>
                <a:rPr lang="en-US" altLang="en-US" sz="2400" dirty="0"/>
                <a:t>Large first derivative</a:t>
              </a:r>
            </a:p>
          </p:txBody>
        </p:sp>
      </p:grpSp>
    </p:spTree>
    <p:extLst>
      <p:ext uri="{BB962C8B-B14F-4D97-AF65-F5344CB8AC3E}">
        <p14:creationId xmlns:p14="http://schemas.microsoft.com/office/powerpoint/2010/main" val="4123617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ChangeArrowheads="1"/>
          </p:cNvSpPr>
          <p:nvPr>
            <p:ph type="title"/>
          </p:nvPr>
        </p:nvSpPr>
        <p:spPr/>
        <p:txBody>
          <a:bodyPr/>
          <a:lstStyle/>
          <a:p>
            <a:r>
              <a:rPr lang="en-US" altLang="en-US" dirty="0"/>
              <a:t>Gradient of a Function</a:t>
            </a:r>
          </a:p>
        </p:txBody>
      </p:sp>
      <p:sp>
        <p:nvSpPr>
          <p:cNvPr id="989187" name="Rectangle 3"/>
          <p:cNvSpPr>
            <a:spLocks noGrp="1" noChangeArrowheads="1"/>
          </p:cNvSpPr>
          <p:nvPr>
            <p:ph type="body" idx="1"/>
          </p:nvPr>
        </p:nvSpPr>
        <p:spPr>
          <a:xfrm>
            <a:off x="457200" y="1143000"/>
            <a:ext cx="7848600" cy="2362200"/>
          </a:xfrm>
        </p:spPr>
        <p:txBody>
          <a:bodyPr/>
          <a:lstStyle/>
          <a:p>
            <a:r>
              <a:rPr lang="en-US" altLang="en-US" dirty="0"/>
              <a:t>Assume f is a continuous function in (</a:t>
            </a:r>
            <a:r>
              <a:rPr lang="en-US" altLang="en-US" dirty="0" err="1"/>
              <a:t>x,y</a:t>
            </a:r>
            <a:r>
              <a:rPr lang="en-US" altLang="en-US" dirty="0"/>
              <a:t>). Then</a:t>
            </a:r>
          </a:p>
          <a:p>
            <a:endParaRPr lang="en-US" altLang="en-US" dirty="0"/>
          </a:p>
          <a:p>
            <a:endParaRPr lang="en-US" altLang="en-US" dirty="0"/>
          </a:p>
          <a:p>
            <a:endParaRPr lang="en-US" altLang="en-US" dirty="0"/>
          </a:p>
          <a:p>
            <a:r>
              <a:rPr lang="en-US" altLang="en-US" dirty="0"/>
              <a:t>are the rates of change of the function f in the x and y directions, respectively.</a:t>
            </a:r>
          </a:p>
          <a:p>
            <a:r>
              <a:rPr lang="en-US" altLang="en-US" dirty="0"/>
              <a:t>The vector (</a:t>
            </a:r>
            <a:r>
              <a:rPr lang="en-US" altLang="en-US" dirty="0" err="1">
                <a:latin typeface="Symbol" pitchFamily="18" charset="2"/>
              </a:rPr>
              <a:t>D</a:t>
            </a:r>
            <a:r>
              <a:rPr lang="en-US" altLang="en-US" baseline="-15000" dirty="0" err="1"/>
              <a:t>x</a:t>
            </a:r>
            <a:r>
              <a:rPr lang="en-US" altLang="en-US" dirty="0"/>
              <a:t>, </a:t>
            </a:r>
            <a:r>
              <a:rPr lang="en-US" altLang="en-US" dirty="0" err="1">
                <a:latin typeface="Symbol" pitchFamily="18" charset="2"/>
              </a:rPr>
              <a:t>D</a:t>
            </a:r>
            <a:r>
              <a:rPr lang="en-US" altLang="en-US" baseline="-15000" dirty="0" err="1"/>
              <a:t>y</a:t>
            </a:r>
            <a:r>
              <a:rPr lang="en-US" altLang="en-US" dirty="0"/>
              <a:t>) is called the gradient of f.</a:t>
            </a:r>
          </a:p>
          <a:p>
            <a:r>
              <a:rPr lang="en-US" altLang="en-US" dirty="0"/>
              <a:t>This vector has a magnitude:</a:t>
            </a:r>
          </a:p>
          <a:p>
            <a:pPr>
              <a:buFont typeface="Zapf Dingbats" charset="2"/>
              <a:buNone/>
            </a:pPr>
            <a:r>
              <a:rPr lang="en-US" altLang="en-US" dirty="0"/>
              <a:t>             </a:t>
            </a:r>
          </a:p>
          <a:p>
            <a:pPr>
              <a:buFont typeface="Zapf Dingbats" charset="2"/>
              <a:buNone/>
            </a:pPr>
            <a:r>
              <a:rPr lang="en-US" altLang="en-US" dirty="0"/>
              <a:t>                     and an orientation:</a:t>
            </a:r>
          </a:p>
          <a:p>
            <a:endParaRPr lang="en-US" altLang="en-US" dirty="0">
              <a:latin typeface="Symbol" pitchFamily="18" charset="2"/>
            </a:endParaRPr>
          </a:p>
          <a:p>
            <a:r>
              <a:rPr lang="en-US" altLang="en-US" dirty="0">
                <a:latin typeface="Symbol" pitchFamily="18" charset="2"/>
              </a:rPr>
              <a:t>q</a:t>
            </a:r>
            <a:r>
              <a:rPr lang="en-US" altLang="en-US" dirty="0"/>
              <a:t> is the direction of the maximum change in f.</a:t>
            </a:r>
          </a:p>
          <a:p>
            <a:r>
              <a:rPr lang="en-US" altLang="en-US" dirty="0"/>
              <a:t>S is the size of that change.</a:t>
            </a:r>
          </a:p>
          <a:p>
            <a:endParaRPr lang="en-US" altLang="en-US" dirty="0"/>
          </a:p>
        </p:txBody>
      </p:sp>
      <p:pic>
        <p:nvPicPr>
          <p:cNvPr id="989191" name="Picture 7"/>
          <p:cNvPicPr>
            <a:picLocks noChangeAspect="1" noChangeArrowheads="1"/>
          </p:cNvPicPr>
          <p:nvPr/>
        </p:nvPicPr>
        <p:blipFill>
          <a:blip r:embed="rId3" cstate="print"/>
          <a:srcRect/>
          <a:stretch>
            <a:fillRect/>
          </a:stretch>
        </p:blipFill>
        <p:spPr bwMode="auto">
          <a:xfrm>
            <a:off x="5173663" y="4232275"/>
            <a:ext cx="1587500" cy="509588"/>
          </a:xfrm>
          <a:prstGeom prst="rect">
            <a:avLst/>
          </a:prstGeom>
          <a:solidFill>
            <a:schemeClr val="folHlink"/>
          </a:solidFill>
          <a:ln w="12700">
            <a:noFill/>
            <a:miter lim="800000"/>
            <a:headEnd type="none" w="sm" len="sm"/>
            <a:tailEnd type="none" w="sm" len="sm"/>
          </a:ln>
          <a:effectLst/>
        </p:spPr>
      </p:pic>
      <p:grpSp>
        <p:nvGrpSpPr>
          <p:cNvPr id="989199" name="Group 15"/>
          <p:cNvGrpSpPr>
            <a:grpSpLocks/>
          </p:cNvGrpSpPr>
          <p:nvPr/>
        </p:nvGrpSpPr>
        <p:grpSpPr bwMode="auto">
          <a:xfrm>
            <a:off x="4989513" y="4859338"/>
            <a:ext cx="2085975" cy="839787"/>
            <a:chOff x="3138" y="3441"/>
            <a:chExt cx="1314" cy="529"/>
          </a:xfrm>
        </p:grpSpPr>
        <p:sp>
          <p:nvSpPr>
            <p:cNvPr id="989198" name="Rectangle 14"/>
            <p:cNvSpPr>
              <a:spLocks noChangeArrowheads="1"/>
            </p:cNvSpPr>
            <p:nvPr/>
          </p:nvSpPr>
          <p:spPr bwMode="auto">
            <a:xfrm>
              <a:off x="3168" y="3469"/>
              <a:ext cx="1243" cy="464"/>
            </a:xfrm>
            <a:prstGeom prst="rect">
              <a:avLst/>
            </a:prstGeom>
            <a:solidFill>
              <a:schemeClr val="folHlink"/>
            </a:solidFill>
            <a:ln w="12700">
              <a:solidFill>
                <a:schemeClr val="folHlink"/>
              </a:solidFill>
              <a:miter lim="800000"/>
              <a:headEnd type="none" w="sm" len="sm"/>
              <a:tailEnd type="none" w="sm" len="sm"/>
            </a:ln>
            <a:effectLst/>
          </p:spPr>
          <p:txBody>
            <a:bodyPr wrap="none" anchor="ctr"/>
            <a:lstStyle/>
            <a:p>
              <a:endParaRPr lang="en-US"/>
            </a:p>
          </p:txBody>
        </p:sp>
        <p:grpSp>
          <p:nvGrpSpPr>
            <p:cNvPr id="989197" name="Group 13"/>
            <p:cNvGrpSpPr>
              <a:grpSpLocks/>
            </p:cNvGrpSpPr>
            <p:nvPr/>
          </p:nvGrpSpPr>
          <p:grpSpPr bwMode="auto">
            <a:xfrm>
              <a:off x="3138" y="3441"/>
              <a:ext cx="1314" cy="529"/>
              <a:chOff x="3158" y="3551"/>
              <a:chExt cx="1314" cy="529"/>
            </a:xfrm>
          </p:grpSpPr>
          <p:sp>
            <p:nvSpPr>
              <p:cNvPr id="989193" name="Rectangle 9"/>
              <p:cNvSpPr>
                <a:spLocks noChangeArrowheads="1"/>
              </p:cNvSpPr>
              <p:nvPr/>
            </p:nvSpPr>
            <p:spPr bwMode="auto">
              <a:xfrm>
                <a:off x="4065" y="3792"/>
                <a:ext cx="297" cy="288"/>
              </a:xfrm>
              <a:prstGeom prst="rect">
                <a:avLst/>
              </a:prstGeom>
              <a:noFill/>
              <a:ln w="12700">
                <a:noFill/>
                <a:miter lim="800000"/>
                <a:headEnd type="none" w="sm" len="sm"/>
                <a:tailEnd type="none" w="sm" len="sm"/>
              </a:ln>
              <a:effectLst/>
            </p:spPr>
            <p:txBody>
              <a:bodyPr wrap="none">
                <a:spAutoFit/>
              </a:bodyPr>
              <a:lstStyle/>
              <a:p>
                <a:r>
                  <a:rPr lang="en-US" altLang="en-US" sz="2400">
                    <a:solidFill>
                      <a:schemeClr val="bg2"/>
                    </a:solidFill>
                    <a:latin typeface="Symbol" pitchFamily="18" charset="2"/>
                  </a:rPr>
                  <a:t>D</a:t>
                </a:r>
                <a:r>
                  <a:rPr lang="en-US" altLang="en-US" sz="2400" baseline="-15000">
                    <a:solidFill>
                      <a:schemeClr val="bg2"/>
                    </a:solidFill>
                  </a:rPr>
                  <a:t>x</a:t>
                </a:r>
                <a:endParaRPr lang="en-US" altLang="en-US" sz="2400" baseline="-15000">
                  <a:solidFill>
                    <a:schemeClr val="bg2"/>
                  </a:solidFill>
                  <a:latin typeface="Times" pitchFamily="18" charset="0"/>
                </a:endParaRPr>
              </a:p>
            </p:txBody>
          </p:sp>
          <p:sp>
            <p:nvSpPr>
              <p:cNvPr id="989194" name="Rectangle 10"/>
              <p:cNvSpPr>
                <a:spLocks noChangeArrowheads="1"/>
              </p:cNvSpPr>
              <p:nvPr/>
            </p:nvSpPr>
            <p:spPr bwMode="auto">
              <a:xfrm>
                <a:off x="4065" y="3551"/>
                <a:ext cx="297" cy="288"/>
              </a:xfrm>
              <a:prstGeom prst="rect">
                <a:avLst/>
              </a:prstGeom>
              <a:noFill/>
              <a:ln w="12700">
                <a:noFill/>
                <a:miter lim="800000"/>
                <a:headEnd type="none" w="sm" len="sm"/>
                <a:tailEnd type="none" w="sm" len="sm"/>
              </a:ln>
              <a:effectLst/>
            </p:spPr>
            <p:txBody>
              <a:bodyPr wrap="none">
                <a:spAutoFit/>
              </a:bodyPr>
              <a:lstStyle/>
              <a:p>
                <a:r>
                  <a:rPr lang="en-US" altLang="en-US" sz="2400" dirty="0" err="1">
                    <a:solidFill>
                      <a:schemeClr val="bg2"/>
                    </a:solidFill>
                    <a:latin typeface="Symbol" pitchFamily="18" charset="2"/>
                  </a:rPr>
                  <a:t>D</a:t>
                </a:r>
                <a:r>
                  <a:rPr lang="en-US" altLang="en-US" sz="2400" baseline="-15000" dirty="0" err="1">
                    <a:solidFill>
                      <a:schemeClr val="bg2"/>
                    </a:solidFill>
                  </a:rPr>
                  <a:t>y</a:t>
                </a:r>
                <a:endParaRPr lang="en-US" altLang="en-US" sz="2400" baseline="-15000" dirty="0">
                  <a:solidFill>
                    <a:schemeClr val="bg2"/>
                  </a:solidFill>
                  <a:latin typeface="Times" pitchFamily="18" charset="0"/>
                </a:endParaRPr>
              </a:p>
            </p:txBody>
          </p:sp>
          <p:sp>
            <p:nvSpPr>
              <p:cNvPr id="989195" name="Text Box 11"/>
              <p:cNvSpPr txBox="1">
                <a:spLocks noChangeArrowheads="1"/>
              </p:cNvSpPr>
              <p:nvPr/>
            </p:nvSpPr>
            <p:spPr bwMode="auto">
              <a:xfrm>
                <a:off x="3158" y="3686"/>
                <a:ext cx="1314" cy="288"/>
              </a:xfrm>
              <a:prstGeom prst="rect">
                <a:avLst/>
              </a:prstGeom>
              <a:noFill/>
              <a:ln w="12700">
                <a:noFill/>
                <a:miter lim="800000"/>
                <a:headEnd type="none" w="sm" len="sm"/>
                <a:tailEnd type="none" w="sm" len="sm"/>
              </a:ln>
              <a:effectLst/>
            </p:spPr>
            <p:txBody>
              <a:bodyPr wrap="none">
                <a:spAutoFit/>
              </a:bodyPr>
              <a:lstStyle/>
              <a:p>
                <a:r>
                  <a:rPr lang="en-US" altLang="en-US" sz="2400" dirty="0">
                    <a:solidFill>
                      <a:schemeClr val="bg2"/>
                    </a:solidFill>
                    <a:latin typeface="Symbol" pitchFamily="18" charset="2"/>
                  </a:rPr>
                  <a:t>q</a:t>
                </a:r>
                <a:r>
                  <a:rPr lang="en-US" altLang="en-US" sz="2400" dirty="0">
                    <a:solidFill>
                      <a:schemeClr val="bg2"/>
                    </a:solidFill>
                  </a:rPr>
                  <a:t> = tan</a:t>
                </a:r>
                <a:r>
                  <a:rPr lang="en-US" altLang="en-US" sz="2400" baseline="20000" dirty="0">
                    <a:solidFill>
                      <a:schemeClr val="bg2"/>
                    </a:solidFill>
                  </a:rPr>
                  <a:t>-1</a:t>
                </a:r>
                <a:r>
                  <a:rPr lang="en-US" altLang="en-US" sz="2400" dirty="0">
                    <a:solidFill>
                      <a:schemeClr val="bg2"/>
                    </a:solidFill>
                  </a:rPr>
                  <a:t> (      )</a:t>
                </a:r>
              </a:p>
            </p:txBody>
          </p:sp>
          <p:sp>
            <p:nvSpPr>
              <p:cNvPr id="989196" name="Line 12"/>
              <p:cNvSpPr>
                <a:spLocks noChangeShapeType="1"/>
              </p:cNvSpPr>
              <p:nvPr/>
            </p:nvSpPr>
            <p:spPr bwMode="auto">
              <a:xfrm>
                <a:off x="4078" y="3825"/>
                <a:ext cx="240" cy="0"/>
              </a:xfrm>
              <a:prstGeom prst="line">
                <a:avLst/>
              </a:prstGeom>
              <a:noFill/>
              <a:ln w="12700">
                <a:solidFill>
                  <a:schemeClr val="bg2"/>
                </a:solidFill>
                <a:round/>
                <a:headEnd type="none" w="sm" len="sm"/>
                <a:tailEnd type="none" w="sm" len="sm"/>
              </a:ln>
              <a:effectLst/>
            </p:spPr>
            <p:txBody>
              <a:bodyPr wrap="none" anchor="ctr"/>
              <a:lstStyle/>
              <a:p>
                <a:endParaRPr lang="en-US"/>
              </a:p>
            </p:txBody>
          </p:sp>
        </p:grpSp>
      </p:grpSp>
      <p:graphicFrame>
        <p:nvGraphicFramePr>
          <p:cNvPr id="989200" name="Object 16"/>
          <p:cNvGraphicFramePr>
            <a:graphicFrameLocks noChangeAspect="1"/>
          </p:cNvGraphicFramePr>
          <p:nvPr/>
        </p:nvGraphicFramePr>
        <p:xfrm>
          <a:off x="2438400" y="1676400"/>
          <a:ext cx="2967038" cy="998538"/>
        </p:xfrm>
        <a:graphic>
          <a:graphicData uri="http://schemas.openxmlformats.org/presentationml/2006/ole">
            <mc:AlternateContent xmlns:mc="http://schemas.openxmlformats.org/markup-compatibility/2006">
              <mc:Choice xmlns:v="urn:schemas-microsoft-com:vml" Requires="v">
                <p:oleObj spid="_x0000_s1050" name="Equation" r:id="rId4" imgW="1244520" imgH="419040" progId="Equation.3">
                  <p:embed/>
                </p:oleObj>
              </mc:Choice>
              <mc:Fallback>
                <p:oleObj name="Equation" r:id="rId4" imgW="12445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676400"/>
                        <a:ext cx="2967038" cy="998538"/>
                      </a:xfrm>
                      <a:prstGeom prst="rect">
                        <a:avLst/>
                      </a:prstGeom>
                      <a:solidFill>
                        <a:schemeClr val="folHlink"/>
                      </a:solidFill>
                    </p:spPr>
                  </p:pic>
                </p:oleObj>
              </mc:Fallback>
            </mc:AlternateContent>
          </a:graphicData>
        </a:graphic>
      </p:graphicFrame>
    </p:spTree>
    <p:extLst>
      <p:ext uri="{BB962C8B-B14F-4D97-AF65-F5344CB8AC3E}">
        <p14:creationId xmlns:p14="http://schemas.microsoft.com/office/powerpoint/2010/main" val="382715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a:xfrm>
            <a:off x="3352800" y="285750"/>
            <a:ext cx="5867400" cy="609600"/>
          </a:xfrm>
        </p:spPr>
        <p:txBody>
          <a:bodyPr/>
          <a:lstStyle/>
          <a:p>
            <a:r>
              <a:rPr lang="en-US" altLang="en-US" dirty="0"/>
              <a:t>Point Transforms: General Idea</a:t>
            </a:r>
          </a:p>
        </p:txBody>
      </p:sp>
      <p:sp>
        <p:nvSpPr>
          <p:cNvPr id="905219" name="Rectangle 3"/>
          <p:cNvSpPr>
            <a:spLocks noGrp="1" noChangeArrowheads="1"/>
          </p:cNvSpPr>
          <p:nvPr>
            <p:ph type="body" idx="1"/>
          </p:nvPr>
        </p:nvSpPr>
        <p:spPr>
          <a:xfrm>
            <a:off x="1143000" y="1447800"/>
            <a:ext cx="1600200" cy="609600"/>
          </a:xfrm>
          <a:solidFill>
            <a:schemeClr val="folHlink"/>
          </a:solidFill>
        </p:spPr>
        <p:txBody>
          <a:bodyPr/>
          <a:lstStyle/>
          <a:p>
            <a:pPr>
              <a:buFont typeface="Zapf Dingbats" charset="2"/>
              <a:buNone/>
            </a:pPr>
            <a:r>
              <a:rPr lang="en-US" altLang="en-US" sz="2800" b="1" dirty="0">
                <a:solidFill>
                  <a:schemeClr val="bg2"/>
                </a:solidFill>
              </a:rPr>
              <a:t>O = T(I)</a:t>
            </a:r>
          </a:p>
        </p:txBody>
      </p:sp>
      <p:sp>
        <p:nvSpPr>
          <p:cNvPr id="905233" name="Text Box 17"/>
          <p:cNvSpPr txBox="1">
            <a:spLocks noChangeArrowheads="1"/>
          </p:cNvSpPr>
          <p:nvPr/>
        </p:nvSpPr>
        <p:spPr bwMode="auto">
          <a:xfrm>
            <a:off x="609600" y="2209800"/>
            <a:ext cx="3048000" cy="1552575"/>
          </a:xfrm>
          <a:prstGeom prst="rect">
            <a:avLst/>
          </a:prstGeom>
          <a:noFill/>
          <a:ln w="9525">
            <a:noFill/>
            <a:miter lim="800000"/>
            <a:headEnd/>
            <a:tailEnd/>
          </a:ln>
          <a:effectLst/>
        </p:spPr>
        <p:txBody>
          <a:bodyPr>
            <a:spAutoFit/>
          </a:bodyPr>
          <a:lstStyle/>
          <a:p>
            <a:r>
              <a:rPr lang="en-GB" altLang="en-US" sz="2400" dirty="0"/>
              <a:t>Input pixel value, I, mapped to output pixel value, O, via transfer function T.</a:t>
            </a:r>
          </a:p>
        </p:txBody>
      </p:sp>
      <p:grpSp>
        <p:nvGrpSpPr>
          <p:cNvPr id="20" name="Group 19"/>
          <p:cNvGrpSpPr/>
          <p:nvPr/>
        </p:nvGrpSpPr>
        <p:grpSpPr>
          <a:xfrm>
            <a:off x="3810000" y="1600200"/>
            <a:ext cx="4594225" cy="4573588"/>
            <a:chOff x="3810000" y="1600200"/>
            <a:chExt cx="4594225" cy="4573588"/>
          </a:xfrm>
        </p:grpSpPr>
        <p:grpSp>
          <p:nvGrpSpPr>
            <p:cNvPr id="905220" name="Group 4"/>
            <p:cNvGrpSpPr>
              <a:grpSpLocks/>
            </p:cNvGrpSpPr>
            <p:nvPr/>
          </p:nvGrpSpPr>
          <p:grpSpPr bwMode="auto">
            <a:xfrm>
              <a:off x="3810000" y="2743200"/>
              <a:ext cx="4594225" cy="3430588"/>
              <a:chOff x="1876" y="1331"/>
              <a:chExt cx="2894" cy="2161"/>
            </a:xfrm>
          </p:grpSpPr>
          <p:sp>
            <p:nvSpPr>
              <p:cNvPr id="905221" name="Line 5"/>
              <p:cNvSpPr>
                <a:spLocks noChangeShapeType="1"/>
              </p:cNvSpPr>
              <p:nvPr/>
            </p:nvSpPr>
            <p:spPr bwMode="auto">
              <a:xfrm flipV="1">
                <a:off x="2676" y="1456"/>
                <a:ext cx="0" cy="1451"/>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2" name="Line 6"/>
              <p:cNvSpPr>
                <a:spLocks noChangeShapeType="1"/>
              </p:cNvSpPr>
              <p:nvPr/>
            </p:nvSpPr>
            <p:spPr bwMode="auto">
              <a:xfrm rot="5400000" flipV="1">
                <a:off x="3658" y="1925"/>
                <a:ext cx="0" cy="1964"/>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5223" name="Freeform 7"/>
              <p:cNvSpPr>
                <a:spLocks/>
              </p:cNvSpPr>
              <p:nvPr/>
            </p:nvSpPr>
            <p:spPr bwMode="auto">
              <a:xfrm>
                <a:off x="2676" y="1623"/>
                <a:ext cx="1745" cy="1284"/>
              </a:xfrm>
              <a:custGeom>
                <a:avLst/>
                <a:gdLst/>
                <a:ahLst/>
                <a:cxnLst>
                  <a:cxn ang="0">
                    <a:pos x="0" y="1296"/>
                  </a:cxn>
                  <a:cxn ang="0">
                    <a:pos x="96" y="768"/>
                  </a:cxn>
                  <a:cxn ang="0">
                    <a:pos x="576" y="480"/>
                  </a:cxn>
                  <a:cxn ang="0">
                    <a:pos x="768" y="96"/>
                  </a:cxn>
                  <a:cxn ang="0">
                    <a:pos x="1296" y="0"/>
                  </a:cxn>
                </a:cxnLst>
                <a:rect l="0" t="0" r="r" b="b"/>
                <a:pathLst>
                  <a:path w="1296" h="1296">
                    <a:moveTo>
                      <a:pt x="0" y="1296"/>
                    </a:moveTo>
                    <a:cubicBezTo>
                      <a:pt x="0" y="1100"/>
                      <a:pt x="0" y="904"/>
                      <a:pt x="96" y="768"/>
                    </a:cubicBezTo>
                    <a:cubicBezTo>
                      <a:pt x="192" y="632"/>
                      <a:pt x="464" y="592"/>
                      <a:pt x="576" y="480"/>
                    </a:cubicBezTo>
                    <a:cubicBezTo>
                      <a:pt x="688" y="368"/>
                      <a:pt x="648" y="176"/>
                      <a:pt x="768" y="96"/>
                    </a:cubicBezTo>
                    <a:cubicBezTo>
                      <a:pt x="888" y="16"/>
                      <a:pt x="1092" y="8"/>
                      <a:pt x="1296" y="0"/>
                    </a:cubicBezTo>
                  </a:path>
                </a:pathLst>
              </a:custGeom>
              <a:noFill/>
              <a:ln w="38100" cmpd="sng">
                <a:solidFill>
                  <a:schemeClr val="accent2"/>
                </a:solidFill>
                <a:round/>
                <a:headEnd/>
                <a:tailEnd/>
              </a:ln>
              <a:effectLst/>
            </p:spPr>
            <p:txBody>
              <a:bodyPr wrap="none" anchor="ctr"/>
              <a:lstStyle/>
              <a:p>
                <a:endParaRPr lang="en-US"/>
              </a:p>
            </p:txBody>
          </p:sp>
          <p:sp>
            <p:nvSpPr>
              <p:cNvPr id="905224" name="Text Box 8"/>
              <p:cNvSpPr txBox="1">
                <a:spLocks noChangeArrowheads="1"/>
              </p:cNvSpPr>
              <p:nvPr/>
            </p:nvSpPr>
            <p:spPr bwMode="auto">
              <a:xfrm>
                <a:off x="2443" y="2981"/>
                <a:ext cx="223" cy="288"/>
              </a:xfrm>
              <a:prstGeom prst="rect">
                <a:avLst/>
              </a:prstGeom>
              <a:noFill/>
              <a:ln w="9525">
                <a:noFill/>
                <a:miter lim="800000"/>
                <a:headEnd/>
                <a:tailEnd/>
              </a:ln>
              <a:effectLst/>
            </p:spPr>
            <p:txBody>
              <a:bodyPr wrap="none">
                <a:spAutoFit/>
              </a:bodyPr>
              <a:lstStyle/>
              <a:p>
                <a:r>
                  <a:rPr lang="en-GB" altLang="en-US" sz="2400"/>
                  <a:t>0</a:t>
                </a:r>
              </a:p>
            </p:txBody>
          </p:sp>
          <p:sp>
            <p:nvSpPr>
              <p:cNvPr id="905225" name="Text Box 9"/>
              <p:cNvSpPr txBox="1">
                <a:spLocks noChangeArrowheads="1"/>
              </p:cNvSpPr>
              <p:nvPr/>
            </p:nvSpPr>
            <p:spPr bwMode="auto">
              <a:xfrm>
                <a:off x="4333" y="3036"/>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6" name="Text Box 10"/>
              <p:cNvSpPr txBox="1">
                <a:spLocks noChangeArrowheads="1"/>
              </p:cNvSpPr>
              <p:nvPr/>
            </p:nvSpPr>
            <p:spPr bwMode="auto">
              <a:xfrm>
                <a:off x="1876" y="1331"/>
                <a:ext cx="437" cy="288"/>
              </a:xfrm>
              <a:prstGeom prst="rect">
                <a:avLst/>
              </a:prstGeom>
              <a:noFill/>
              <a:ln w="9525">
                <a:noFill/>
                <a:miter lim="800000"/>
                <a:headEnd/>
                <a:tailEnd/>
              </a:ln>
              <a:effectLst/>
            </p:spPr>
            <p:txBody>
              <a:bodyPr wrap="none">
                <a:spAutoFit/>
              </a:bodyPr>
              <a:lstStyle/>
              <a:p>
                <a:r>
                  <a:rPr lang="en-GB" altLang="en-US" sz="2400"/>
                  <a:t>255</a:t>
                </a:r>
              </a:p>
            </p:txBody>
          </p:sp>
          <p:sp>
            <p:nvSpPr>
              <p:cNvPr id="905227" name="Text Box 11"/>
              <p:cNvSpPr txBox="1">
                <a:spLocks noChangeArrowheads="1"/>
              </p:cNvSpPr>
              <p:nvPr/>
            </p:nvSpPr>
            <p:spPr bwMode="auto">
              <a:xfrm>
                <a:off x="3170" y="3204"/>
                <a:ext cx="692" cy="288"/>
              </a:xfrm>
              <a:prstGeom prst="rect">
                <a:avLst/>
              </a:prstGeom>
              <a:noFill/>
              <a:ln w="9525">
                <a:noFill/>
                <a:miter lim="800000"/>
                <a:headEnd/>
                <a:tailEnd/>
              </a:ln>
              <a:effectLst/>
            </p:spPr>
            <p:txBody>
              <a:bodyPr wrap="none">
                <a:spAutoFit/>
              </a:bodyPr>
              <a:lstStyle/>
              <a:p>
                <a:r>
                  <a:rPr lang="en-GB" altLang="en-US" sz="2400"/>
                  <a:t>INPUT</a:t>
                </a:r>
              </a:p>
            </p:txBody>
          </p:sp>
          <p:sp>
            <p:nvSpPr>
              <p:cNvPr id="905228" name="Text Box 12"/>
              <p:cNvSpPr txBox="1">
                <a:spLocks noChangeArrowheads="1"/>
              </p:cNvSpPr>
              <p:nvPr/>
            </p:nvSpPr>
            <p:spPr bwMode="auto">
              <a:xfrm rot="-5400000">
                <a:off x="1598" y="2143"/>
                <a:ext cx="905" cy="288"/>
              </a:xfrm>
              <a:prstGeom prst="rect">
                <a:avLst/>
              </a:prstGeom>
              <a:noFill/>
              <a:ln w="9525">
                <a:noFill/>
                <a:miter lim="800000"/>
                <a:headEnd/>
                <a:tailEnd/>
              </a:ln>
              <a:effectLst/>
            </p:spPr>
            <p:txBody>
              <a:bodyPr wrap="none">
                <a:spAutoFit/>
              </a:bodyPr>
              <a:lstStyle/>
              <a:p>
                <a:r>
                  <a:rPr lang="en-GB" altLang="en-US" sz="2400"/>
                  <a:t>OUTPUT</a:t>
                </a:r>
              </a:p>
            </p:txBody>
          </p:sp>
          <p:sp>
            <p:nvSpPr>
              <p:cNvPr id="905229" name="Line 13"/>
              <p:cNvSpPr>
                <a:spLocks noChangeShapeType="1"/>
              </p:cNvSpPr>
              <p:nvPr/>
            </p:nvSpPr>
            <p:spPr bwMode="auto">
              <a:xfrm flipV="1">
                <a:off x="3621" y="1791"/>
                <a:ext cx="0" cy="1116"/>
              </a:xfrm>
              <a:prstGeom prst="line">
                <a:avLst/>
              </a:prstGeom>
              <a:noFill/>
              <a:ln w="28575">
                <a:solidFill>
                  <a:schemeClr val="tx1"/>
                </a:solidFill>
                <a:prstDash val="dash"/>
                <a:round/>
                <a:headEnd/>
                <a:tailEnd/>
              </a:ln>
              <a:effectLst/>
            </p:spPr>
            <p:txBody>
              <a:bodyPr wrap="none" anchor="ctr"/>
              <a:lstStyle/>
              <a:p>
                <a:endParaRPr lang="en-US"/>
              </a:p>
            </p:txBody>
          </p:sp>
          <p:sp>
            <p:nvSpPr>
              <p:cNvPr id="905230" name="Line 14"/>
              <p:cNvSpPr>
                <a:spLocks noChangeShapeType="1"/>
              </p:cNvSpPr>
              <p:nvPr/>
            </p:nvSpPr>
            <p:spPr bwMode="auto">
              <a:xfrm flipH="1">
                <a:off x="2676" y="1791"/>
                <a:ext cx="945" cy="0"/>
              </a:xfrm>
              <a:prstGeom prst="line">
                <a:avLst/>
              </a:prstGeom>
              <a:noFill/>
              <a:ln w="28575">
                <a:solidFill>
                  <a:schemeClr val="tx1"/>
                </a:solidFill>
                <a:prstDash val="dash"/>
                <a:round/>
                <a:headEnd/>
                <a:tailEnd/>
              </a:ln>
              <a:effectLst/>
            </p:spPr>
            <p:txBody>
              <a:bodyPr wrap="none" anchor="ctr"/>
              <a:lstStyle/>
              <a:p>
                <a:endParaRPr lang="en-US"/>
              </a:p>
            </p:txBody>
          </p:sp>
          <p:sp>
            <p:nvSpPr>
              <p:cNvPr id="905231" name="Rectangle 15"/>
              <p:cNvSpPr>
                <a:spLocks noChangeArrowheads="1"/>
              </p:cNvSpPr>
              <p:nvPr/>
            </p:nvSpPr>
            <p:spPr bwMode="auto">
              <a:xfrm>
                <a:off x="3504" y="2976"/>
                <a:ext cx="240" cy="24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905232" name="Rectangle 16"/>
              <p:cNvSpPr>
                <a:spLocks noChangeArrowheads="1"/>
              </p:cNvSpPr>
              <p:nvPr/>
            </p:nvSpPr>
            <p:spPr bwMode="auto">
              <a:xfrm>
                <a:off x="2352" y="1680"/>
                <a:ext cx="240" cy="240"/>
              </a:xfrm>
              <a:prstGeom prst="rect">
                <a:avLst/>
              </a:prstGeom>
              <a:solidFill>
                <a:srgbClr val="DDDDDD"/>
              </a:solidFill>
              <a:ln w="9525">
                <a:solidFill>
                  <a:schemeClr val="tx1"/>
                </a:solidFill>
                <a:miter lim="800000"/>
                <a:headEnd/>
                <a:tailEnd/>
              </a:ln>
              <a:effectLst/>
            </p:spPr>
            <p:txBody>
              <a:bodyPr wrap="none" anchor="ctr"/>
              <a:lstStyle/>
              <a:p>
                <a:endParaRPr lang="en-US"/>
              </a:p>
            </p:txBody>
          </p:sp>
        </p:grpSp>
        <p:sp>
          <p:nvSpPr>
            <p:cNvPr id="905234" name="Text Box 18"/>
            <p:cNvSpPr txBox="1">
              <a:spLocks noChangeArrowheads="1"/>
            </p:cNvSpPr>
            <p:nvPr/>
          </p:nvSpPr>
          <p:spPr bwMode="auto">
            <a:xfrm>
              <a:off x="6553200" y="1600200"/>
              <a:ext cx="1624013" cy="822325"/>
            </a:xfrm>
            <a:prstGeom prst="rect">
              <a:avLst/>
            </a:prstGeom>
            <a:noFill/>
            <a:ln w="9525">
              <a:noFill/>
              <a:miter lim="800000"/>
              <a:headEnd/>
              <a:tailEnd/>
            </a:ln>
            <a:effectLst/>
          </p:spPr>
          <p:txBody>
            <a:bodyPr wrap="none">
              <a:spAutoFit/>
            </a:bodyPr>
            <a:lstStyle/>
            <a:p>
              <a:r>
                <a:rPr lang="en-GB" altLang="en-US" sz="2400" dirty="0"/>
                <a:t>Transfer</a:t>
              </a:r>
            </a:p>
            <a:p>
              <a:r>
                <a:rPr lang="en-GB" altLang="en-US" sz="2400" dirty="0"/>
                <a:t>Function T</a:t>
              </a:r>
            </a:p>
          </p:txBody>
        </p:sp>
        <p:sp>
          <p:nvSpPr>
            <p:cNvPr id="905236" name="Line 20"/>
            <p:cNvSpPr>
              <a:spLocks noChangeShapeType="1"/>
            </p:cNvSpPr>
            <p:nvPr/>
          </p:nvSpPr>
          <p:spPr bwMode="auto">
            <a:xfrm flipH="1">
              <a:off x="6934200" y="2362200"/>
              <a:ext cx="304800" cy="914400"/>
            </a:xfrm>
            <a:prstGeom prst="line">
              <a:avLst/>
            </a:prstGeom>
            <a:noFill/>
            <a:ln w="28575">
              <a:solidFill>
                <a:schemeClr val="tx1"/>
              </a:solidFill>
              <a:round/>
              <a:headEnd/>
              <a:tailEnd type="triangle" w="med" len="med"/>
            </a:ln>
            <a:effectLst/>
          </p:spPr>
          <p:txBody>
            <a:bodyPr wrap="none" anchor="ctr"/>
            <a:lstStyle/>
            <a:p>
              <a:endParaRPr 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a:xfrm>
            <a:off x="4648200" y="285750"/>
            <a:ext cx="4429125" cy="609600"/>
          </a:xfrm>
        </p:spPr>
        <p:txBody>
          <a:bodyPr/>
          <a:lstStyle/>
          <a:p>
            <a:r>
              <a:rPr lang="en-US" altLang="en-US"/>
              <a:t>Geometric Interpretation</a:t>
            </a:r>
          </a:p>
        </p:txBody>
      </p:sp>
      <p:sp>
        <p:nvSpPr>
          <p:cNvPr id="990211" name="Rectangle 3"/>
          <p:cNvSpPr>
            <a:spLocks noGrp="1" noChangeArrowheads="1"/>
          </p:cNvSpPr>
          <p:nvPr>
            <p:ph type="body" idx="1"/>
          </p:nvPr>
        </p:nvSpPr>
        <p:spPr>
          <a:xfrm>
            <a:off x="533400" y="4800600"/>
            <a:ext cx="7848600" cy="1752600"/>
          </a:xfrm>
        </p:spPr>
        <p:txBody>
          <a:bodyPr/>
          <a:lstStyle/>
          <a:p>
            <a:r>
              <a:rPr lang="en-US" altLang="en-US" dirty="0"/>
              <a:t>But</a:t>
            </a:r>
          </a:p>
          <a:p>
            <a:pPr lvl="1"/>
            <a:r>
              <a:rPr lang="en-US" altLang="en-US" dirty="0"/>
              <a:t>I(</a:t>
            </a:r>
            <a:r>
              <a:rPr lang="en-US" altLang="en-US" dirty="0" err="1"/>
              <a:t>i,j</a:t>
            </a:r>
            <a:r>
              <a:rPr lang="en-US" altLang="en-US" dirty="0"/>
              <a:t>) is not a continuous function.</a:t>
            </a:r>
          </a:p>
          <a:p>
            <a:r>
              <a:rPr lang="en-US" altLang="en-US" dirty="0"/>
              <a:t>Therefore</a:t>
            </a:r>
          </a:p>
          <a:p>
            <a:pPr lvl="1"/>
            <a:r>
              <a:rPr lang="en-US" altLang="en-US" dirty="0"/>
              <a:t>look for discrete approximations to the gradient.</a:t>
            </a:r>
          </a:p>
        </p:txBody>
      </p:sp>
      <p:pic>
        <p:nvPicPr>
          <p:cNvPr id="990212" name="Picture 4"/>
          <p:cNvPicPr>
            <a:picLocks noChangeAspect="1" noChangeArrowheads="1"/>
          </p:cNvPicPr>
          <p:nvPr/>
        </p:nvPicPr>
        <p:blipFill>
          <a:blip r:embed="rId2" cstate="print"/>
          <a:srcRect/>
          <a:stretch>
            <a:fillRect/>
          </a:stretch>
        </p:blipFill>
        <p:spPr bwMode="auto">
          <a:xfrm>
            <a:off x="2514600" y="1219200"/>
            <a:ext cx="4319588" cy="3187700"/>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995726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xfrm>
            <a:off x="4638675" y="285750"/>
            <a:ext cx="4429125" cy="609600"/>
          </a:xfrm>
        </p:spPr>
        <p:txBody>
          <a:bodyPr/>
          <a:lstStyle/>
          <a:p>
            <a:r>
              <a:rPr lang="en-US" altLang="en-US"/>
              <a:t>Discrete Approximations</a:t>
            </a:r>
          </a:p>
        </p:txBody>
      </p:sp>
      <p:grpSp>
        <p:nvGrpSpPr>
          <p:cNvPr id="50" name="Group 49"/>
          <p:cNvGrpSpPr/>
          <p:nvPr/>
        </p:nvGrpSpPr>
        <p:grpSpPr>
          <a:xfrm>
            <a:off x="1066800" y="1966913"/>
            <a:ext cx="6858000" cy="3595687"/>
            <a:chOff x="1066800" y="1966913"/>
            <a:chExt cx="6858000" cy="3595687"/>
          </a:xfrm>
        </p:grpSpPr>
        <p:grpSp>
          <p:nvGrpSpPr>
            <p:cNvPr id="985166" name="Group 78"/>
            <p:cNvGrpSpPr>
              <a:grpSpLocks/>
            </p:cNvGrpSpPr>
            <p:nvPr/>
          </p:nvGrpSpPr>
          <p:grpSpPr bwMode="auto">
            <a:xfrm>
              <a:off x="1066800" y="2057400"/>
              <a:ext cx="3462338" cy="903288"/>
              <a:chOff x="3458" y="3289"/>
              <a:chExt cx="2181" cy="569"/>
            </a:xfrm>
          </p:grpSpPr>
          <p:grpSp>
            <p:nvGrpSpPr>
              <p:cNvPr id="985165" name="Group 77"/>
              <p:cNvGrpSpPr>
                <a:grpSpLocks/>
              </p:cNvGrpSpPr>
              <p:nvPr/>
            </p:nvGrpSpPr>
            <p:grpSpPr bwMode="auto">
              <a:xfrm>
                <a:off x="3458" y="3289"/>
                <a:ext cx="986" cy="510"/>
                <a:chOff x="4656" y="2562"/>
                <a:chExt cx="986" cy="510"/>
              </a:xfrm>
            </p:grpSpPr>
            <p:sp>
              <p:nvSpPr>
                <p:cNvPr id="985154" name="Text Box 66"/>
                <p:cNvSpPr txBox="1">
                  <a:spLocks noChangeArrowheads="1"/>
                </p:cNvSpPr>
                <p:nvPr/>
              </p:nvSpPr>
              <p:spPr bwMode="auto">
                <a:xfrm>
                  <a:off x="4656" y="2562"/>
                  <a:ext cx="500" cy="288"/>
                </a:xfrm>
                <a:prstGeom prst="rect">
                  <a:avLst/>
                </a:prstGeom>
                <a:noFill/>
                <a:ln w="12700">
                  <a:noFill/>
                  <a:miter lim="800000"/>
                  <a:headEnd type="none" w="sm" len="sm"/>
                  <a:tailEnd type="none" w="sm" len="sm"/>
                </a:ln>
                <a:effectLst/>
              </p:spPr>
              <p:txBody>
                <a:bodyPr wrap="none">
                  <a:spAutoFit/>
                </a:bodyPr>
                <a:lstStyle/>
                <a:p>
                  <a:r>
                    <a:rPr lang="en-US" altLang="en-US" sz="2400" dirty="0" err="1"/>
                    <a:t>df</a:t>
                  </a:r>
                  <a:r>
                    <a:rPr lang="en-US" altLang="en-US" sz="2400" dirty="0"/>
                    <a:t>(x)</a:t>
                  </a:r>
                </a:p>
              </p:txBody>
            </p:sp>
            <p:sp>
              <p:nvSpPr>
                <p:cNvPr id="985155" name="Text Box 67"/>
                <p:cNvSpPr txBox="1">
                  <a:spLocks noChangeArrowheads="1"/>
                </p:cNvSpPr>
                <p:nvPr/>
              </p:nvSpPr>
              <p:spPr bwMode="auto">
                <a:xfrm>
                  <a:off x="4714" y="2775"/>
                  <a:ext cx="319" cy="288"/>
                </a:xfrm>
                <a:prstGeom prst="rect">
                  <a:avLst/>
                </a:prstGeom>
                <a:noFill/>
                <a:ln w="12700">
                  <a:noFill/>
                  <a:miter lim="800000"/>
                  <a:headEnd type="none" w="sm" len="sm"/>
                  <a:tailEnd type="none" w="sm" len="sm"/>
                </a:ln>
                <a:effectLst/>
              </p:spPr>
              <p:txBody>
                <a:bodyPr wrap="none">
                  <a:spAutoFit/>
                </a:bodyPr>
                <a:lstStyle/>
                <a:p>
                  <a:r>
                    <a:rPr lang="en-US" altLang="en-US" sz="2400"/>
                    <a:t>dx</a:t>
                  </a:r>
                </a:p>
              </p:txBody>
            </p:sp>
            <p:sp>
              <p:nvSpPr>
                <p:cNvPr id="985156" name="Text Box 68"/>
                <p:cNvSpPr txBox="1">
                  <a:spLocks noChangeArrowheads="1"/>
                </p:cNvSpPr>
                <p:nvPr/>
              </p:nvSpPr>
              <p:spPr bwMode="auto">
                <a:xfrm>
                  <a:off x="5068" y="2688"/>
                  <a:ext cx="527" cy="288"/>
                </a:xfrm>
                <a:prstGeom prst="rect">
                  <a:avLst/>
                </a:prstGeom>
                <a:noFill/>
                <a:ln w="12700">
                  <a:noFill/>
                  <a:miter lim="800000"/>
                  <a:headEnd type="none" w="sm" len="sm"/>
                  <a:tailEnd type="none" w="sm" len="sm"/>
                </a:ln>
                <a:effectLst/>
              </p:spPr>
              <p:txBody>
                <a:bodyPr wrap="none">
                  <a:spAutoFit/>
                </a:bodyPr>
                <a:lstStyle/>
                <a:p>
                  <a:r>
                    <a:rPr lang="en-US" altLang="en-US" sz="2400" dirty="0"/>
                    <a:t>= </a:t>
                  </a:r>
                  <a:r>
                    <a:rPr lang="en-US" altLang="en-US" sz="2400" dirty="0" err="1"/>
                    <a:t>lim</a:t>
                  </a:r>
                  <a:endParaRPr lang="en-US" altLang="en-US" sz="2400" dirty="0"/>
                </a:p>
              </p:txBody>
            </p:sp>
            <p:sp>
              <p:nvSpPr>
                <p:cNvPr id="985157" name="Line 69"/>
                <p:cNvSpPr>
                  <a:spLocks noChangeShapeType="1"/>
                </p:cNvSpPr>
                <p:nvPr/>
              </p:nvSpPr>
              <p:spPr bwMode="auto">
                <a:xfrm>
                  <a:off x="4732" y="2837"/>
                  <a:ext cx="320"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nvGrpSpPr>
                <p:cNvPr id="985160" name="Group 72"/>
                <p:cNvGrpSpPr>
                  <a:grpSpLocks/>
                </p:cNvGrpSpPr>
                <p:nvPr/>
              </p:nvGrpSpPr>
              <p:grpSpPr bwMode="auto">
                <a:xfrm>
                  <a:off x="5184" y="2880"/>
                  <a:ext cx="458" cy="192"/>
                  <a:chOff x="2870" y="4046"/>
                  <a:chExt cx="458" cy="192"/>
                </a:xfrm>
              </p:grpSpPr>
              <p:sp>
                <p:nvSpPr>
                  <p:cNvPr id="985158" name="Text Box 70"/>
                  <p:cNvSpPr txBox="1">
                    <a:spLocks noChangeArrowheads="1"/>
                  </p:cNvSpPr>
                  <p:nvPr/>
                </p:nvSpPr>
                <p:spPr bwMode="auto">
                  <a:xfrm>
                    <a:off x="2870" y="4046"/>
                    <a:ext cx="458" cy="192"/>
                  </a:xfrm>
                  <a:prstGeom prst="rect">
                    <a:avLst/>
                  </a:prstGeom>
                  <a:noFill/>
                  <a:ln w="12700">
                    <a:noFill/>
                    <a:miter lim="800000"/>
                    <a:headEnd type="none" w="sm" len="sm"/>
                    <a:tailEnd type="none" w="sm" len="sm"/>
                  </a:ln>
                  <a:effectLst/>
                </p:spPr>
                <p:txBody>
                  <a:bodyPr wrap="none">
                    <a:spAutoFit/>
                  </a:bodyPr>
                  <a:lstStyle/>
                  <a:p>
                    <a:r>
                      <a:rPr lang="en-US" altLang="en-US">
                        <a:latin typeface="Symbol" pitchFamily="18" charset="2"/>
                      </a:rPr>
                      <a:t>D</a:t>
                    </a:r>
                    <a:r>
                      <a:rPr lang="en-US" altLang="en-US"/>
                      <a:t>x     0</a:t>
                    </a:r>
                  </a:p>
                </p:txBody>
              </p:sp>
              <p:sp>
                <p:nvSpPr>
                  <p:cNvPr id="985159" name="Line 71"/>
                  <p:cNvSpPr>
                    <a:spLocks noChangeShapeType="1"/>
                  </p:cNvSpPr>
                  <p:nvPr/>
                </p:nvSpPr>
                <p:spPr bwMode="auto">
                  <a:xfrm>
                    <a:off x="3087" y="4149"/>
                    <a:ext cx="96" cy="0"/>
                  </a:xfrm>
                  <a:prstGeom prst="line">
                    <a:avLst/>
                  </a:prstGeom>
                  <a:noFill/>
                  <a:ln w="12700">
                    <a:solidFill>
                      <a:schemeClr val="tx1"/>
                    </a:solidFill>
                    <a:round/>
                    <a:headEnd type="none" w="sm" len="sm"/>
                    <a:tailEnd type="triangle" w="sm" len="sm"/>
                  </a:ln>
                  <a:effectLst/>
                </p:spPr>
                <p:txBody>
                  <a:bodyPr wrap="none" anchor="ctr"/>
                  <a:lstStyle/>
                  <a:p>
                    <a:endParaRPr lang="en-US"/>
                  </a:p>
                </p:txBody>
              </p:sp>
            </p:grpSp>
          </p:grpSp>
          <p:grpSp>
            <p:nvGrpSpPr>
              <p:cNvPr id="985164" name="Group 76"/>
              <p:cNvGrpSpPr>
                <a:grpSpLocks/>
              </p:cNvGrpSpPr>
              <p:nvPr/>
            </p:nvGrpSpPr>
            <p:grpSpPr bwMode="auto">
              <a:xfrm>
                <a:off x="4368" y="3312"/>
                <a:ext cx="1271" cy="546"/>
                <a:chOff x="4368" y="3312"/>
                <a:chExt cx="1271" cy="546"/>
              </a:xfrm>
            </p:grpSpPr>
            <p:sp>
              <p:nvSpPr>
                <p:cNvPr id="985161" name="Text Box 73"/>
                <p:cNvSpPr txBox="1">
                  <a:spLocks noChangeArrowheads="1"/>
                </p:cNvSpPr>
                <p:nvPr/>
              </p:nvSpPr>
              <p:spPr bwMode="auto">
                <a:xfrm>
                  <a:off x="4368" y="3312"/>
                  <a:ext cx="1271" cy="288"/>
                </a:xfrm>
                <a:prstGeom prst="rect">
                  <a:avLst/>
                </a:prstGeom>
                <a:noFill/>
                <a:ln w="12700">
                  <a:noFill/>
                  <a:miter lim="800000"/>
                  <a:headEnd type="none" w="sm" len="sm"/>
                  <a:tailEnd type="none" w="sm" len="sm"/>
                </a:ln>
                <a:effectLst/>
              </p:spPr>
              <p:txBody>
                <a:bodyPr wrap="none">
                  <a:spAutoFit/>
                </a:bodyPr>
                <a:lstStyle/>
                <a:p>
                  <a:r>
                    <a:rPr lang="en-US" altLang="en-US" sz="2400" dirty="0"/>
                    <a:t>f(x + </a:t>
                  </a:r>
                  <a:r>
                    <a:rPr lang="en-US" altLang="en-US" sz="2400" dirty="0" err="1">
                      <a:latin typeface="Symbol" pitchFamily="18" charset="2"/>
                    </a:rPr>
                    <a:t>D</a:t>
                  </a:r>
                  <a:r>
                    <a:rPr lang="en-US" altLang="en-US" sz="2400" dirty="0" err="1"/>
                    <a:t>x</a:t>
                  </a:r>
                  <a:r>
                    <a:rPr lang="en-US" altLang="en-US" sz="2400" dirty="0"/>
                    <a:t>) - f(x)</a:t>
                  </a:r>
                </a:p>
              </p:txBody>
            </p:sp>
            <p:sp>
              <p:nvSpPr>
                <p:cNvPr id="985162" name="Line 74"/>
                <p:cNvSpPr>
                  <a:spLocks noChangeShapeType="1"/>
                </p:cNvSpPr>
                <p:nvPr/>
              </p:nvSpPr>
              <p:spPr bwMode="auto">
                <a:xfrm>
                  <a:off x="4424" y="3596"/>
                  <a:ext cx="115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85163" name="Rectangle 75"/>
                <p:cNvSpPr>
                  <a:spLocks noChangeArrowheads="1"/>
                </p:cNvSpPr>
                <p:nvPr/>
              </p:nvSpPr>
              <p:spPr bwMode="auto">
                <a:xfrm>
                  <a:off x="4838" y="3570"/>
                  <a:ext cx="329" cy="288"/>
                </a:xfrm>
                <a:prstGeom prst="rect">
                  <a:avLst/>
                </a:prstGeom>
                <a:noFill/>
                <a:ln w="12700">
                  <a:noFill/>
                  <a:miter lim="800000"/>
                  <a:headEnd type="none" w="sm" len="sm"/>
                  <a:tailEnd type="none" w="sm" len="sm"/>
                </a:ln>
                <a:effectLst/>
              </p:spPr>
              <p:txBody>
                <a:bodyPr wrap="none">
                  <a:spAutoFit/>
                </a:bodyPr>
                <a:lstStyle/>
                <a:p>
                  <a:r>
                    <a:rPr lang="en-US" altLang="en-US" sz="2400" dirty="0" err="1">
                      <a:latin typeface="Symbol" pitchFamily="18" charset="2"/>
                    </a:rPr>
                    <a:t>D</a:t>
                  </a:r>
                  <a:r>
                    <a:rPr lang="en-US" altLang="en-US" sz="2400" dirty="0" err="1"/>
                    <a:t>x</a:t>
                  </a:r>
                  <a:endParaRPr lang="en-US" altLang="en-US" sz="2400" dirty="0"/>
                </a:p>
              </p:txBody>
            </p:sp>
          </p:grpSp>
        </p:grpSp>
        <p:grpSp>
          <p:nvGrpSpPr>
            <p:cNvPr id="985195" name="Group 107"/>
            <p:cNvGrpSpPr>
              <a:grpSpLocks/>
            </p:cNvGrpSpPr>
            <p:nvPr/>
          </p:nvGrpSpPr>
          <p:grpSpPr bwMode="auto">
            <a:xfrm>
              <a:off x="1371600" y="3429000"/>
              <a:ext cx="2595563" cy="866775"/>
              <a:chOff x="1392" y="2966"/>
              <a:chExt cx="1635" cy="546"/>
            </a:xfrm>
          </p:grpSpPr>
          <p:sp>
            <p:nvSpPr>
              <p:cNvPr id="985182" name="Text Box 94"/>
              <p:cNvSpPr txBox="1">
                <a:spLocks noChangeArrowheads="1"/>
              </p:cNvSpPr>
              <p:nvPr/>
            </p:nvSpPr>
            <p:spPr bwMode="auto">
              <a:xfrm>
                <a:off x="1392" y="2976"/>
                <a:ext cx="500" cy="288"/>
              </a:xfrm>
              <a:prstGeom prst="rect">
                <a:avLst/>
              </a:prstGeom>
              <a:noFill/>
              <a:ln w="12700">
                <a:noFill/>
                <a:miter lim="800000"/>
                <a:headEnd type="none" w="sm" len="sm"/>
                <a:tailEnd type="none" w="sm" len="sm"/>
              </a:ln>
              <a:effectLst/>
            </p:spPr>
            <p:txBody>
              <a:bodyPr wrap="none">
                <a:spAutoFit/>
              </a:bodyPr>
              <a:lstStyle/>
              <a:p>
                <a:r>
                  <a:rPr lang="en-US" altLang="en-US" sz="2400"/>
                  <a:t>df(x)</a:t>
                </a:r>
              </a:p>
            </p:txBody>
          </p:sp>
          <p:sp>
            <p:nvSpPr>
              <p:cNvPr id="985183" name="Text Box 95"/>
              <p:cNvSpPr txBox="1">
                <a:spLocks noChangeArrowheads="1"/>
              </p:cNvSpPr>
              <p:nvPr/>
            </p:nvSpPr>
            <p:spPr bwMode="auto">
              <a:xfrm>
                <a:off x="1450" y="3189"/>
                <a:ext cx="319" cy="288"/>
              </a:xfrm>
              <a:prstGeom prst="rect">
                <a:avLst/>
              </a:prstGeom>
              <a:noFill/>
              <a:ln w="12700">
                <a:noFill/>
                <a:miter lim="800000"/>
                <a:headEnd type="none" w="sm" len="sm"/>
                <a:tailEnd type="none" w="sm" len="sm"/>
              </a:ln>
              <a:effectLst/>
            </p:spPr>
            <p:txBody>
              <a:bodyPr wrap="none">
                <a:spAutoFit/>
              </a:bodyPr>
              <a:lstStyle/>
              <a:p>
                <a:r>
                  <a:rPr lang="en-US" altLang="en-US" sz="2400"/>
                  <a:t>dx</a:t>
                </a:r>
              </a:p>
            </p:txBody>
          </p:sp>
          <p:sp>
            <p:nvSpPr>
              <p:cNvPr id="985185" name="Line 97"/>
              <p:cNvSpPr>
                <a:spLocks noChangeShapeType="1"/>
              </p:cNvSpPr>
              <p:nvPr/>
            </p:nvSpPr>
            <p:spPr bwMode="auto">
              <a:xfrm>
                <a:off x="1468" y="3251"/>
                <a:ext cx="320" cy="0"/>
              </a:xfrm>
              <a:prstGeom prst="line">
                <a:avLst/>
              </a:prstGeom>
              <a:noFill/>
              <a:ln w="12700">
                <a:solidFill>
                  <a:schemeClr val="tx1"/>
                </a:solidFill>
                <a:round/>
                <a:headEnd type="none" w="sm" len="sm"/>
                <a:tailEnd type="none" w="sm" len="sm"/>
              </a:ln>
              <a:effectLst/>
            </p:spPr>
            <p:txBody>
              <a:bodyPr wrap="none" anchor="ctr"/>
              <a:lstStyle/>
              <a:p>
                <a:endParaRPr lang="en-US"/>
              </a:p>
            </p:txBody>
          </p:sp>
          <p:grpSp>
            <p:nvGrpSpPr>
              <p:cNvPr id="985194" name="Group 106"/>
              <p:cNvGrpSpPr>
                <a:grpSpLocks/>
              </p:cNvGrpSpPr>
              <p:nvPr/>
            </p:nvGrpSpPr>
            <p:grpSpPr bwMode="auto">
              <a:xfrm>
                <a:off x="2016" y="2966"/>
                <a:ext cx="1011" cy="546"/>
                <a:chOff x="2302" y="2986"/>
                <a:chExt cx="1011" cy="546"/>
              </a:xfrm>
            </p:grpSpPr>
            <p:sp>
              <p:nvSpPr>
                <p:cNvPr id="985190" name="Text Box 102"/>
                <p:cNvSpPr txBox="1">
                  <a:spLocks noChangeArrowheads="1"/>
                </p:cNvSpPr>
                <p:nvPr/>
              </p:nvSpPr>
              <p:spPr bwMode="auto">
                <a:xfrm>
                  <a:off x="2302" y="2986"/>
                  <a:ext cx="1011" cy="288"/>
                </a:xfrm>
                <a:prstGeom prst="rect">
                  <a:avLst/>
                </a:prstGeom>
                <a:noFill/>
                <a:ln w="12700">
                  <a:noFill/>
                  <a:miter lim="800000"/>
                  <a:headEnd type="none" w="sm" len="sm"/>
                  <a:tailEnd type="none" w="sm" len="sm"/>
                </a:ln>
                <a:effectLst/>
              </p:spPr>
              <p:txBody>
                <a:bodyPr wrap="none">
                  <a:spAutoFit/>
                </a:bodyPr>
                <a:lstStyle/>
                <a:p>
                  <a:r>
                    <a:rPr lang="en-US" altLang="en-US" sz="2400"/>
                    <a:t>f(x) - f(x-1)</a:t>
                  </a:r>
                </a:p>
              </p:txBody>
            </p:sp>
            <p:sp>
              <p:nvSpPr>
                <p:cNvPr id="985191" name="Line 103"/>
                <p:cNvSpPr>
                  <a:spLocks noChangeShapeType="1"/>
                </p:cNvSpPr>
                <p:nvPr/>
              </p:nvSpPr>
              <p:spPr bwMode="auto">
                <a:xfrm flipV="1">
                  <a:off x="2358" y="3283"/>
                  <a:ext cx="91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85192" name="Rectangle 104"/>
                <p:cNvSpPr>
                  <a:spLocks noChangeArrowheads="1"/>
                </p:cNvSpPr>
                <p:nvPr/>
              </p:nvSpPr>
              <p:spPr bwMode="auto">
                <a:xfrm>
                  <a:off x="2667" y="3244"/>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sp>
            <p:nvSpPr>
              <p:cNvPr id="985193" name="Text Box 105"/>
              <p:cNvSpPr txBox="1">
                <a:spLocks noChangeArrowheads="1"/>
              </p:cNvSpPr>
              <p:nvPr/>
            </p:nvSpPr>
            <p:spPr bwMode="auto">
              <a:xfrm>
                <a:off x="1819" y="3105"/>
                <a:ext cx="221" cy="288"/>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a:t>
                </a:r>
              </a:p>
            </p:txBody>
          </p:sp>
        </p:grpSp>
        <p:sp>
          <p:nvSpPr>
            <p:cNvPr id="985196" name="Line 108"/>
            <p:cNvSpPr>
              <a:spLocks noChangeShapeType="1"/>
            </p:cNvSpPr>
            <p:nvPr/>
          </p:nvSpPr>
          <p:spPr bwMode="auto">
            <a:xfrm flipV="1">
              <a:off x="6172200" y="2438400"/>
              <a:ext cx="0" cy="1447800"/>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985197" name="Line 109"/>
            <p:cNvSpPr>
              <a:spLocks noChangeShapeType="1"/>
            </p:cNvSpPr>
            <p:nvPr/>
          </p:nvSpPr>
          <p:spPr bwMode="auto">
            <a:xfrm>
              <a:off x="6172200" y="3886200"/>
              <a:ext cx="1752600" cy="0"/>
            </a:xfrm>
            <a:prstGeom prst="line">
              <a:avLst/>
            </a:prstGeom>
            <a:noFill/>
            <a:ln w="12700">
              <a:solidFill>
                <a:schemeClr val="tx1"/>
              </a:solidFill>
              <a:round/>
              <a:headEnd type="none" w="sm" len="sm"/>
              <a:tailEnd type="triangle" w="sm" len="sm"/>
            </a:ln>
            <a:effectLst/>
          </p:spPr>
          <p:txBody>
            <a:bodyPr wrap="none" anchor="ctr"/>
            <a:lstStyle/>
            <a:p>
              <a:endParaRPr lang="en-US"/>
            </a:p>
          </p:txBody>
        </p:sp>
        <p:sp>
          <p:nvSpPr>
            <p:cNvPr id="985198" name="Freeform 110"/>
            <p:cNvSpPr>
              <a:spLocks/>
            </p:cNvSpPr>
            <p:nvPr/>
          </p:nvSpPr>
          <p:spPr bwMode="auto">
            <a:xfrm>
              <a:off x="6451600" y="2667000"/>
              <a:ext cx="1117600" cy="819150"/>
            </a:xfrm>
            <a:custGeom>
              <a:avLst/>
              <a:gdLst/>
              <a:ahLst/>
              <a:cxnLst>
                <a:cxn ang="0">
                  <a:pos x="0" y="512"/>
                </a:cxn>
                <a:cxn ang="0">
                  <a:pos x="21" y="480"/>
                </a:cxn>
                <a:cxn ang="0">
                  <a:pos x="43" y="448"/>
                </a:cxn>
                <a:cxn ang="0">
                  <a:pos x="112" y="325"/>
                </a:cxn>
                <a:cxn ang="0">
                  <a:pos x="171" y="261"/>
                </a:cxn>
                <a:cxn ang="0">
                  <a:pos x="224" y="203"/>
                </a:cxn>
                <a:cxn ang="0">
                  <a:pos x="283" y="149"/>
                </a:cxn>
                <a:cxn ang="0">
                  <a:pos x="416" y="64"/>
                </a:cxn>
                <a:cxn ang="0">
                  <a:pos x="704" y="0"/>
                </a:cxn>
              </a:cxnLst>
              <a:rect l="0" t="0" r="r" b="b"/>
              <a:pathLst>
                <a:path w="704" h="516">
                  <a:moveTo>
                    <a:pt x="0" y="512"/>
                  </a:moveTo>
                  <a:cubicBezTo>
                    <a:pt x="37" y="474"/>
                    <a:pt x="0" y="516"/>
                    <a:pt x="21" y="480"/>
                  </a:cubicBezTo>
                  <a:cubicBezTo>
                    <a:pt x="27" y="468"/>
                    <a:pt x="43" y="448"/>
                    <a:pt x="43" y="448"/>
                  </a:cubicBezTo>
                  <a:cubicBezTo>
                    <a:pt x="56" y="405"/>
                    <a:pt x="79" y="357"/>
                    <a:pt x="112" y="325"/>
                  </a:cubicBezTo>
                  <a:cubicBezTo>
                    <a:pt x="128" y="308"/>
                    <a:pt x="160" y="277"/>
                    <a:pt x="171" y="261"/>
                  </a:cubicBezTo>
                  <a:cubicBezTo>
                    <a:pt x="184" y="239"/>
                    <a:pt x="202" y="216"/>
                    <a:pt x="224" y="203"/>
                  </a:cubicBezTo>
                  <a:cubicBezTo>
                    <a:pt x="239" y="180"/>
                    <a:pt x="262" y="166"/>
                    <a:pt x="283" y="149"/>
                  </a:cubicBezTo>
                  <a:cubicBezTo>
                    <a:pt x="321" y="115"/>
                    <a:pt x="364" y="76"/>
                    <a:pt x="416" y="64"/>
                  </a:cubicBezTo>
                  <a:cubicBezTo>
                    <a:pt x="501" y="19"/>
                    <a:pt x="607" y="0"/>
                    <a:pt x="704" y="0"/>
                  </a:cubicBezTo>
                </a:path>
              </a:pathLst>
            </a:custGeom>
            <a:noFill/>
            <a:ln w="28575" cap="flat" cmpd="sng">
              <a:solidFill>
                <a:schemeClr val="tx1"/>
              </a:solidFill>
              <a:prstDash val="solid"/>
              <a:round/>
              <a:headEnd type="none" w="sm" len="sm"/>
              <a:tailEnd type="none" w="sm" len="sm"/>
            </a:ln>
            <a:effectLst/>
          </p:spPr>
          <p:txBody>
            <a:bodyPr wrap="none" anchor="ctr"/>
            <a:lstStyle/>
            <a:p>
              <a:endParaRPr lang="en-US"/>
            </a:p>
          </p:txBody>
        </p:sp>
        <p:sp>
          <p:nvSpPr>
            <p:cNvPr id="985199" name="Line 111"/>
            <p:cNvSpPr>
              <a:spLocks noChangeShapeType="1"/>
            </p:cNvSpPr>
            <p:nvPr/>
          </p:nvSpPr>
          <p:spPr bwMode="auto">
            <a:xfrm>
              <a:off x="6934200" y="2895600"/>
              <a:ext cx="0" cy="9906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0" name="Line 112"/>
            <p:cNvSpPr>
              <a:spLocks noChangeShapeType="1"/>
            </p:cNvSpPr>
            <p:nvPr/>
          </p:nvSpPr>
          <p:spPr bwMode="auto">
            <a:xfrm>
              <a:off x="7239000" y="2743200"/>
              <a:ext cx="0" cy="11430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1" name="Line 113"/>
            <p:cNvSpPr>
              <a:spLocks noChangeShapeType="1"/>
            </p:cNvSpPr>
            <p:nvPr/>
          </p:nvSpPr>
          <p:spPr bwMode="auto">
            <a:xfrm>
              <a:off x="7543800" y="2667000"/>
              <a:ext cx="0" cy="12192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3" name="Line 115"/>
            <p:cNvSpPr>
              <a:spLocks noChangeShapeType="1"/>
            </p:cNvSpPr>
            <p:nvPr/>
          </p:nvSpPr>
          <p:spPr bwMode="auto">
            <a:xfrm>
              <a:off x="6629400" y="3200400"/>
              <a:ext cx="0" cy="685800"/>
            </a:xfrm>
            <a:prstGeom prst="line">
              <a:avLst/>
            </a:prstGeom>
            <a:noFill/>
            <a:ln w="12700">
              <a:solidFill>
                <a:schemeClr val="tx1"/>
              </a:solidFill>
              <a:prstDash val="sysDot"/>
              <a:round/>
              <a:headEnd type="none" w="sm" len="sm"/>
              <a:tailEnd type="none" w="sm" len="sm"/>
            </a:ln>
            <a:effectLst/>
          </p:spPr>
          <p:txBody>
            <a:bodyPr wrap="none" anchor="ctr"/>
            <a:lstStyle/>
            <a:p>
              <a:endParaRPr lang="en-US"/>
            </a:p>
          </p:txBody>
        </p:sp>
        <p:sp>
          <p:nvSpPr>
            <p:cNvPr id="985204" name="Text Box 116"/>
            <p:cNvSpPr txBox="1">
              <a:spLocks noChangeArrowheads="1"/>
            </p:cNvSpPr>
            <p:nvPr/>
          </p:nvSpPr>
          <p:spPr bwMode="auto">
            <a:xfrm>
              <a:off x="7094538" y="3838575"/>
              <a:ext cx="273050" cy="304800"/>
            </a:xfrm>
            <a:prstGeom prst="rect">
              <a:avLst/>
            </a:prstGeom>
            <a:noFill/>
            <a:ln w="12700">
              <a:noFill/>
              <a:miter lim="800000"/>
              <a:headEnd type="none" w="sm" len="sm"/>
              <a:tailEnd type="none" w="sm" len="sm"/>
            </a:ln>
            <a:effectLst/>
          </p:spPr>
          <p:txBody>
            <a:bodyPr wrap="none">
              <a:spAutoFit/>
            </a:bodyPr>
            <a:lstStyle/>
            <a:p>
              <a:r>
                <a:rPr lang="en-US" altLang="en-US"/>
                <a:t>x</a:t>
              </a:r>
            </a:p>
          </p:txBody>
        </p:sp>
        <p:sp>
          <p:nvSpPr>
            <p:cNvPr id="985205" name="Text Box 117"/>
            <p:cNvSpPr txBox="1">
              <a:spLocks noChangeArrowheads="1"/>
            </p:cNvSpPr>
            <p:nvPr/>
          </p:nvSpPr>
          <p:spPr bwMode="auto">
            <a:xfrm>
              <a:off x="6716713" y="3838575"/>
              <a:ext cx="430212" cy="304800"/>
            </a:xfrm>
            <a:prstGeom prst="rect">
              <a:avLst/>
            </a:prstGeom>
            <a:noFill/>
            <a:ln w="12700">
              <a:noFill/>
              <a:miter lim="800000"/>
              <a:headEnd type="none" w="sm" len="sm"/>
              <a:tailEnd type="none" w="sm" len="sm"/>
            </a:ln>
            <a:effectLst/>
          </p:spPr>
          <p:txBody>
            <a:bodyPr wrap="none">
              <a:spAutoFit/>
            </a:bodyPr>
            <a:lstStyle/>
            <a:p>
              <a:r>
                <a:rPr lang="en-US" altLang="en-US" dirty="0"/>
                <a:t>x-1</a:t>
              </a:r>
            </a:p>
          </p:txBody>
        </p:sp>
        <p:sp>
          <p:nvSpPr>
            <p:cNvPr id="985206" name="Line 118"/>
            <p:cNvSpPr>
              <a:spLocks noChangeShapeType="1"/>
            </p:cNvSpPr>
            <p:nvPr/>
          </p:nvSpPr>
          <p:spPr bwMode="auto">
            <a:xfrm flipV="1">
              <a:off x="6654800" y="2522538"/>
              <a:ext cx="1127125" cy="407987"/>
            </a:xfrm>
            <a:prstGeom prst="line">
              <a:avLst/>
            </a:prstGeom>
            <a:noFill/>
            <a:ln w="12700">
              <a:solidFill>
                <a:srgbClr val="0066FF"/>
              </a:solidFill>
              <a:round/>
              <a:headEnd type="none" w="sm" len="sm"/>
              <a:tailEnd type="none" w="sm" len="sm"/>
            </a:ln>
            <a:effectLst/>
          </p:spPr>
          <p:txBody>
            <a:bodyPr wrap="none" anchor="ctr"/>
            <a:lstStyle/>
            <a:p>
              <a:endParaRPr lang="en-US"/>
            </a:p>
          </p:txBody>
        </p:sp>
        <p:sp>
          <p:nvSpPr>
            <p:cNvPr id="985207" name="Line 119"/>
            <p:cNvSpPr>
              <a:spLocks noChangeShapeType="1"/>
            </p:cNvSpPr>
            <p:nvPr/>
          </p:nvSpPr>
          <p:spPr bwMode="auto">
            <a:xfrm flipV="1">
              <a:off x="6942138" y="2763838"/>
              <a:ext cx="287337" cy="152400"/>
            </a:xfrm>
            <a:prstGeom prst="line">
              <a:avLst/>
            </a:prstGeom>
            <a:noFill/>
            <a:ln w="12700">
              <a:solidFill>
                <a:schemeClr val="hlink"/>
              </a:solidFill>
              <a:round/>
              <a:headEnd type="none" w="sm" len="sm"/>
              <a:tailEnd type="none" w="sm" len="sm"/>
            </a:ln>
            <a:effectLst/>
          </p:spPr>
          <p:txBody>
            <a:bodyPr wrap="none" anchor="ctr"/>
            <a:lstStyle/>
            <a:p>
              <a:endParaRPr lang="en-US"/>
            </a:p>
          </p:txBody>
        </p:sp>
        <p:sp>
          <p:nvSpPr>
            <p:cNvPr id="985208" name="Text Box 120"/>
            <p:cNvSpPr txBox="1">
              <a:spLocks noChangeArrowheads="1"/>
            </p:cNvSpPr>
            <p:nvPr/>
          </p:nvSpPr>
          <p:spPr bwMode="auto">
            <a:xfrm>
              <a:off x="5943600" y="2170113"/>
              <a:ext cx="439738" cy="304800"/>
            </a:xfrm>
            <a:prstGeom prst="rect">
              <a:avLst/>
            </a:prstGeom>
            <a:noFill/>
            <a:ln w="12700">
              <a:noFill/>
              <a:miter lim="800000"/>
              <a:headEnd type="none" w="sm" len="sm"/>
              <a:tailEnd type="none" w="sm" len="sm"/>
            </a:ln>
            <a:effectLst/>
          </p:spPr>
          <p:txBody>
            <a:bodyPr wrap="none">
              <a:spAutoFit/>
            </a:bodyPr>
            <a:lstStyle/>
            <a:p>
              <a:r>
                <a:rPr lang="en-US" altLang="en-US" dirty="0"/>
                <a:t>f(x)</a:t>
              </a:r>
            </a:p>
          </p:txBody>
        </p:sp>
        <p:sp>
          <p:nvSpPr>
            <p:cNvPr id="985210" name="Oval 122"/>
            <p:cNvSpPr>
              <a:spLocks noChangeArrowheads="1"/>
            </p:cNvSpPr>
            <p:nvPr/>
          </p:nvSpPr>
          <p:spPr bwMode="auto">
            <a:xfrm>
              <a:off x="3883025" y="1966913"/>
              <a:ext cx="152400" cy="152400"/>
            </a:xfrm>
            <a:prstGeom prst="ellipse">
              <a:avLst/>
            </a:prstGeom>
            <a:noFill/>
            <a:ln w="12700">
              <a:noFill/>
              <a:round/>
              <a:headEnd type="none" w="sm" len="sm"/>
              <a:tailEnd type="none" w="sm" len="sm"/>
            </a:ln>
            <a:effectLst/>
          </p:spPr>
          <p:txBody>
            <a:bodyPr wrap="none" anchor="ctr"/>
            <a:lstStyle/>
            <a:p>
              <a:endParaRPr lang="en-US"/>
            </a:p>
          </p:txBody>
        </p:sp>
        <p:sp>
          <p:nvSpPr>
            <p:cNvPr id="985211" name="Oval 123"/>
            <p:cNvSpPr>
              <a:spLocks noChangeArrowheads="1"/>
            </p:cNvSpPr>
            <p:nvPr/>
          </p:nvSpPr>
          <p:spPr bwMode="auto">
            <a:xfrm>
              <a:off x="7080250" y="2674938"/>
              <a:ext cx="152400" cy="152400"/>
            </a:xfrm>
            <a:prstGeom prst="ellipse">
              <a:avLst/>
            </a:prstGeom>
            <a:noFill/>
            <a:ln w="12700">
              <a:noFill/>
              <a:round/>
              <a:headEnd type="none" w="sm" len="sm"/>
              <a:tailEnd type="none" w="sm" len="sm"/>
            </a:ln>
            <a:effectLst/>
          </p:spPr>
          <p:txBody>
            <a:bodyPr wrap="none" anchor="ctr"/>
            <a:lstStyle/>
            <a:p>
              <a:endParaRPr lang="en-US"/>
            </a:p>
          </p:txBody>
        </p:sp>
        <p:cxnSp>
          <p:nvCxnSpPr>
            <p:cNvPr id="985212" name="AutoShape 124"/>
            <p:cNvCxnSpPr>
              <a:cxnSpLocks noChangeShapeType="1"/>
              <a:stCxn id="985210" idx="0"/>
              <a:endCxn id="985211" idx="0"/>
            </p:cNvCxnSpPr>
            <p:nvPr/>
          </p:nvCxnSpPr>
          <p:spPr bwMode="auto">
            <a:xfrm rot="5400000" flipV="1">
              <a:off x="5203825" y="722313"/>
              <a:ext cx="708025" cy="3197225"/>
            </a:xfrm>
            <a:prstGeom prst="curvedConnector3">
              <a:avLst>
                <a:gd name="adj1" fmla="val -32287"/>
              </a:avLst>
            </a:prstGeom>
            <a:noFill/>
            <a:ln w="12700">
              <a:solidFill>
                <a:srgbClr val="0066FF"/>
              </a:solidFill>
              <a:round/>
              <a:headEnd type="none" w="sm" len="sm"/>
              <a:tailEnd type="triangle" w="sm" len="sm"/>
            </a:ln>
            <a:effectLst/>
          </p:spPr>
        </p:cxnSp>
        <p:sp>
          <p:nvSpPr>
            <p:cNvPr id="985213" name="Oval 125"/>
            <p:cNvSpPr>
              <a:spLocks noChangeArrowheads="1"/>
            </p:cNvSpPr>
            <p:nvPr/>
          </p:nvSpPr>
          <p:spPr bwMode="auto">
            <a:xfrm>
              <a:off x="3505200" y="4038600"/>
              <a:ext cx="152400" cy="152400"/>
            </a:xfrm>
            <a:prstGeom prst="ellipse">
              <a:avLst/>
            </a:prstGeom>
            <a:noFill/>
            <a:ln w="12700">
              <a:noFill/>
              <a:round/>
              <a:headEnd type="none" w="sm" len="sm"/>
              <a:tailEnd type="none" w="sm" len="sm"/>
            </a:ln>
            <a:effectLst/>
          </p:spPr>
          <p:txBody>
            <a:bodyPr wrap="none" anchor="ctr"/>
            <a:lstStyle/>
            <a:p>
              <a:endParaRPr lang="en-US"/>
            </a:p>
          </p:txBody>
        </p:sp>
        <p:sp>
          <p:nvSpPr>
            <p:cNvPr id="985214" name="Oval 126"/>
            <p:cNvSpPr>
              <a:spLocks noChangeArrowheads="1"/>
            </p:cNvSpPr>
            <p:nvPr/>
          </p:nvSpPr>
          <p:spPr bwMode="auto">
            <a:xfrm>
              <a:off x="7010400" y="2800350"/>
              <a:ext cx="152400" cy="152400"/>
            </a:xfrm>
            <a:prstGeom prst="ellipse">
              <a:avLst/>
            </a:prstGeom>
            <a:noFill/>
            <a:ln w="12700">
              <a:noFill/>
              <a:round/>
              <a:headEnd type="none" w="sm" len="sm"/>
              <a:tailEnd type="none" w="sm" len="sm"/>
            </a:ln>
            <a:effectLst/>
          </p:spPr>
          <p:txBody>
            <a:bodyPr wrap="none" anchor="ctr"/>
            <a:lstStyle/>
            <a:p>
              <a:endParaRPr lang="en-US"/>
            </a:p>
          </p:txBody>
        </p:sp>
        <p:cxnSp>
          <p:nvCxnSpPr>
            <p:cNvPr id="985215" name="AutoShape 127"/>
            <p:cNvCxnSpPr>
              <a:cxnSpLocks noChangeShapeType="1"/>
              <a:stCxn id="985213" idx="5"/>
              <a:endCxn id="985214" idx="4"/>
            </p:cNvCxnSpPr>
            <p:nvPr/>
          </p:nvCxnSpPr>
          <p:spPr bwMode="auto">
            <a:xfrm rot="5400000" flipH="1" flipV="1">
              <a:off x="4752975" y="1835150"/>
              <a:ext cx="1216025" cy="3451225"/>
            </a:xfrm>
            <a:prstGeom prst="curvedConnector3">
              <a:avLst>
                <a:gd name="adj1" fmla="val -20625"/>
              </a:avLst>
            </a:prstGeom>
            <a:noFill/>
            <a:ln w="12700">
              <a:solidFill>
                <a:schemeClr val="hlink"/>
              </a:solidFill>
              <a:round/>
              <a:headEnd type="none" w="sm" len="sm"/>
              <a:tailEnd type="triangle" w="sm" len="sm"/>
            </a:ln>
            <a:effectLst/>
          </p:spPr>
        </p:cxnSp>
        <p:grpSp>
          <p:nvGrpSpPr>
            <p:cNvPr id="985220" name="Group 132"/>
            <p:cNvGrpSpPr>
              <a:grpSpLocks/>
            </p:cNvGrpSpPr>
            <p:nvPr/>
          </p:nvGrpSpPr>
          <p:grpSpPr bwMode="auto">
            <a:xfrm>
              <a:off x="2498725" y="5029200"/>
              <a:ext cx="3749675" cy="533400"/>
              <a:chOff x="1574" y="3168"/>
              <a:chExt cx="2362" cy="336"/>
            </a:xfrm>
          </p:grpSpPr>
          <p:sp>
            <p:nvSpPr>
              <p:cNvPr id="985216" name="Text Box 128"/>
              <p:cNvSpPr txBox="1">
                <a:spLocks noChangeArrowheads="1"/>
              </p:cNvSpPr>
              <p:nvPr/>
            </p:nvSpPr>
            <p:spPr bwMode="auto">
              <a:xfrm>
                <a:off x="1574" y="3193"/>
                <a:ext cx="2280" cy="288"/>
              </a:xfrm>
              <a:prstGeom prst="rect">
                <a:avLst/>
              </a:prstGeom>
              <a:noFill/>
              <a:ln w="12700">
                <a:noFill/>
                <a:miter lim="800000"/>
                <a:headEnd type="none" w="sm" len="sm"/>
                <a:tailEnd type="none" w="sm" len="sm"/>
              </a:ln>
              <a:effectLst/>
            </p:spPr>
            <p:txBody>
              <a:bodyPr wrap="none">
                <a:spAutoFit/>
              </a:bodyPr>
              <a:lstStyle/>
              <a:p>
                <a:r>
                  <a:rPr lang="en-US" altLang="en-US" sz="2400"/>
                  <a:t>Convolve with        -1     1</a:t>
                </a:r>
              </a:p>
            </p:txBody>
          </p:sp>
          <p:grpSp>
            <p:nvGrpSpPr>
              <p:cNvPr id="985219" name="Group 131"/>
              <p:cNvGrpSpPr>
                <a:grpSpLocks/>
              </p:cNvGrpSpPr>
              <p:nvPr/>
            </p:nvGrpSpPr>
            <p:grpSpPr bwMode="auto">
              <a:xfrm>
                <a:off x="3120" y="3168"/>
                <a:ext cx="816" cy="336"/>
                <a:chOff x="3120" y="3168"/>
                <a:chExt cx="816" cy="336"/>
              </a:xfrm>
            </p:grpSpPr>
            <p:sp>
              <p:nvSpPr>
                <p:cNvPr id="985217" name="Rectangle 129"/>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85218" name="Line 130"/>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sp>
          <p:nvSpPr>
            <p:cNvPr id="985221" name="AutoShape 133"/>
            <p:cNvSpPr>
              <a:spLocks noChangeArrowheads="1"/>
            </p:cNvSpPr>
            <p:nvPr/>
          </p:nvSpPr>
          <p:spPr bwMode="auto">
            <a:xfrm>
              <a:off x="1447800" y="5181600"/>
              <a:ext cx="914400"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66FF"/>
            </a:solidFill>
            <a:ln w="12700">
              <a:solidFill>
                <a:srgbClr val="0066FF"/>
              </a:solidFill>
              <a:miter lim="800000"/>
              <a:headEnd type="none" w="sm" len="sm"/>
              <a:tailEnd type="none" w="sm" len="sm"/>
            </a:ln>
            <a:effectLst/>
          </p:spPr>
          <p:txBody>
            <a:bodyPr wrap="none" anchor="ctr"/>
            <a:lstStyle/>
            <a:p>
              <a:endParaRPr lang="en-US"/>
            </a:p>
          </p:txBody>
        </p:sp>
      </p:grpSp>
    </p:spTree>
    <p:extLst>
      <p:ext uri="{BB962C8B-B14F-4D97-AF65-F5344CB8AC3E}">
        <p14:creationId xmlns:p14="http://schemas.microsoft.com/office/powerpoint/2010/main" val="3732452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a:xfrm>
            <a:off x="5476875" y="285750"/>
            <a:ext cx="3667125" cy="609600"/>
          </a:xfrm>
        </p:spPr>
        <p:txBody>
          <a:bodyPr/>
          <a:lstStyle/>
          <a:p>
            <a:r>
              <a:rPr lang="en-US" altLang="en-US"/>
              <a:t>In Two Dimensions</a:t>
            </a:r>
          </a:p>
        </p:txBody>
      </p:sp>
      <p:sp>
        <p:nvSpPr>
          <p:cNvPr id="996355" name="Rectangle 3"/>
          <p:cNvSpPr>
            <a:spLocks noGrp="1" noChangeArrowheads="1"/>
          </p:cNvSpPr>
          <p:nvPr>
            <p:ph type="body" idx="1"/>
          </p:nvPr>
        </p:nvSpPr>
        <p:spPr>
          <a:xfrm>
            <a:off x="533400" y="1219200"/>
            <a:ext cx="7848600" cy="2362200"/>
          </a:xfrm>
        </p:spPr>
        <p:txBody>
          <a:bodyPr/>
          <a:lstStyle/>
          <a:p>
            <a:r>
              <a:rPr lang="en-US" altLang="en-US" dirty="0"/>
              <a:t>Discrete image function I</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Derivatives       Differences</a:t>
            </a:r>
          </a:p>
          <a:p>
            <a:endParaRPr lang="en-US" altLang="en-US" dirty="0"/>
          </a:p>
        </p:txBody>
      </p:sp>
      <p:pic>
        <p:nvPicPr>
          <p:cNvPr id="996356" name="Picture 4"/>
          <p:cNvPicPr>
            <a:picLocks noChangeAspect="1" noChangeArrowheads="1"/>
          </p:cNvPicPr>
          <p:nvPr/>
        </p:nvPicPr>
        <p:blipFill>
          <a:blip r:embed="rId2" cstate="print"/>
          <a:srcRect/>
          <a:stretch>
            <a:fillRect/>
          </a:stretch>
        </p:blipFill>
        <p:spPr bwMode="auto">
          <a:xfrm>
            <a:off x="1295400" y="1752600"/>
            <a:ext cx="6553200" cy="2654300"/>
          </a:xfrm>
          <a:prstGeom prst="rect">
            <a:avLst/>
          </a:prstGeom>
          <a:solidFill>
            <a:schemeClr val="folHlink"/>
          </a:solidFill>
          <a:ln w="12700">
            <a:noFill/>
            <a:miter lim="800000"/>
            <a:headEnd type="none" w="sm" len="sm"/>
            <a:tailEnd type="none" w="sm" len="sm"/>
          </a:ln>
          <a:effectLst/>
        </p:spPr>
      </p:pic>
      <p:sp>
        <p:nvSpPr>
          <p:cNvPr id="996359" name="AutoShape 7"/>
          <p:cNvSpPr>
            <a:spLocks noChangeArrowheads="1"/>
          </p:cNvSpPr>
          <p:nvPr/>
        </p:nvSpPr>
        <p:spPr bwMode="auto">
          <a:xfrm>
            <a:off x="2638425" y="4856163"/>
            <a:ext cx="304800" cy="228600"/>
          </a:xfrm>
          <a:prstGeom prst="rightArrow">
            <a:avLst>
              <a:gd name="adj1" fmla="val 50000"/>
              <a:gd name="adj2" fmla="val 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grpSp>
        <p:nvGrpSpPr>
          <p:cNvPr id="23" name="Group 22"/>
          <p:cNvGrpSpPr/>
          <p:nvPr/>
        </p:nvGrpSpPr>
        <p:grpSpPr>
          <a:xfrm>
            <a:off x="2209800" y="5105400"/>
            <a:ext cx="4343400" cy="1295400"/>
            <a:chOff x="1905000" y="5105400"/>
            <a:chExt cx="4343400" cy="1295400"/>
          </a:xfrm>
        </p:grpSpPr>
        <p:grpSp>
          <p:nvGrpSpPr>
            <p:cNvPr id="996376" name="Group 24"/>
            <p:cNvGrpSpPr>
              <a:grpSpLocks/>
            </p:cNvGrpSpPr>
            <p:nvPr/>
          </p:nvGrpSpPr>
          <p:grpSpPr bwMode="auto">
            <a:xfrm>
              <a:off x="2819400" y="5486399"/>
              <a:ext cx="1295400" cy="533400"/>
              <a:chOff x="1392" y="3456"/>
              <a:chExt cx="816" cy="336"/>
            </a:xfrm>
          </p:grpSpPr>
          <p:grpSp>
            <p:nvGrpSpPr>
              <p:cNvPr id="996370" name="Group 18"/>
              <p:cNvGrpSpPr>
                <a:grpSpLocks/>
              </p:cNvGrpSpPr>
              <p:nvPr/>
            </p:nvGrpSpPr>
            <p:grpSpPr bwMode="auto">
              <a:xfrm>
                <a:off x="1392" y="3456"/>
                <a:ext cx="816" cy="336"/>
                <a:chOff x="3120" y="3168"/>
                <a:chExt cx="816" cy="336"/>
              </a:xfrm>
            </p:grpSpPr>
            <p:sp>
              <p:nvSpPr>
                <p:cNvPr id="996362" name="Text Box 10"/>
                <p:cNvSpPr txBox="1">
                  <a:spLocks noChangeArrowheads="1"/>
                </p:cNvSpPr>
                <p:nvPr/>
              </p:nvSpPr>
              <p:spPr bwMode="auto">
                <a:xfrm>
                  <a:off x="3229" y="3168"/>
                  <a:ext cx="659" cy="288"/>
                </a:xfrm>
                <a:prstGeom prst="rect">
                  <a:avLst/>
                </a:prstGeom>
                <a:noFill/>
                <a:ln w="12700">
                  <a:noFill/>
                  <a:miter lim="800000"/>
                  <a:headEnd type="none" w="sm" len="sm"/>
                  <a:tailEnd type="none" w="sm" len="sm"/>
                </a:ln>
                <a:effectLst/>
              </p:spPr>
              <p:txBody>
                <a:bodyPr wrap="none">
                  <a:spAutoFit/>
                </a:bodyPr>
                <a:lstStyle/>
                <a:p>
                  <a:r>
                    <a:rPr lang="en-US" altLang="en-US" sz="2400" dirty="0"/>
                    <a:t>-1     1</a:t>
                  </a:r>
                </a:p>
              </p:txBody>
            </p:sp>
            <p:grpSp>
              <p:nvGrpSpPr>
                <p:cNvPr id="996363" name="Group 11"/>
                <p:cNvGrpSpPr>
                  <a:grpSpLocks/>
                </p:cNvGrpSpPr>
                <p:nvPr/>
              </p:nvGrpSpPr>
              <p:grpSpPr bwMode="auto">
                <a:xfrm>
                  <a:off x="3120" y="3168"/>
                  <a:ext cx="816" cy="336"/>
                  <a:chOff x="3120" y="3168"/>
                  <a:chExt cx="816" cy="336"/>
                </a:xfrm>
              </p:grpSpPr>
              <p:sp>
                <p:nvSpPr>
                  <p:cNvPr id="996364" name="Rectangle 12"/>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6365" name="Line 13"/>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sp>
            <p:nvSpPr>
              <p:cNvPr id="996373" name="Oval 21"/>
              <p:cNvSpPr>
                <a:spLocks noChangeArrowheads="1"/>
              </p:cNvSpPr>
              <p:nvPr/>
            </p:nvSpPr>
            <p:spPr bwMode="auto">
              <a:xfrm>
                <a:off x="1872" y="3696"/>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grpSp>
          <p:nvGrpSpPr>
            <p:cNvPr id="996377" name="Group 25"/>
            <p:cNvGrpSpPr>
              <a:grpSpLocks/>
            </p:cNvGrpSpPr>
            <p:nvPr/>
          </p:nvGrpSpPr>
          <p:grpSpPr bwMode="auto">
            <a:xfrm>
              <a:off x="5715000" y="5105400"/>
              <a:ext cx="533400" cy="1295400"/>
              <a:chOff x="3600" y="3216"/>
              <a:chExt cx="336" cy="816"/>
            </a:xfrm>
          </p:grpSpPr>
          <p:grpSp>
            <p:nvGrpSpPr>
              <p:cNvPr id="996372" name="Group 20"/>
              <p:cNvGrpSpPr>
                <a:grpSpLocks/>
              </p:cNvGrpSpPr>
              <p:nvPr/>
            </p:nvGrpSpPr>
            <p:grpSpPr bwMode="auto">
              <a:xfrm>
                <a:off x="3600" y="3216"/>
                <a:ext cx="336" cy="816"/>
                <a:chOff x="2448" y="3312"/>
                <a:chExt cx="336" cy="816"/>
              </a:xfrm>
            </p:grpSpPr>
            <p:sp>
              <p:nvSpPr>
                <p:cNvPr id="996366" name="Text Box 14"/>
                <p:cNvSpPr txBox="1">
                  <a:spLocks noChangeArrowheads="1"/>
                </p:cNvSpPr>
                <p:nvPr/>
              </p:nvSpPr>
              <p:spPr bwMode="auto">
                <a:xfrm>
                  <a:off x="2496" y="3744"/>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nvGrpSpPr>
                <p:cNvPr id="996367" name="Group 15"/>
                <p:cNvGrpSpPr>
                  <a:grpSpLocks/>
                </p:cNvGrpSpPr>
                <p:nvPr/>
              </p:nvGrpSpPr>
              <p:grpSpPr bwMode="auto">
                <a:xfrm rot="-5400000">
                  <a:off x="2208" y="3552"/>
                  <a:ext cx="816" cy="336"/>
                  <a:chOff x="3120" y="3168"/>
                  <a:chExt cx="816" cy="336"/>
                </a:xfrm>
              </p:grpSpPr>
              <p:sp>
                <p:nvSpPr>
                  <p:cNvPr id="996368" name="Rectangle 16"/>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6369" name="Line 17"/>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996371" name="Rectangle 19"/>
                <p:cNvSpPr>
                  <a:spLocks noChangeArrowheads="1"/>
                </p:cNvSpPr>
                <p:nvPr/>
              </p:nvSpPr>
              <p:spPr bwMode="auto">
                <a:xfrm>
                  <a:off x="2476" y="3360"/>
                  <a:ext cx="287"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sp>
            <p:nvSpPr>
              <p:cNvPr id="996374" name="Oval 22"/>
              <p:cNvSpPr>
                <a:spLocks noChangeArrowheads="1"/>
              </p:cNvSpPr>
              <p:nvPr/>
            </p:nvSpPr>
            <p:spPr bwMode="auto">
              <a:xfrm>
                <a:off x="3638" y="3935"/>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sp>
          <p:nvSpPr>
            <p:cNvPr id="996378" name="Text Box 26"/>
            <p:cNvSpPr txBox="1">
              <a:spLocks noChangeArrowheads="1"/>
            </p:cNvSpPr>
            <p:nvPr/>
          </p:nvSpPr>
          <p:spPr bwMode="auto">
            <a:xfrm>
              <a:off x="1905000" y="556260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dirty="0" err="1">
                  <a:latin typeface="Symbol" pitchFamily="18" charset="2"/>
                </a:rPr>
                <a:t>D</a:t>
              </a:r>
              <a:r>
                <a:rPr lang="en-US" altLang="en-US" sz="2400" baseline="-15000" dirty="0" err="1"/>
                <a:t>j</a:t>
              </a:r>
              <a:r>
                <a:rPr lang="en-US" altLang="en-US" sz="2400" dirty="0" err="1"/>
                <a:t>I</a:t>
              </a:r>
              <a:r>
                <a:rPr lang="en-US" altLang="en-US" sz="2400" dirty="0"/>
                <a:t> = </a:t>
              </a:r>
            </a:p>
          </p:txBody>
        </p:sp>
        <p:sp>
          <p:nvSpPr>
            <p:cNvPr id="996379" name="Text Box 27"/>
            <p:cNvSpPr txBox="1">
              <a:spLocks noChangeArrowheads="1"/>
            </p:cNvSpPr>
            <p:nvPr/>
          </p:nvSpPr>
          <p:spPr bwMode="auto">
            <a:xfrm>
              <a:off x="4913313" y="551815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dirty="0" err="1">
                  <a:latin typeface="Symbol" pitchFamily="18" charset="2"/>
                </a:rPr>
                <a:t>D</a:t>
              </a:r>
              <a:r>
                <a:rPr lang="en-US" altLang="en-US" sz="2400" baseline="-15000" dirty="0" err="1"/>
                <a:t>i</a:t>
              </a:r>
              <a:r>
                <a:rPr lang="en-US" altLang="en-US" sz="2400" dirty="0" err="1"/>
                <a:t>I</a:t>
              </a:r>
              <a:r>
                <a:rPr lang="en-US" altLang="en-US" sz="2400" dirty="0"/>
                <a:t> = </a:t>
              </a:r>
            </a:p>
          </p:txBody>
        </p:sp>
      </p:grpSp>
    </p:spTree>
    <p:extLst>
      <p:ext uri="{BB962C8B-B14F-4D97-AF65-F5344CB8AC3E}">
        <p14:creationId xmlns:p14="http://schemas.microsoft.com/office/powerpoint/2010/main" val="2118164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a:xfrm>
            <a:off x="6696075" y="285750"/>
            <a:ext cx="2371725" cy="609600"/>
          </a:xfrm>
        </p:spPr>
        <p:txBody>
          <a:bodyPr/>
          <a:lstStyle/>
          <a:p>
            <a:r>
              <a:rPr lang="en-US" altLang="en-US"/>
              <a:t>1x2 Example</a:t>
            </a:r>
          </a:p>
        </p:txBody>
      </p:sp>
      <p:grpSp>
        <p:nvGrpSpPr>
          <p:cNvPr id="11" name="Group 10"/>
          <p:cNvGrpSpPr/>
          <p:nvPr/>
        </p:nvGrpSpPr>
        <p:grpSpPr>
          <a:xfrm>
            <a:off x="1828800" y="1371600"/>
            <a:ext cx="5199062" cy="4521200"/>
            <a:chOff x="439738" y="1270000"/>
            <a:chExt cx="5199062" cy="4521200"/>
          </a:xfrm>
        </p:grpSpPr>
        <p:pic>
          <p:nvPicPr>
            <p:cNvPr id="991236" name="Picture 4"/>
            <p:cNvPicPr>
              <a:picLocks noChangeAspect="1" noChangeArrowheads="1"/>
            </p:cNvPicPr>
            <p:nvPr/>
          </p:nvPicPr>
          <p:blipFill>
            <a:blip r:embed="rId2" cstate="print"/>
            <a:srcRect l="2264" t="2194" r="4225" b="5486"/>
            <a:stretch>
              <a:fillRect/>
            </a:stretch>
          </p:blipFill>
          <p:spPr bwMode="auto">
            <a:xfrm>
              <a:off x="439738" y="1270000"/>
              <a:ext cx="2416175" cy="2130425"/>
            </a:xfrm>
            <a:prstGeom prst="rect">
              <a:avLst/>
            </a:prstGeom>
            <a:noFill/>
            <a:ln w="28575">
              <a:solidFill>
                <a:schemeClr val="folHlink"/>
              </a:solidFill>
              <a:miter lim="800000"/>
              <a:headEnd type="none" w="sm" len="sm"/>
              <a:tailEnd type="none" w="sm" len="sm"/>
            </a:ln>
            <a:effectLst/>
          </p:spPr>
        </p:pic>
        <p:pic>
          <p:nvPicPr>
            <p:cNvPr id="991237" name="Picture 5"/>
            <p:cNvPicPr>
              <a:picLocks noChangeAspect="1" noChangeArrowheads="1"/>
            </p:cNvPicPr>
            <p:nvPr/>
          </p:nvPicPr>
          <p:blipFill>
            <a:blip r:embed="rId3" cstate="print"/>
            <a:srcRect l="1671" t="2606" r="3963" b="4045"/>
            <a:stretch>
              <a:fillRect/>
            </a:stretch>
          </p:blipFill>
          <p:spPr bwMode="auto">
            <a:xfrm>
              <a:off x="3167063" y="1270000"/>
              <a:ext cx="2413000" cy="2154238"/>
            </a:xfrm>
            <a:prstGeom prst="rect">
              <a:avLst/>
            </a:prstGeom>
            <a:noFill/>
            <a:ln w="28575">
              <a:solidFill>
                <a:schemeClr val="folHlink"/>
              </a:solidFill>
              <a:miter lim="800000"/>
              <a:headEnd type="none" w="sm" len="sm"/>
              <a:tailEnd type="none" w="sm" len="sm"/>
            </a:ln>
            <a:effectLst/>
          </p:spPr>
        </p:pic>
        <p:pic>
          <p:nvPicPr>
            <p:cNvPr id="991239" name="Picture 7"/>
            <p:cNvPicPr>
              <a:picLocks noChangeAspect="1" noChangeArrowheads="1"/>
            </p:cNvPicPr>
            <p:nvPr/>
          </p:nvPicPr>
          <p:blipFill>
            <a:blip r:embed="rId4" cstate="print"/>
            <a:srcRect/>
            <a:stretch>
              <a:fillRect/>
            </a:stretch>
          </p:blipFill>
          <p:spPr bwMode="auto">
            <a:xfrm>
              <a:off x="457200" y="3657600"/>
              <a:ext cx="2381986" cy="2133600"/>
            </a:xfrm>
            <a:prstGeom prst="rect">
              <a:avLst/>
            </a:prstGeom>
            <a:noFill/>
            <a:ln w="28575">
              <a:solidFill>
                <a:schemeClr val="folHlink"/>
              </a:solidFill>
              <a:miter lim="800000"/>
              <a:headEnd type="none" w="sm" len="sm"/>
              <a:tailEnd type="none" w="sm" len="sm"/>
            </a:ln>
            <a:effectLst/>
          </p:spPr>
        </p:pic>
        <p:sp>
          <p:nvSpPr>
            <p:cNvPr id="991242" name="Text Box 10"/>
            <p:cNvSpPr txBox="1">
              <a:spLocks noChangeArrowheads="1"/>
            </p:cNvSpPr>
            <p:nvPr/>
          </p:nvSpPr>
          <p:spPr bwMode="auto">
            <a:xfrm>
              <a:off x="3159125" y="1270000"/>
              <a:ext cx="1111250" cy="304800"/>
            </a:xfrm>
            <a:prstGeom prst="rect">
              <a:avLst/>
            </a:prstGeom>
            <a:noFill/>
            <a:ln w="12700">
              <a:noFill/>
              <a:miter lim="800000"/>
              <a:headEnd type="none" w="sm" len="sm"/>
              <a:tailEnd type="none" w="sm" len="sm"/>
            </a:ln>
            <a:effectLst/>
          </p:spPr>
          <p:txBody>
            <a:bodyPr wrap="none">
              <a:spAutoFit/>
            </a:bodyPr>
            <a:lstStyle/>
            <a:p>
              <a:r>
                <a:rPr lang="en-US" altLang="en-US"/>
                <a:t>1x2 Vertical</a:t>
              </a:r>
            </a:p>
          </p:txBody>
        </p:sp>
        <p:grpSp>
          <p:nvGrpSpPr>
            <p:cNvPr id="10" name="Group 9"/>
            <p:cNvGrpSpPr/>
            <p:nvPr/>
          </p:nvGrpSpPr>
          <p:grpSpPr>
            <a:xfrm>
              <a:off x="3200400" y="3657600"/>
              <a:ext cx="2438400" cy="2097833"/>
              <a:chOff x="5740400" y="1270000"/>
              <a:chExt cx="2489200" cy="2141538"/>
            </a:xfrm>
          </p:grpSpPr>
          <p:pic>
            <p:nvPicPr>
              <p:cNvPr id="991238" name="Picture 6"/>
              <p:cNvPicPr>
                <a:picLocks noChangeAspect="1" noChangeArrowheads="1"/>
              </p:cNvPicPr>
              <p:nvPr/>
            </p:nvPicPr>
            <p:blipFill>
              <a:blip r:embed="rId5" cstate="print"/>
              <a:srcRect l="987" t="1146" r="1607" b="1939"/>
              <a:stretch>
                <a:fillRect/>
              </a:stretch>
            </p:blipFill>
            <p:spPr bwMode="auto">
              <a:xfrm>
                <a:off x="5740400" y="1270000"/>
                <a:ext cx="2489200" cy="2141538"/>
              </a:xfrm>
              <a:prstGeom prst="rect">
                <a:avLst/>
              </a:prstGeom>
              <a:noFill/>
              <a:ln w="28575">
                <a:solidFill>
                  <a:schemeClr val="folHlink"/>
                </a:solidFill>
                <a:miter lim="800000"/>
                <a:headEnd type="none" w="sm" len="sm"/>
                <a:tailEnd type="none" w="sm" len="sm"/>
              </a:ln>
              <a:effectLst/>
            </p:spPr>
          </p:pic>
          <p:sp>
            <p:nvSpPr>
              <p:cNvPr id="991243" name="Text Box 11"/>
              <p:cNvSpPr txBox="1">
                <a:spLocks noChangeArrowheads="1"/>
              </p:cNvSpPr>
              <p:nvPr/>
            </p:nvSpPr>
            <p:spPr bwMode="auto">
              <a:xfrm>
                <a:off x="5749925" y="1279525"/>
                <a:ext cx="1317625" cy="304800"/>
              </a:xfrm>
              <a:prstGeom prst="rect">
                <a:avLst/>
              </a:prstGeom>
              <a:noFill/>
              <a:ln w="12700">
                <a:noFill/>
                <a:miter lim="800000"/>
                <a:headEnd type="none" w="sm" len="sm"/>
                <a:tailEnd type="none" w="sm" len="sm"/>
              </a:ln>
              <a:effectLst/>
            </p:spPr>
            <p:txBody>
              <a:bodyPr wrap="none">
                <a:spAutoFit/>
              </a:bodyPr>
              <a:lstStyle/>
              <a:p>
                <a:r>
                  <a:rPr lang="en-US" altLang="en-US"/>
                  <a:t>1x2 Horizontal</a:t>
                </a:r>
              </a:p>
            </p:txBody>
          </p:sp>
        </p:grpSp>
        <p:sp>
          <p:nvSpPr>
            <p:cNvPr id="991244" name="Text Box 12"/>
            <p:cNvSpPr txBox="1">
              <a:spLocks noChangeArrowheads="1"/>
            </p:cNvSpPr>
            <p:nvPr/>
          </p:nvSpPr>
          <p:spPr bwMode="auto">
            <a:xfrm>
              <a:off x="457200" y="3657600"/>
              <a:ext cx="992187" cy="304800"/>
            </a:xfrm>
            <a:prstGeom prst="rect">
              <a:avLst/>
            </a:prstGeom>
            <a:noFill/>
            <a:ln w="12700">
              <a:noFill/>
              <a:miter lim="800000"/>
              <a:headEnd type="none" w="sm" len="sm"/>
              <a:tailEnd type="none" w="sm" len="sm"/>
            </a:ln>
            <a:effectLst/>
          </p:spPr>
          <p:txBody>
            <a:bodyPr wrap="none">
              <a:spAutoFit/>
            </a:bodyPr>
            <a:lstStyle/>
            <a:p>
              <a:r>
                <a:rPr lang="en-US" altLang="en-US" dirty="0"/>
                <a:t>Combined</a:t>
              </a:r>
            </a:p>
          </p:txBody>
        </p:sp>
      </p:grpSp>
    </p:spTree>
    <p:extLst>
      <p:ext uri="{BB962C8B-B14F-4D97-AF65-F5344CB8AC3E}">
        <p14:creationId xmlns:p14="http://schemas.microsoft.com/office/powerpoint/2010/main" val="2726534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3484563" y="285750"/>
            <a:ext cx="5659437" cy="609600"/>
          </a:xfrm>
        </p:spPr>
        <p:txBody>
          <a:bodyPr/>
          <a:lstStyle/>
          <a:p>
            <a:r>
              <a:rPr lang="en-US" altLang="en-US"/>
              <a:t>Smoothing and Edge Detection</a:t>
            </a:r>
          </a:p>
        </p:txBody>
      </p:sp>
      <p:sp>
        <p:nvSpPr>
          <p:cNvPr id="992259" name="Rectangle 3"/>
          <p:cNvSpPr>
            <a:spLocks noGrp="1" noChangeArrowheads="1"/>
          </p:cNvSpPr>
          <p:nvPr>
            <p:ph type="body" idx="1"/>
          </p:nvPr>
        </p:nvSpPr>
        <p:spPr>
          <a:xfrm>
            <a:off x="685800" y="1371600"/>
            <a:ext cx="7848600" cy="2362200"/>
          </a:xfrm>
        </p:spPr>
        <p:txBody>
          <a:bodyPr/>
          <a:lstStyle/>
          <a:p>
            <a:r>
              <a:rPr lang="en-US" altLang="en-US" dirty="0"/>
              <a:t>Derivatives are 'noisy' operations</a:t>
            </a:r>
          </a:p>
          <a:p>
            <a:pPr lvl="1"/>
            <a:r>
              <a:rPr lang="en-US" altLang="en-US" dirty="0"/>
              <a:t> edges are a high spatial frequency phenomenon</a:t>
            </a:r>
          </a:p>
          <a:p>
            <a:pPr lvl="1"/>
            <a:r>
              <a:rPr lang="en-US" altLang="en-US" dirty="0"/>
              <a:t>edge detectors are sensitive to and accent noise</a:t>
            </a:r>
          </a:p>
          <a:p>
            <a:r>
              <a:rPr lang="en-US" altLang="en-US" dirty="0"/>
              <a:t>Averaging reduces noise</a:t>
            </a:r>
          </a:p>
          <a:p>
            <a:pPr lvl="1"/>
            <a:r>
              <a:rPr lang="en-US" altLang="en-US" dirty="0"/>
              <a:t>spatial averages can be computed using masks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r>
              <a:rPr lang="en-US" altLang="en-US" dirty="0"/>
              <a:t>Combine smoothing with edge detection.</a:t>
            </a:r>
          </a:p>
        </p:txBody>
      </p:sp>
      <p:pic>
        <p:nvPicPr>
          <p:cNvPr id="992260" name="Picture 4"/>
          <p:cNvPicPr>
            <a:picLocks noChangeAspect="1" noChangeArrowheads="1"/>
          </p:cNvPicPr>
          <p:nvPr/>
        </p:nvPicPr>
        <p:blipFill>
          <a:blip r:embed="rId2" cstate="print"/>
          <a:srcRect/>
          <a:stretch>
            <a:fillRect/>
          </a:stretch>
        </p:blipFill>
        <p:spPr bwMode="auto">
          <a:xfrm>
            <a:off x="2438400" y="3797300"/>
            <a:ext cx="4191000" cy="1384300"/>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103902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a:xfrm>
            <a:off x="5934075" y="285750"/>
            <a:ext cx="3133725" cy="609600"/>
          </a:xfrm>
        </p:spPr>
        <p:txBody>
          <a:bodyPr/>
          <a:lstStyle/>
          <a:p>
            <a:r>
              <a:rPr lang="en-US" altLang="en-US"/>
              <a:t>Effect of Blurring</a:t>
            </a:r>
          </a:p>
        </p:txBody>
      </p:sp>
      <p:grpSp>
        <p:nvGrpSpPr>
          <p:cNvPr id="19" name="Group 18"/>
          <p:cNvGrpSpPr/>
          <p:nvPr/>
        </p:nvGrpSpPr>
        <p:grpSpPr>
          <a:xfrm>
            <a:off x="457200" y="1219200"/>
            <a:ext cx="6107113" cy="5029200"/>
            <a:chOff x="457200" y="1219200"/>
            <a:chExt cx="6107113" cy="5029200"/>
          </a:xfrm>
        </p:grpSpPr>
        <p:pic>
          <p:nvPicPr>
            <p:cNvPr id="993285" name="Picture 5"/>
            <p:cNvPicPr>
              <a:picLocks noChangeAspect="1" noChangeArrowheads="1"/>
            </p:cNvPicPr>
            <p:nvPr/>
          </p:nvPicPr>
          <p:blipFill>
            <a:blip r:embed="rId2" cstate="print"/>
            <a:srcRect/>
            <a:stretch>
              <a:fillRect/>
            </a:stretch>
          </p:blipFill>
          <p:spPr bwMode="auto">
            <a:xfrm>
              <a:off x="2209800" y="1676400"/>
              <a:ext cx="4354513" cy="4572000"/>
            </a:xfrm>
            <a:prstGeom prst="rect">
              <a:avLst/>
            </a:prstGeom>
            <a:noFill/>
            <a:ln w="12700">
              <a:noFill/>
              <a:miter lim="800000"/>
              <a:headEnd type="none" w="sm" len="sm"/>
              <a:tailEnd type="none" w="sm" len="sm"/>
            </a:ln>
            <a:effectLst/>
          </p:spPr>
        </p:pic>
        <p:sp>
          <p:nvSpPr>
            <p:cNvPr id="993288" name="Text Box 8"/>
            <p:cNvSpPr txBox="1">
              <a:spLocks noChangeArrowheads="1"/>
            </p:cNvSpPr>
            <p:nvPr/>
          </p:nvSpPr>
          <p:spPr bwMode="auto">
            <a:xfrm>
              <a:off x="2286000" y="1219200"/>
              <a:ext cx="1060450" cy="396875"/>
            </a:xfrm>
            <a:prstGeom prst="rect">
              <a:avLst/>
            </a:prstGeom>
            <a:noFill/>
            <a:ln w="12700">
              <a:noFill/>
              <a:miter lim="800000"/>
              <a:headEnd type="none" w="sm" len="sm"/>
              <a:tailEnd type="none" w="sm" len="sm"/>
            </a:ln>
            <a:effectLst/>
          </p:spPr>
          <p:txBody>
            <a:bodyPr wrap="none">
              <a:spAutoFit/>
            </a:bodyPr>
            <a:lstStyle/>
            <a:p>
              <a:r>
                <a:rPr lang="en-US" altLang="en-US" sz="2000"/>
                <a:t>Original</a:t>
              </a:r>
            </a:p>
          </p:txBody>
        </p:sp>
        <p:sp>
          <p:nvSpPr>
            <p:cNvPr id="993290" name="Text Box 10"/>
            <p:cNvSpPr txBox="1">
              <a:spLocks noChangeArrowheads="1"/>
            </p:cNvSpPr>
            <p:nvPr/>
          </p:nvSpPr>
          <p:spPr bwMode="auto">
            <a:xfrm>
              <a:off x="3683000" y="1219200"/>
              <a:ext cx="1387475" cy="396875"/>
            </a:xfrm>
            <a:prstGeom prst="rect">
              <a:avLst/>
            </a:prstGeom>
            <a:noFill/>
            <a:ln w="12700">
              <a:noFill/>
              <a:miter lim="800000"/>
              <a:headEnd type="none" w="sm" len="sm"/>
              <a:tailEnd type="none" w="sm" len="sm"/>
            </a:ln>
            <a:effectLst/>
          </p:spPr>
          <p:txBody>
            <a:bodyPr wrap="none">
              <a:spAutoFit/>
            </a:bodyPr>
            <a:lstStyle/>
            <a:p>
              <a:r>
                <a:rPr lang="en-US" altLang="en-US" sz="2000"/>
                <a:t>Orig+1 Iter</a:t>
              </a:r>
            </a:p>
          </p:txBody>
        </p:sp>
        <p:sp>
          <p:nvSpPr>
            <p:cNvPr id="993291" name="Text Box 11"/>
            <p:cNvSpPr txBox="1">
              <a:spLocks noChangeArrowheads="1"/>
            </p:cNvSpPr>
            <p:nvPr/>
          </p:nvSpPr>
          <p:spPr bwMode="auto">
            <a:xfrm>
              <a:off x="5167313" y="1219200"/>
              <a:ext cx="1387475" cy="396875"/>
            </a:xfrm>
            <a:prstGeom prst="rect">
              <a:avLst/>
            </a:prstGeom>
            <a:noFill/>
            <a:ln w="12700">
              <a:noFill/>
              <a:miter lim="800000"/>
              <a:headEnd type="none" w="sm" len="sm"/>
              <a:tailEnd type="none" w="sm" len="sm"/>
            </a:ln>
            <a:effectLst/>
          </p:spPr>
          <p:txBody>
            <a:bodyPr wrap="none">
              <a:spAutoFit/>
            </a:bodyPr>
            <a:lstStyle/>
            <a:p>
              <a:r>
                <a:rPr lang="en-US" altLang="en-US" sz="2000"/>
                <a:t>Orig+2 Iter</a:t>
              </a:r>
            </a:p>
          </p:txBody>
        </p:sp>
        <p:sp>
          <p:nvSpPr>
            <p:cNvPr id="993292" name="Text Box 12"/>
            <p:cNvSpPr txBox="1">
              <a:spLocks noChangeArrowheads="1"/>
            </p:cNvSpPr>
            <p:nvPr/>
          </p:nvSpPr>
          <p:spPr bwMode="auto">
            <a:xfrm>
              <a:off x="457200" y="2133600"/>
              <a:ext cx="889000" cy="396875"/>
            </a:xfrm>
            <a:prstGeom prst="rect">
              <a:avLst/>
            </a:prstGeom>
            <a:noFill/>
            <a:ln w="12700">
              <a:noFill/>
              <a:miter lim="800000"/>
              <a:headEnd type="none" w="sm" len="sm"/>
              <a:tailEnd type="none" w="sm" len="sm"/>
            </a:ln>
            <a:effectLst/>
          </p:spPr>
          <p:txBody>
            <a:bodyPr wrap="none">
              <a:spAutoFit/>
            </a:bodyPr>
            <a:lstStyle/>
            <a:p>
              <a:r>
                <a:rPr lang="en-US" altLang="en-US" sz="2000"/>
                <a:t>Image</a:t>
              </a:r>
            </a:p>
          </p:txBody>
        </p:sp>
        <p:sp>
          <p:nvSpPr>
            <p:cNvPr id="993293" name="Text Box 13"/>
            <p:cNvSpPr txBox="1">
              <a:spLocks noChangeArrowheads="1"/>
            </p:cNvSpPr>
            <p:nvPr/>
          </p:nvSpPr>
          <p:spPr bwMode="auto">
            <a:xfrm>
              <a:off x="457200" y="3733800"/>
              <a:ext cx="904875" cy="396875"/>
            </a:xfrm>
            <a:prstGeom prst="rect">
              <a:avLst/>
            </a:prstGeom>
            <a:noFill/>
            <a:ln w="12700">
              <a:noFill/>
              <a:miter lim="800000"/>
              <a:headEnd type="none" w="sm" len="sm"/>
              <a:tailEnd type="none" w="sm" len="sm"/>
            </a:ln>
            <a:effectLst/>
          </p:spPr>
          <p:txBody>
            <a:bodyPr wrap="none">
              <a:spAutoFit/>
            </a:bodyPr>
            <a:lstStyle/>
            <a:p>
              <a:r>
                <a:rPr lang="en-US" altLang="en-US" sz="2000" dirty="0"/>
                <a:t>Edges</a:t>
              </a:r>
            </a:p>
          </p:txBody>
        </p:sp>
        <p:sp>
          <p:nvSpPr>
            <p:cNvPr id="993294" name="Text Box 14"/>
            <p:cNvSpPr txBox="1">
              <a:spLocks noChangeArrowheads="1"/>
            </p:cNvSpPr>
            <p:nvPr/>
          </p:nvSpPr>
          <p:spPr bwMode="auto">
            <a:xfrm>
              <a:off x="457200" y="5257800"/>
              <a:ext cx="1597025" cy="701675"/>
            </a:xfrm>
            <a:prstGeom prst="rect">
              <a:avLst/>
            </a:prstGeom>
            <a:noFill/>
            <a:ln w="12700">
              <a:noFill/>
              <a:miter lim="800000"/>
              <a:headEnd type="none" w="sm" len="sm"/>
              <a:tailEnd type="none" w="sm" len="sm"/>
            </a:ln>
            <a:effectLst/>
          </p:spPr>
          <p:txBody>
            <a:bodyPr wrap="none">
              <a:spAutoFit/>
            </a:bodyPr>
            <a:lstStyle/>
            <a:p>
              <a:r>
                <a:rPr lang="en-US" altLang="en-US" sz="2000"/>
                <a:t>Thresholded</a:t>
              </a:r>
            </a:p>
            <a:p>
              <a:r>
                <a:rPr lang="en-US" altLang="en-US" sz="2000"/>
                <a:t>Edges</a:t>
              </a:r>
            </a:p>
          </p:txBody>
        </p:sp>
        <p:sp>
          <p:nvSpPr>
            <p:cNvPr id="993295" name="Rectangle 15"/>
            <p:cNvSpPr>
              <a:spLocks noChangeArrowheads="1"/>
            </p:cNvSpPr>
            <p:nvPr/>
          </p:nvSpPr>
          <p:spPr bwMode="auto">
            <a:xfrm>
              <a:off x="2243138" y="170815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6" name="Rectangle 16"/>
            <p:cNvSpPr>
              <a:spLocks noChangeArrowheads="1"/>
            </p:cNvSpPr>
            <p:nvPr/>
          </p:nvSpPr>
          <p:spPr bwMode="auto">
            <a:xfrm>
              <a:off x="3794125" y="170815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7" name="Rectangle 17"/>
            <p:cNvSpPr>
              <a:spLocks noChangeArrowheads="1"/>
            </p:cNvSpPr>
            <p:nvPr/>
          </p:nvSpPr>
          <p:spPr bwMode="auto">
            <a:xfrm>
              <a:off x="5268913" y="172561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8" name="Rectangle 18"/>
            <p:cNvSpPr>
              <a:spLocks noChangeArrowheads="1"/>
            </p:cNvSpPr>
            <p:nvPr/>
          </p:nvSpPr>
          <p:spPr bwMode="auto">
            <a:xfrm>
              <a:off x="5262563" y="334010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299" name="Rectangle 19"/>
            <p:cNvSpPr>
              <a:spLocks noChangeArrowheads="1"/>
            </p:cNvSpPr>
            <p:nvPr/>
          </p:nvSpPr>
          <p:spPr bwMode="auto">
            <a:xfrm>
              <a:off x="3773488" y="332581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0" name="Rectangle 20"/>
            <p:cNvSpPr>
              <a:spLocks noChangeArrowheads="1"/>
            </p:cNvSpPr>
            <p:nvPr/>
          </p:nvSpPr>
          <p:spPr bwMode="auto">
            <a:xfrm>
              <a:off x="2233613" y="331946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1" name="Rectangle 21"/>
            <p:cNvSpPr>
              <a:spLocks noChangeArrowheads="1"/>
            </p:cNvSpPr>
            <p:nvPr/>
          </p:nvSpPr>
          <p:spPr bwMode="auto">
            <a:xfrm>
              <a:off x="2243138" y="4932363"/>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2" name="Rectangle 22"/>
            <p:cNvSpPr>
              <a:spLocks noChangeArrowheads="1"/>
            </p:cNvSpPr>
            <p:nvPr/>
          </p:nvSpPr>
          <p:spPr bwMode="auto">
            <a:xfrm>
              <a:off x="3781425" y="4933950"/>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sp>
          <p:nvSpPr>
            <p:cNvPr id="993303" name="Rectangle 23"/>
            <p:cNvSpPr>
              <a:spLocks noChangeArrowheads="1"/>
            </p:cNvSpPr>
            <p:nvPr/>
          </p:nvSpPr>
          <p:spPr bwMode="auto">
            <a:xfrm>
              <a:off x="5273675" y="4943475"/>
              <a:ext cx="1203325" cy="1212850"/>
            </a:xfrm>
            <a:prstGeom prst="rect">
              <a:avLst/>
            </a:prstGeom>
            <a:noFill/>
            <a:ln w="12700">
              <a:solidFill>
                <a:schemeClr val="folHlink"/>
              </a:solidFill>
              <a:miter lim="800000"/>
              <a:headEnd type="none" w="sm" len="sm"/>
              <a:tailEnd type="none" w="sm" len="sm"/>
            </a:ln>
            <a:effectLst/>
          </p:spPr>
          <p:txBody>
            <a:bodyPr wrap="none" anchor="ctr"/>
            <a:lstStyle/>
            <a:p>
              <a:endParaRPr lang="en-US"/>
            </a:p>
          </p:txBody>
        </p:sp>
      </p:grpSp>
    </p:spTree>
    <p:extLst>
      <p:ext uri="{BB962C8B-B14F-4D97-AF65-F5344CB8AC3E}">
        <p14:creationId xmlns:p14="http://schemas.microsoft.com/office/powerpoint/2010/main" val="3598034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a:xfrm>
            <a:off x="5486400" y="285750"/>
            <a:ext cx="3590925" cy="609600"/>
          </a:xfrm>
        </p:spPr>
        <p:txBody>
          <a:bodyPr/>
          <a:lstStyle/>
          <a:p>
            <a:r>
              <a:rPr lang="en-US" altLang="en-US"/>
              <a:t>Combining the Two</a:t>
            </a:r>
          </a:p>
        </p:txBody>
      </p:sp>
      <p:sp>
        <p:nvSpPr>
          <p:cNvPr id="994307" name="Rectangle 3"/>
          <p:cNvSpPr>
            <a:spLocks noGrp="1" noChangeArrowheads="1"/>
          </p:cNvSpPr>
          <p:nvPr>
            <p:ph type="body" idx="1"/>
          </p:nvPr>
        </p:nvSpPr>
        <p:spPr/>
        <p:txBody>
          <a:bodyPr/>
          <a:lstStyle/>
          <a:p>
            <a:r>
              <a:rPr lang="en-US" altLang="en-US" dirty="0"/>
              <a:t>Applying this mask is equivalent to taking the 	difference of averages on either side of the central pixel.</a:t>
            </a:r>
          </a:p>
        </p:txBody>
      </p:sp>
      <p:pic>
        <p:nvPicPr>
          <p:cNvPr id="994308" name="Picture 4"/>
          <p:cNvPicPr>
            <a:picLocks noChangeAspect="1" noChangeArrowheads="1"/>
          </p:cNvPicPr>
          <p:nvPr/>
        </p:nvPicPr>
        <p:blipFill>
          <a:blip r:embed="rId2" cstate="print"/>
          <a:srcRect/>
          <a:stretch>
            <a:fillRect/>
          </a:stretch>
        </p:blipFill>
        <p:spPr bwMode="auto">
          <a:xfrm>
            <a:off x="3657600" y="2895600"/>
            <a:ext cx="1852613" cy="1639888"/>
          </a:xfrm>
          <a:prstGeom prst="rect">
            <a:avLst/>
          </a:prstGeom>
          <a:solidFill>
            <a:schemeClr val="folHlink"/>
          </a:solidFill>
          <a:ln w="12700">
            <a:noFill/>
            <a:miter lim="800000"/>
            <a:headEnd type="none" w="sm" len="sm"/>
            <a:tailEnd type="none" w="sm" len="sm"/>
          </a:ln>
          <a:effectLst/>
        </p:spPr>
      </p:pic>
      <p:pic>
        <p:nvPicPr>
          <p:cNvPr id="994309" name="Picture 5"/>
          <p:cNvPicPr>
            <a:picLocks noChangeAspect="1" noChangeArrowheads="1"/>
          </p:cNvPicPr>
          <p:nvPr/>
        </p:nvPicPr>
        <p:blipFill>
          <a:blip r:embed="rId3" cstate="print"/>
          <a:srcRect/>
          <a:stretch>
            <a:fillRect/>
          </a:stretch>
        </p:blipFill>
        <p:spPr bwMode="auto">
          <a:xfrm>
            <a:off x="2133600" y="4953000"/>
            <a:ext cx="1855788" cy="1395413"/>
          </a:xfrm>
          <a:prstGeom prst="rect">
            <a:avLst/>
          </a:prstGeom>
          <a:solidFill>
            <a:schemeClr val="folHlink"/>
          </a:solidFill>
          <a:ln w="12700">
            <a:noFill/>
            <a:miter lim="800000"/>
            <a:headEnd type="none" w="sm" len="sm"/>
            <a:tailEnd type="none" w="sm" len="sm"/>
          </a:ln>
          <a:effectLst/>
        </p:spPr>
      </p:pic>
      <p:pic>
        <p:nvPicPr>
          <p:cNvPr id="994310" name="Picture 6"/>
          <p:cNvPicPr>
            <a:picLocks noChangeAspect="1" noChangeArrowheads="1"/>
          </p:cNvPicPr>
          <p:nvPr/>
        </p:nvPicPr>
        <p:blipFill>
          <a:blip r:embed="rId4" cstate="print"/>
          <a:srcRect/>
          <a:stretch>
            <a:fillRect/>
          </a:stretch>
        </p:blipFill>
        <p:spPr bwMode="auto">
          <a:xfrm>
            <a:off x="5334000" y="4849813"/>
            <a:ext cx="1447800" cy="1627187"/>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414618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a:xfrm>
            <a:off x="4867275" y="285750"/>
            <a:ext cx="4276725" cy="609600"/>
          </a:xfrm>
        </p:spPr>
        <p:txBody>
          <a:bodyPr/>
          <a:lstStyle/>
          <a:p>
            <a:r>
              <a:rPr lang="en-US" altLang="en-US"/>
              <a:t>Many Different Kernels</a:t>
            </a:r>
          </a:p>
        </p:txBody>
      </p:sp>
      <p:sp>
        <p:nvSpPr>
          <p:cNvPr id="995331" name="Rectangle 3"/>
          <p:cNvSpPr>
            <a:spLocks noGrp="1" noChangeArrowheads="1"/>
          </p:cNvSpPr>
          <p:nvPr>
            <p:ph type="body" idx="1"/>
          </p:nvPr>
        </p:nvSpPr>
        <p:spPr>
          <a:xfrm>
            <a:off x="533400" y="1295400"/>
            <a:ext cx="7848600" cy="1371600"/>
          </a:xfrm>
        </p:spPr>
        <p:txBody>
          <a:bodyPr/>
          <a:lstStyle/>
          <a:p>
            <a:r>
              <a:rPr lang="en-US" altLang="en-US"/>
              <a:t>Variables</a:t>
            </a:r>
          </a:p>
          <a:p>
            <a:pPr lvl="1"/>
            <a:r>
              <a:rPr lang="en-US" altLang="en-US"/>
              <a:t>Size of kernel</a:t>
            </a:r>
          </a:p>
          <a:p>
            <a:pPr lvl="1"/>
            <a:r>
              <a:rPr lang="en-US" altLang="en-US"/>
              <a:t>Pattern of weights</a:t>
            </a:r>
          </a:p>
          <a:p>
            <a:pPr lvl="1"/>
            <a:endParaRPr lang="en-US" altLang="en-US"/>
          </a:p>
          <a:p>
            <a:r>
              <a:rPr lang="en-US" altLang="en-US"/>
              <a:t>1x2 Operator (we’ve already seen this one</a:t>
            </a:r>
          </a:p>
        </p:txBody>
      </p:sp>
      <p:grpSp>
        <p:nvGrpSpPr>
          <p:cNvPr id="995332" name="Group 4"/>
          <p:cNvGrpSpPr>
            <a:grpSpLocks/>
          </p:cNvGrpSpPr>
          <p:nvPr/>
        </p:nvGrpSpPr>
        <p:grpSpPr bwMode="auto">
          <a:xfrm>
            <a:off x="2895600" y="4495800"/>
            <a:ext cx="1295400" cy="533400"/>
            <a:chOff x="1392" y="3456"/>
            <a:chExt cx="816" cy="336"/>
          </a:xfrm>
        </p:grpSpPr>
        <p:grpSp>
          <p:nvGrpSpPr>
            <p:cNvPr id="995333" name="Group 5"/>
            <p:cNvGrpSpPr>
              <a:grpSpLocks/>
            </p:cNvGrpSpPr>
            <p:nvPr/>
          </p:nvGrpSpPr>
          <p:grpSpPr bwMode="auto">
            <a:xfrm>
              <a:off x="1392" y="3456"/>
              <a:ext cx="816" cy="336"/>
              <a:chOff x="3120" y="3168"/>
              <a:chExt cx="816" cy="336"/>
            </a:xfrm>
          </p:grpSpPr>
          <p:sp>
            <p:nvSpPr>
              <p:cNvPr id="995334" name="Text Box 6"/>
              <p:cNvSpPr txBox="1">
                <a:spLocks noChangeArrowheads="1"/>
              </p:cNvSpPr>
              <p:nvPr/>
            </p:nvSpPr>
            <p:spPr bwMode="auto">
              <a:xfrm>
                <a:off x="3216" y="3216"/>
                <a:ext cx="659" cy="288"/>
              </a:xfrm>
              <a:prstGeom prst="rect">
                <a:avLst/>
              </a:prstGeom>
              <a:noFill/>
              <a:ln w="12700">
                <a:noFill/>
                <a:miter lim="800000"/>
                <a:headEnd type="none" w="sm" len="sm"/>
                <a:tailEnd type="none" w="sm" len="sm"/>
              </a:ln>
              <a:effectLst/>
            </p:spPr>
            <p:txBody>
              <a:bodyPr wrap="none">
                <a:spAutoFit/>
              </a:bodyPr>
              <a:lstStyle/>
              <a:p>
                <a:r>
                  <a:rPr lang="en-US" altLang="en-US" sz="2400" dirty="0"/>
                  <a:t>-1     1</a:t>
                </a:r>
              </a:p>
            </p:txBody>
          </p:sp>
          <p:grpSp>
            <p:nvGrpSpPr>
              <p:cNvPr id="995335" name="Group 7"/>
              <p:cNvGrpSpPr>
                <a:grpSpLocks/>
              </p:cNvGrpSpPr>
              <p:nvPr/>
            </p:nvGrpSpPr>
            <p:grpSpPr bwMode="auto">
              <a:xfrm>
                <a:off x="3120" y="3168"/>
                <a:ext cx="816" cy="336"/>
                <a:chOff x="3120" y="3168"/>
                <a:chExt cx="816" cy="336"/>
              </a:xfrm>
            </p:grpSpPr>
            <p:sp>
              <p:nvSpPr>
                <p:cNvPr id="995336" name="Rectangle 8"/>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5337" name="Line 9"/>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sp>
          <p:nvSpPr>
            <p:cNvPr id="995338" name="Oval 10"/>
            <p:cNvSpPr>
              <a:spLocks noChangeArrowheads="1"/>
            </p:cNvSpPr>
            <p:nvPr/>
          </p:nvSpPr>
          <p:spPr bwMode="auto">
            <a:xfrm>
              <a:off x="1856" y="3696"/>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grpSp>
        <p:nvGrpSpPr>
          <p:cNvPr id="995339" name="Group 11"/>
          <p:cNvGrpSpPr>
            <a:grpSpLocks/>
          </p:cNvGrpSpPr>
          <p:nvPr/>
        </p:nvGrpSpPr>
        <p:grpSpPr bwMode="auto">
          <a:xfrm>
            <a:off x="5791200" y="4114800"/>
            <a:ext cx="533400" cy="1295400"/>
            <a:chOff x="3600" y="3216"/>
            <a:chExt cx="336" cy="816"/>
          </a:xfrm>
        </p:grpSpPr>
        <p:grpSp>
          <p:nvGrpSpPr>
            <p:cNvPr id="995340" name="Group 12"/>
            <p:cNvGrpSpPr>
              <a:grpSpLocks/>
            </p:cNvGrpSpPr>
            <p:nvPr/>
          </p:nvGrpSpPr>
          <p:grpSpPr bwMode="auto">
            <a:xfrm>
              <a:off x="3600" y="3216"/>
              <a:ext cx="336" cy="816"/>
              <a:chOff x="2448" y="3312"/>
              <a:chExt cx="336" cy="816"/>
            </a:xfrm>
          </p:grpSpPr>
          <p:sp>
            <p:nvSpPr>
              <p:cNvPr id="995341" name="Text Box 13"/>
              <p:cNvSpPr txBox="1">
                <a:spLocks noChangeArrowheads="1"/>
              </p:cNvSpPr>
              <p:nvPr/>
            </p:nvSpPr>
            <p:spPr bwMode="auto">
              <a:xfrm>
                <a:off x="2496" y="3744"/>
                <a:ext cx="223"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nvGrpSpPr>
              <p:cNvPr id="995342" name="Group 14"/>
              <p:cNvGrpSpPr>
                <a:grpSpLocks/>
              </p:cNvGrpSpPr>
              <p:nvPr/>
            </p:nvGrpSpPr>
            <p:grpSpPr bwMode="auto">
              <a:xfrm rot="-5400000">
                <a:off x="2208" y="3552"/>
                <a:ext cx="816" cy="336"/>
                <a:chOff x="3120" y="3168"/>
                <a:chExt cx="816" cy="336"/>
              </a:xfrm>
            </p:grpSpPr>
            <p:sp>
              <p:nvSpPr>
                <p:cNvPr id="995343" name="Rectangle 15"/>
                <p:cNvSpPr>
                  <a:spLocks noChangeArrowheads="1"/>
                </p:cNvSpPr>
                <p:nvPr/>
              </p:nvSpPr>
              <p:spPr bwMode="auto">
                <a:xfrm>
                  <a:off x="3120" y="3168"/>
                  <a:ext cx="816" cy="336"/>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sp>
              <p:nvSpPr>
                <p:cNvPr id="995344" name="Line 16"/>
                <p:cNvSpPr>
                  <a:spLocks noChangeShapeType="1"/>
                </p:cNvSpPr>
                <p:nvPr/>
              </p:nvSpPr>
              <p:spPr bwMode="auto">
                <a:xfrm>
                  <a:off x="3542" y="3168"/>
                  <a:ext cx="0" cy="336"/>
                </a:xfrm>
                <a:prstGeom prst="line">
                  <a:avLst/>
                </a:prstGeom>
                <a:noFill/>
                <a:ln w="12700">
                  <a:solidFill>
                    <a:schemeClr val="tx1"/>
                  </a:solidFill>
                  <a:round/>
                  <a:headEnd type="none" w="sm" len="sm"/>
                  <a:tailEnd type="none" w="sm" len="sm"/>
                </a:ln>
                <a:effectLst/>
              </p:spPr>
              <p:txBody>
                <a:bodyPr wrap="none" anchor="ctr"/>
                <a:lstStyle/>
                <a:p>
                  <a:endParaRPr lang="en-US"/>
                </a:p>
              </p:txBody>
            </p:sp>
          </p:grpSp>
          <p:sp>
            <p:nvSpPr>
              <p:cNvPr id="995345" name="Rectangle 17"/>
              <p:cNvSpPr>
                <a:spLocks noChangeArrowheads="1"/>
              </p:cNvSpPr>
              <p:nvPr/>
            </p:nvSpPr>
            <p:spPr bwMode="auto">
              <a:xfrm>
                <a:off x="2476" y="3360"/>
                <a:ext cx="287" cy="288"/>
              </a:xfrm>
              <a:prstGeom prst="rect">
                <a:avLst/>
              </a:prstGeom>
              <a:noFill/>
              <a:ln w="12700">
                <a:noFill/>
                <a:miter lim="800000"/>
                <a:headEnd type="none" w="sm" len="sm"/>
                <a:tailEnd type="none" w="sm" len="sm"/>
              </a:ln>
              <a:effectLst/>
            </p:spPr>
            <p:txBody>
              <a:bodyPr wrap="none">
                <a:spAutoFit/>
              </a:bodyPr>
              <a:lstStyle/>
              <a:p>
                <a:r>
                  <a:rPr lang="en-US" altLang="en-US" sz="2400"/>
                  <a:t>-1</a:t>
                </a:r>
              </a:p>
            </p:txBody>
          </p:sp>
        </p:grpSp>
        <p:sp>
          <p:nvSpPr>
            <p:cNvPr id="995346" name="Oval 18"/>
            <p:cNvSpPr>
              <a:spLocks noChangeArrowheads="1"/>
            </p:cNvSpPr>
            <p:nvPr/>
          </p:nvSpPr>
          <p:spPr bwMode="auto">
            <a:xfrm>
              <a:off x="3638" y="3935"/>
              <a:ext cx="64" cy="69"/>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grpSp>
      <p:sp>
        <p:nvSpPr>
          <p:cNvPr id="995347" name="Text Box 19"/>
          <p:cNvSpPr txBox="1">
            <a:spLocks noChangeArrowheads="1"/>
          </p:cNvSpPr>
          <p:nvPr/>
        </p:nvSpPr>
        <p:spPr bwMode="auto">
          <a:xfrm>
            <a:off x="1981200" y="457200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D</a:t>
            </a:r>
            <a:r>
              <a:rPr lang="en-US" altLang="en-US" sz="2400" baseline="-15000"/>
              <a:t>j</a:t>
            </a:r>
            <a:r>
              <a:rPr lang="en-US" altLang="en-US" sz="2400"/>
              <a:t>I = </a:t>
            </a:r>
          </a:p>
        </p:txBody>
      </p:sp>
      <p:sp>
        <p:nvSpPr>
          <p:cNvPr id="995348" name="Text Box 20"/>
          <p:cNvSpPr txBox="1">
            <a:spLocks noChangeArrowheads="1"/>
          </p:cNvSpPr>
          <p:nvPr/>
        </p:nvSpPr>
        <p:spPr bwMode="auto">
          <a:xfrm>
            <a:off x="4989513" y="4527550"/>
            <a:ext cx="844550" cy="457200"/>
          </a:xfrm>
          <a:prstGeom prst="rect">
            <a:avLst/>
          </a:prstGeom>
          <a:noFill/>
          <a:ln w="12700">
            <a:noFill/>
            <a:miter lim="800000"/>
            <a:headEnd type="none" w="sm" len="sm"/>
            <a:tailEnd type="none" w="sm" len="sm"/>
          </a:ln>
          <a:effectLst/>
        </p:spPr>
        <p:txBody>
          <a:bodyPr wrap="none">
            <a:spAutoFit/>
          </a:bodyPr>
          <a:lstStyle/>
          <a:p>
            <a:r>
              <a:rPr lang="en-US" altLang="en-US" sz="2400">
                <a:latin typeface="Symbol" pitchFamily="18" charset="2"/>
              </a:rPr>
              <a:t>D</a:t>
            </a:r>
            <a:r>
              <a:rPr lang="en-US" altLang="en-US" sz="2400" baseline="-15000"/>
              <a:t>i</a:t>
            </a:r>
            <a:r>
              <a:rPr lang="en-US" altLang="en-US" sz="2400"/>
              <a:t>I = </a:t>
            </a:r>
          </a:p>
        </p:txBody>
      </p:sp>
    </p:spTree>
    <p:extLst>
      <p:ext uri="{BB962C8B-B14F-4D97-AF65-F5344CB8AC3E}">
        <p14:creationId xmlns:p14="http://schemas.microsoft.com/office/powerpoint/2010/main" val="3835405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a:xfrm>
            <a:off x="4495800" y="285750"/>
            <a:ext cx="4419600" cy="609600"/>
          </a:xfrm>
        </p:spPr>
        <p:txBody>
          <a:bodyPr/>
          <a:lstStyle/>
          <a:p>
            <a:r>
              <a:rPr lang="en-US" altLang="en-US"/>
              <a:t>Roberts Cross Operator</a:t>
            </a:r>
          </a:p>
        </p:txBody>
      </p:sp>
      <p:sp>
        <p:nvSpPr>
          <p:cNvPr id="969731" name="Rectangle 3"/>
          <p:cNvSpPr>
            <a:spLocks noGrp="1" noChangeArrowheads="1"/>
          </p:cNvSpPr>
          <p:nvPr>
            <p:ph type="body" idx="1"/>
          </p:nvPr>
        </p:nvSpPr>
        <p:spPr>
          <a:xfrm>
            <a:off x="457200" y="1447800"/>
            <a:ext cx="7772400" cy="914400"/>
          </a:xfrm>
        </p:spPr>
        <p:txBody>
          <a:bodyPr/>
          <a:lstStyle/>
          <a:p>
            <a:r>
              <a:rPr lang="en-US" altLang="en-US"/>
              <a:t>Does not return any information about the orientation of the edge</a:t>
            </a:r>
          </a:p>
        </p:txBody>
      </p:sp>
      <p:sp>
        <p:nvSpPr>
          <p:cNvPr id="969735" name="Text Box 7"/>
          <p:cNvSpPr txBox="1">
            <a:spLocks noChangeArrowheads="1"/>
          </p:cNvSpPr>
          <p:nvPr/>
        </p:nvSpPr>
        <p:spPr bwMode="auto">
          <a:xfrm>
            <a:off x="4230688" y="3429000"/>
            <a:ext cx="455612" cy="457200"/>
          </a:xfrm>
          <a:prstGeom prst="rect">
            <a:avLst/>
          </a:prstGeom>
          <a:noFill/>
          <a:ln w="9525">
            <a:noFill/>
            <a:miter lim="800000"/>
            <a:headEnd/>
            <a:tailEnd/>
          </a:ln>
          <a:effectLst/>
        </p:spPr>
        <p:txBody>
          <a:bodyPr wrap="none">
            <a:spAutoFit/>
          </a:bodyPr>
          <a:lstStyle/>
          <a:p>
            <a:r>
              <a:rPr lang="en-US" altLang="en-US" sz="2400">
                <a:solidFill>
                  <a:srgbClr val="0066FF"/>
                </a:solidFill>
              </a:rPr>
              <a:t>or</a:t>
            </a:r>
          </a:p>
        </p:txBody>
      </p:sp>
      <p:grpSp>
        <p:nvGrpSpPr>
          <p:cNvPr id="30" name="Group 29"/>
          <p:cNvGrpSpPr/>
          <p:nvPr/>
        </p:nvGrpSpPr>
        <p:grpSpPr>
          <a:xfrm>
            <a:off x="3011488" y="5029200"/>
            <a:ext cx="2590800" cy="1219200"/>
            <a:chOff x="3011488" y="5029200"/>
            <a:chExt cx="2590800" cy="1219200"/>
          </a:xfrm>
        </p:grpSpPr>
        <p:grpSp>
          <p:nvGrpSpPr>
            <p:cNvPr id="969736" name="Group 8"/>
            <p:cNvGrpSpPr>
              <a:grpSpLocks/>
            </p:cNvGrpSpPr>
            <p:nvPr/>
          </p:nvGrpSpPr>
          <p:grpSpPr bwMode="auto">
            <a:xfrm>
              <a:off x="3122613" y="5181600"/>
              <a:ext cx="938212" cy="914400"/>
              <a:chOff x="1846" y="2304"/>
              <a:chExt cx="591" cy="576"/>
            </a:xfrm>
          </p:grpSpPr>
          <p:sp>
            <p:nvSpPr>
              <p:cNvPr id="969737" name="Text Box 9"/>
              <p:cNvSpPr txBox="1">
                <a:spLocks noChangeArrowheads="1"/>
              </p:cNvSpPr>
              <p:nvPr/>
            </p:nvSpPr>
            <p:spPr bwMode="auto">
              <a:xfrm>
                <a:off x="1884" y="2317"/>
                <a:ext cx="553" cy="518"/>
              </a:xfrm>
              <a:prstGeom prst="rect">
                <a:avLst/>
              </a:prstGeom>
              <a:noFill/>
              <a:ln w="9525">
                <a:noFill/>
                <a:miter lim="800000"/>
                <a:headEnd/>
                <a:tailEnd/>
              </a:ln>
              <a:effectLst/>
            </p:spPr>
            <p:txBody>
              <a:bodyPr wrap="none">
                <a:spAutoFit/>
              </a:bodyPr>
              <a:lstStyle/>
              <a:p>
                <a:r>
                  <a:rPr lang="en-US" altLang="en-US" sz="2400" dirty="0"/>
                  <a:t>1    0</a:t>
                </a:r>
              </a:p>
              <a:p>
                <a:r>
                  <a:rPr lang="en-US" altLang="en-US" sz="2400" dirty="0"/>
                  <a:t>0   -1</a:t>
                </a:r>
              </a:p>
            </p:txBody>
          </p:sp>
          <p:sp>
            <p:nvSpPr>
              <p:cNvPr id="969738" name="Rectangle 10"/>
              <p:cNvSpPr>
                <a:spLocks noChangeArrowheads="1"/>
              </p:cNvSpPr>
              <p:nvPr/>
            </p:nvSpPr>
            <p:spPr bwMode="auto">
              <a:xfrm>
                <a:off x="1846" y="230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969739" name="Line 11"/>
              <p:cNvSpPr>
                <a:spLocks noChangeShapeType="1"/>
              </p:cNvSpPr>
              <p:nvPr/>
            </p:nvSpPr>
            <p:spPr bwMode="auto">
              <a:xfrm>
                <a:off x="1846" y="2592"/>
                <a:ext cx="576" cy="0"/>
              </a:xfrm>
              <a:prstGeom prst="line">
                <a:avLst/>
              </a:prstGeom>
              <a:noFill/>
              <a:ln w="9525">
                <a:solidFill>
                  <a:schemeClr val="tx1"/>
                </a:solidFill>
                <a:round/>
                <a:headEnd/>
                <a:tailEnd/>
              </a:ln>
              <a:effectLst/>
            </p:spPr>
            <p:txBody>
              <a:bodyPr wrap="none" anchor="ctr"/>
              <a:lstStyle/>
              <a:p>
                <a:endParaRPr lang="en-US"/>
              </a:p>
            </p:txBody>
          </p:sp>
          <p:sp>
            <p:nvSpPr>
              <p:cNvPr id="969740" name="Line 12"/>
              <p:cNvSpPr>
                <a:spLocks noChangeShapeType="1"/>
              </p:cNvSpPr>
              <p:nvPr/>
            </p:nvSpPr>
            <p:spPr bwMode="auto">
              <a:xfrm>
                <a:off x="2134" y="2304"/>
                <a:ext cx="0" cy="576"/>
              </a:xfrm>
              <a:prstGeom prst="line">
                <a:avLst/>
              </a:prstGeom>
              <a:noFill/>
              <a:ln w="9525">
                <a:solidFill>
                  <a:schemeClr val="tx1"/>
                </a:solidFill>
                <a:round/>
                <a:headEnd/>
                <a:tailEnd/>
              </a:ln>
              <a:effectLst/>
            </p:spPr>
            <p:txBody>
              <a:bodyPr wrap="none" anchor="ctr"/>
              <a:lstStyle/>
              <a:p>
                <a:endParaRPr lang="en-US"/>
              </a:p>
            </p:txBody>
          </p:sp>
        </p:grpSp>
        <p:grpSp>
          <p:nvGrpSpPr>
            <p:cNvPr id="969741" name="Group 13"/>
            <p:cNvGrpSpPr>
              <a:grpSpLocks/>
            </p:cNvGrpSpPr>
            <p:nvPr/>
          </p:nvGrpSpPr>
          <p:grpSpPr bwMode="auto">
            <a:xfrm>
              <a:off x="4570413" y="5181600"/>
              <a:ext cx="1022350" cy="914400"/>
              <a:chOff x="2614" y="2304"/>
              <a:chExt cx="644" cy="576"/>
            </a:xfrm>
          </p:grpSpPr>
          <p:sp>
            <p:nvSpPr>
              <p:cNvPr id="969742" name="Text Box 14"/>
              <p:cNvSpPr txBox="1">
                <a:spLocks noChangeArrowheads="1"/>
              </p:cNvSpPr>
              <p:nvPr/>
            </p:nvSpPr>
            <p:spPr bwMode="auto">
              <a:xfrm>
                <a:off x="2652" y="2317"/>
                <a:ext cx="606" cy="518"/>
              </a:xfrm>
              <a:prstGeom prst="rect">
                <a:avLst/>
              </a:prstGeom>
              <a:noFill/>
              <a:ln w="9525">
                <a:noFill/>
                <a:miter lim="800000"/>
                <a:headEnd/>
                <a:tailEnd/>
              </a:ln>
              <a:effectLst/>
            </p:spPr>
            <p:txBody>
              <a:bodyPr wrap="none">
                <a:spAutoFit/>
              </a:bodyPr>
              <a:lstStyle/>
              <a:p>
                <a:r>
                  <a:rPr lang="en-US" altLang="en-US" sz="2400"/>
                  <a:t>0    1</a:t>
                </a:r>
              </a:p>
              <a:p>
                <a:r>
                  <a:rPr lang="en-US" altLang="en-US" sz="2400"/>
                  <a:t>-1    0</a:t>
                </a:r>
              </a:p>
            </p:txBody>
          </p:sp>
          <p:sp>
            <p:nvSpPr>
              <p:cNvPr id="969743" name="Rectangle 15"/>
              <p:cNvSpPr>
                <a:spLocks noChangeArrowheads="1"/>
              </p:cNvSpPr>
              <p:nvPr/>
            </p:nvSpPr>
            <p:spPr bwMode="auto">
              <a:xfrm>
                <a:off x="2614" y="230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969744" name="Line 16"/>
              <p:cNvSpPr>
                <a:spLocks noChangeShapeType="1"/>
              </p:cNvSpPr>
              <p:nvPr/>
            </p:nvSpPr>
            <p:spPr bwMode="auto">
              <a:xfrm>
                <a:off x="2614" y="2592"/>
                <a:ext cx="576" cy="0"/>
              </a:xfrm>
              <a:prstGeom prst="line">
                <a:avLst/>
              </a:prstGeom>
              <a:noFill/>
              <a:ln w="9525">
                <a:solidFill>
                  <a:schemeClr val="tx1"/>
                </a:solidFill>
                <a:round/>
                <a:headEnd/>
                <a:tailEnd/>
              </a:ln>
              <a:effectLst/>
            </p:spPr>
            <p:txBody>
              <a:bodyPr wrap="none" anchor="ctr"/>
              <a:lstStyle/>
              <a:p>
                <a:endParaRPr lang="en-US"/>
              </a:p>
            </p:txBody>
          </p:sp>
          <p:sp>
            <p:nvSpPr>
              <p:cNvPr id="969745" name="Line 17"/>
              <p:cNvSpPr>
                <a:spLocks noChangeShapeType="1"/>
              </p:cNvSpPr>
              <p:nvPr/>
            </p:nvSpPr>
            <p:spPr bwMode="auto">
              <a:xfrm>
                <a:off x="2902" y="2304"/>
                <a:ext cx="0" cy="576"/>
              </a:xfrm>
              <a:prstGeom prst="line">
                <a:avLst/>
              </a:prstGeom>
              <a:noFill/>
              <a:ln w="9525">
                <a:solidFill>
                  <a:schemeClr val="tx1"/>
                </a:solidFill>
                <a:round/>
                <a:headEnd/>
                <a:tailEnd/>
              </a:ln>
              <a:effectLst/>
            </p:spPr>
            <p:txBody>
              <a:bodyPr wrap="none" anchor="ctr"/>
              <a:lstStyle/>
              <a:p>
                <a:endParaRPr lang="en-US"/>
              </a:p>
            </p:txBody>
          </p:sp>
        </p:grpSp>
        <p:sp>
          <p:nvSpPr>
            <p:cNvPr id="969746" name="Text Box 18"/>
            <p:cNvSpPr txBox="1">
              <a:spLocks noChangeArrowheads="1"/>
            </p:cNvSpPr>
            <p:nvPr/>
          </p:nvSpPr>
          <p:spPr bwMode="auto">
            <a:xfrm>
              <a:off x="4154488" y="5465763"/>
              <a:ext cx="361950" cy="457200"/>
            </a:xfrm>
            <a:prstGeom prst="rect">
              <a:avLst/>
            </a:prstGeom>
            <a:noFill/>
            <a:ln w="9525">
              <a:noFill/>
              <a:miter lim="800000"/>
              <a:headEnd/>
              <a:tailEnd/>
            </a:ln>
            <a:effectLst/>
          </p:spPr>
          <p:txBody>
            <a:bodyPr wrap="none">
              <a:spAutoFit/>
            </a:bodyPr>
            <a:lstStyle/>
            <a:p>
              <a:r>
                <a:rPr lang="en-US" altLang="en-US" sz="2400" dirty="0"/>
                <a:t>+</a:t>
              </a:r>
            </a:p>
          </p:txBody>
        </p:sp>
        <p:sp>
          <p:nvSpPr>
            <p:cNvPr id="969747" name="Line 19"/>
            <p:cNvSpPr>
              <a:spLocks noChangeShapeType="1"/>
            </p:cNvSpPr>
            <p:nvPr/>
          </p:nvSpPr>
          <p:spPr bwMode="auto">
            <a:xfrm>
              <a:off x="3011488" y="5029200"/>
              <a:ext cx="0" cy="1219200"/>
            </a:xfrm>
            <a:prstGeom prst="line">
              <a:avLst/>
            </a:prstGeom>
            <a:noFill/>
            <a:ln w="28575">
              <a:solidFill>
                <a:schemeClr val="tx1"/>
              </a:solidFill>
              <a:round/>
              <a:headEnd/>
              <a:tailEnd/>
            </a:ln>
            <a:effectLst/>
          </p:spPr>
          <p:txBody>
            <a:bodyPr wrap="none" anchor="ctr"/>
            <a:lstStyle/>
            <a:p>
              <a:endParaRPr lang="en-US"/>
            </a:p>
          </p:txBody>
        </p:sp>
        <p:sp>
          <p:nvSpPr>
            <p:cNvPr id="969748" name="Line 20"/>
            <p:cNvSpPr>
              <a:spLocks noChangeShapeType="1"/>
            </p:cNvSpPr>
            <p:nvPr/>
          </p:nvSpPr>
          <p:spPr bwMode="auto">
            <a:xfrm>
              <a:off x="4154488" y="5029200"/>
              <a:ext cx="0" cy="1219200"/>
            </a:xfrm>
            <a:prstGeom prst="line">
              <a:avLst/>
            </a:prstGeom>
            <a:noFill/>
            <a:ln w="28575">
              <a:solidFill>
                <a:schemeClr val="tx1"/>
              </a:solidFill>
              <a:round/>
              <a:headEnd/>
              <a:tailEnd/>
            </a:ln>
            <a:effectLst/>
          </p:spPr>
          <p:txBody>
            <a:bodyPr wrap="none" anchor="ctr"/>
            <a:lstStyle/>
            <a:p>
              <a:endParaRPr lang="en-US"/>
            </a:p>
          </p:txBody>
        </p:sp>
        <p:sp>
          <p:nvSpPr>
            <p:cNvPr id="969749" name="Line 21"/>
            <p:cNvSpPr>
              <a:spLocks noChangeShapeType="1"/>
            </p:cNvSpPr>
            <p:nvPr/>
          </p:nvSpPr>
          <p:spPr bwMode="auto">
            <a:xfrm>
              <a:off x="4459288" y="5029200"/>
              <a:ext cx="0" cy="1219200"/>
            </a:xfrm>
            <a:prstGeom prst="line">
              <a:avLst/>
            </a:prstGeom>
            <a:noFill/>
            <a:ln w="28575">
              <a:solidFill>
                <a:schemeClr val="tx1"/>
              </a:solidFill>
              <a:round/>
              <a:headEnd/>
              <a:tailEnd/>
            </a:ln>
            <a:effectLst/>
          </p:spPr>
          <p:txBody>
            <a:bodyPr wrap="none" anchor="ctr"/>
            <a:lstStyle/>
            <a:p>
              <a:endParaRPr lang="en-US"/>
            </a:p>
          </p:txBody>
        </p:sp>
        <p:sp>
          <p:nvSpPr>
            <p:cNvPr id="969750" name="Line 22"/>
            <p:cNvSpPr>
              <a:spLocks noChangeShapeType="1"/>
            </p:cNvSpPr>
            <p:nvPr/>
          </p:nvSpPr>
          <p:spPr bwMode="auto">
            <a:xfrm>
              <a:off x="5602288" y="5029200"/>
              <a:ext cx="0" cy="1219200"/>
            </a:xfrm>
            <a:prstGeom prst="line">
              <a:avLst/>
            </a:prstGeom>
            <a:noFill/>
            <a:ln w="28575">
              <a:solidFill>
                <a:schemeClr val="tx1"/>
              </a:solidFill>
              <a:round/>
              <a:headEnd/>
              <a:tailEnd/>
            </a:ln>
            <a:effectLst/>
          </p:spPr>
          <p:txBody>
            <a:bodyPr wrap="none" anchor="ctr"/>
            <a:lstStyle/>
            <a:p>
              <a:endParaRPr lang="en-US"/>
            </a:p>
          </p:txBody>
        </p:sp>
      </p:grpSp>
      <p:sp>
        <p:nvSpPr>
          <p:cNvPr id="969752" name="Text Box 24"/>
          <p:cNvSpPr txBox="1">
            <a:spLocks noChangeArrowheads="1"/>
          </p:cNvSpPr>
          <p:nvPr/>
        </p:nvSpPr>
        <p:spPr bwMode="auto">
          <a:xfrm>
            <a:off x="1411288" y="4090988"/>
            <a:ext cx="6156325" cy="457200"/>
          </a:xfrm>
          <a:prstGeom prst="rect">
            <a:avLst/>
          </a:prstGeom>
          <a:noFill/>
          <a:ln w="12700">
            <a:noFill/>
            <a:miter lim="800000"/>
            <a:headEnd type="none" w="sm" len="sm"/>
            <a:tailEnd type="none" w="sm" len="sm"/>
          </a:ln>
          <a:effectLst/>
        </p:spPr>
        <p:txBody>
          <a:bodyPr wrap="none">
            <a:spAutoFit/>
          </a:bodyPr>
          <a:lstStyle/>
          <a:p>
            <a:r>
              <a:rPr lang="en-US" altLang="en-US" sz="2400" dirty="0"/>
              <a:t>| I(x, y) - I(x+1, y+1) | + | I(x, y+1) - I(x+1, y) |</a:t>
            </a:r>
            <a:endParaRPr lang="en-US" altLang="en-US" sz="2400" baseline="20000" dirty="0"/>
          </a:p>
        </p:txBody>
      </p:sp>
      <p:grpSp>
        <p:nvGrpSpPr>
          <p:cNvPr id="969758" name="Group 30"/>
          <p:cNvGrpSpPr>
            <a:grpSpLocks/>
          </p:cNvGrpSpPr>
          <p:nvPr/>
        </p:nvGrpSpPr>
        <p:grpSpPr bwMode="auto">
          <a:xfrm>
            <a:off x="1639888" y="2819400"/>
            <a:ext cx="6742112" cy="457200"/>
            <a:chOff x="624" y="844"/>
            <a:chExt cx="4247" cy="288"/>
          </a:xfrm>
        </p:grpSpPr>
        <p:sp>
          <p:nvSpPr>
            <p:cNvPr id="969753" name="Line 25"/>
            <p:cNvSpPr>
              <a:spLocks noChangeShapeType="1"/>
            </p:cNvSpPr>
            <p:nvPr/>
          </p:nvSpPr>
          <p:spPr bwMode="auto">
            <a:xfrm>
              <a:off x="816" y="864"/>
              <a:ext cx="4032"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4" name="Line 26"/>
            <p:cNvSpPr>
              <a:spLocks noChangeShapeType="1"/>
            </p:cNvSpPr>
            <p:nvPr/>
          </p:nvSpPr>
          <p:spPr bwMode="auto">
            <a:xfrm flipH="1">
              <a:off x="720" y="864"/>
              <a:ext cx="96" cy="24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5" name="Line 27"/>
            <p:cNvSpPr>
              <a:spLocks noChangeShapeType="1"/>
            </p:cNvSpPr>
            <p:nvPr/>
          </p:nvSpPr>
          <p:spPr bwMode="auto">
            <a:xfrm>
              <a:off x="672" y="1008"/>
              <a:ext cx="48" cy="96"/>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6" name="Line 28"/>
            <p:cNvSpPr>
              <a:spLocks noChangeShapeType="1"/>
            </p:cNvSpPr>
            <p:nvPr/>
          </p:nvSpPr>
          <p:spPr bwMode="auto">
            <a:xfrm>
              <a:off x="624" y="1008"/>
              <a:ext cx="4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69757" name="Text Box 29"/>
            <p:cNvSpPr txBox="1">
              <a:spLocks noChangeArrowheads="1"/>
            </p:cNvSpPr>
            <p:nvPr/>
          </p:nvSpPr>
          <p:spPr bwMode="auto">
            <a:xfrm>
              <a:off x="839" y="844"/>
              <a:ext cx="4032" cy="288"/>
            </a:xfrm>
            <a:prstGeom prst="rect">
              <a:avLst/>
            </a:prstGeom>
            <a:noFill/>
            <a:ln w="12700">
              <a:noFill/>
              <a:miter lim="800000"/>
              <a:headEnd type="none" w="sm" len="sm"/>
              <a:tailEnd type="none" w="sm" len="sm"/>
            </a:ln>
            <a:effectLst/>
          </p:spPr>
          <p:txBody>
            <a:bodyPr wrap="none">
              <a:spAutoFit/>
            </a:bodyPr>
            <a:lstStyle/>
            <a:p>
              <a:r>
                <a:rPr lang="en-US" altLang="en-US" sz="2400" dirty="0"/>
                <a:t>[ I(x, y) - I(x+1, y+1) ]</a:t>
              </a:r>
              <a:r>
                <a:rPr lang="en-US" altLang="en-US" sz="2400" baseline="20000" dirty="0"/>
                <a:t>2</a:t>
              </a:r>
              <a:r>
                <a:rPr lang="en-US" altLang="en-US" sz="2400" dirty="0"/>
                <a:t> + [ I(x, y+1) - I(x+1, y) ]</a:t>
              </a:r>
              <a:r>
                <a:rPr lang="en-US" altLang="en-US" sz="2400" baseline="20000" dirty="0"/>
                <a:t>2</a:t>
              </a:r>
            </a:p>
          </p:txBody>
        </p:sp>
      </p:grpSp>
      <p:sp>
        <p:nvSpPr>
          <p:cNvPr id="969759" name="Text Box 31"/>
          <p:cNvSpPr txBox="1">
            <a:spLocks noChangeArrowheads="1"/>
          </p:cNvSpPr>
          <p:nvPr/>
        </p:nvSpPr>
        <p:spPr bwMode="auto">
          <a:xfrm>
            <a:off x="801688" y="2819400"/>
            <a:ext cx="733425" cy="457200"/>
          </a:xfrm>
          <a:prstGeom prst="rect">
            <a:avLst/>
          </a:prstGeom>
          <a:noFill/>
          <a:ln w="12700">
            <a:noFill/>
            <a:miter lim="800000"/>
            <a:headEnd type="none" w="sm" len="sm"/>
            <a:tailEnd type="none" w="sm" len="sm"/>
          </a:ln>
          <a:effectLst/>
        </p:spPr>
        <p:txBody>
          <a:bodyPr wrap="none">
            <a:spAutoFit/>
          </a:bodyPr>
          <a:lstStyle/>
          <a:p>
            <a:r>
              <a:rPr lang="en-US" altLang="en-US" sz="2400"/>
              <a:t>S = </a:t>
            </a:r>
          </a:p>
        </p:txBody>
      </p:sp>
      <p:sp>
        <p:nvSpPr>
          <p:cNvPr id="969760" name="Text Box 32"/>
          <p:cNvSpPr txBox="1">
            <a:spLocks noChangeArrowheads="1"/>
          </p:cNvSpPr>
          <p:nvPr/>
        </p:nvSpPr>
        <p:spPr bwMode="auto">
          <a:xfrm>
            <a:off x="800100" y="4114800"/>
            <a:ext cx="733425" cy="457200"/>
          </a:xfrm>
          <a:prstGeom prst="rect">
            <a:avLst/>
          </a:prstGeom>
          <a:noFill/>
          <a:ln w="12700">
            <a:noFill/>
            <a:miter lim="800000"/>
            <a:headEnd type="none" w="sm" len="sm"/>
            <a:tailEnd type="none" w="sm" len="sm"/>
          </a:ln>
          <a:effectLst/>
        </p:spPr>
        <p:txBody>
          <a:bodyPr wrap="none">
            <a:spAutoFit/>
          </a:bodyPr>
          <a:lstStyle/>
          <a:p>
            <a:r>
              <a:rPr lang="en-US" altLang="en-US" sz="2400" dirty="0"/>
              <a:t>S = </a:t>
            </a:r>
          </a:p>
        </p:txBody>
      </p:sp>
    </p:spTree>
    <p:extLst>
      <p:ext uri="{BB962C8B-B14F-4D97-AF65-F5344CB8AC3E}">
        <p14:creationId xmlns:p14="http://schemas.microsoft.com/office/powerpoint/2010/main" val="3216530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a:xfrm>
            <a:off x="6299200" y="285750"/>
            <a:ext cx="2752725" cy="609600"/>
          </a:xfrm>
        </p:spPr>
        <p:txBody>
          <a:bodyPr/>
          <a:lstStyle/>
          <a:p>
            <a:r>
              <a:rPr lang="en-US" altLang="en-US"/>
              <a:t>Sobel Operator</a:t>
            </a:r>
          </a:p>
        </p:txBody>
      </p:sp>
      <p:grpSp>
        <p:nvGrpSpPr>
          <p:cNvPr id="33" name="Group 32"/>
          <p:cNvGrpSpPr/>
          <p:nvPr/>
        </p:nvGrpSpPr>
        <p:grpSpPr>
          <a:xfrm>
            <a:off x="1712913" y="1884363"/>
            <a:ext cx="5326062" cy="1219200"/>
            <a:chOff x="1712913" y="1884363"/>
            <a:chExt cx="5326062" cy="1219200"/>
          </a:xfrm>
        </p:grpSpPr>
        <p:sp>
          <p:nvSpPr>
            <p:cNvPr id="970756" name="Text Box 4"/>
            <p:cNvSpPr txBox="1">
              <a:spLocks noChangeArrowheads="1"/>
            </p:cNvSpPr>
            <p:nvPr/>
          </p:nvSpPr>
          <p:spPr bwMode="auto">
            <a:xfrm>
              <a:off x="2339975" y="1905000"/>
              <a:ext cx="1619250" cy="1187450"/>
            </a:xfrm>
            <a:prstGeom prst="rect">
              <a:avLst/>
            </a:prstGeom>
            <a:noFill/>
            <a:ln w="9525">
              <a:noFill/>
              <a:miter lim="800000"/>
              <a:headEnd/>
              <a:tailEnd/>
            </a:ln>
            <a:effectLst/>
          </p:spPr>
          <p:txBody>
            <a:bodyPr wrap="none">
              <a:spAutoFit/>
            </a:bodyPr>
            <a:lstStyle/>
            <a:p>
              <a:r>
                <a:rPr lang="en-US" altLang="en-US" sz="2400"/>
                <a:t>-1   -2   -1</a:t>
              </a:r>
            </a:p>
            <a:p>
              <a:r>
                <a:rPr lang="en-US" altLang="en-US" sz="2400"/>
                <a:t> 0     0    0 </a:t>
              </a:r>
            </a:p>
            <a:p>
              <a:r>
                <a:rPr lang="en-US" altLang="en-US" sz="2400"/>
                <a:t> 1     2    1</a:t>
              </a:r>
            </a:p>
          </p:txBody>
        </p:sp>
        <p:sp>
          <p:nvSpPr>
            <p:cNvPr id="970757" name="Rectangle 5"/>
            <p:cNvSpPr>
              <a:spLocks noChangeArrowheads="1"/>
            </p:cNvSpPr>
            <p:nvPr/>
          </p:nvSpPr>
          <p:spPr bwMode="auto">
            <a:xfrm>
              <a:off x="2390775" y="1884363"/>
              <a:ext cx="1412875" cy="1219200"/>
            </a:xfrm>
            <a:prstGeom prst="rect">
              <a:avLst/>
            </a:prstGeom>
            <a:noFill/>
            <a:ln w="9525">
              <a:solidFill>
                <a:schemeClr val="tx1"/>
              </a:solidFill>
              <a:miter lim="800000"/>
              <a:headEnd/>
              <a:tailEnd/>
            </a:ln>
            <a:effectLst/>
          </p:spPr>
          <p:txBody>
            <a:bodyPr wrap="none" anchor="ctr"/>
            <a:lstStyle/>
            <a:p>
              <a:endParaRPr lang="en-US"/>
            </a:p>
          </p:txBody>
        </p:sp>
        <p:sp>
          <p:nvSpPr>
            <p:cNvPr id="970758" name="Line 6"/>
            <p:cNvSpPr>
              <a:spLocks noChangeShapeType="1"/>
            </p:cNvSpPr>
            <p:nvPr/>
          </p:nvSpPr>
          <p:spPr bwMode="auto">
            <a:xfrm>
              <a:off x="2390775" y="2341563"/>
              <a:ext cx="1412875" cy="0"/>
            </a:xfrm>
            <a:prstGeom prst="line">
              <a:avLst/>
            </a:prstGeom>
            <a:noFill/>
            <a:ln w="9525">
              <a:solidFill>
                <a:schemeClr val="tx1"/>
              </a:solidFill>
              <a:round/>
              <a:headEnd/>
              <a:tailEnd/>
            </a:ln>
            <a:effectLst/>
          </p:spPr>
          <p:txBody>
            <a:bodyPr wrap="none" anchor="ctr"/>
            <a:lstStyle/>
            <a:p>
              <a:endParaRPr lang="en-US"/>
            </a:p>
          </p:txBody>
        </p:sp>
        <p:sp>
          <p:nvSpPr>
            <p:cNvPr id="970759" name="Line 7"/>
            <p:cNvSpPr>
              <a:spLocks noChangeShapeType="1"/>
            </p:cNvSpPr>
            <p:nvPr/>
          </p:nvSpPr>
          <p:spPr bwMode="auto">
            <a:xfrm>
              <a:off x="2847975"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0" name="Line 8"/>
            <p:cNvSpPr>
              <a:spLocks noChangeShapeType="1"/>
            </p:cNvSpPr>
            <p:nvPr/>
          </p:nvSpPr>
          <p:spPr bwMode="auto">
            <a:xfrm>
              <a:off x="2390775" y="2722563"/>
              <a:ext cx="1412875" cy="0"/>
            </a:xfrm>
            <a:prstGeom prst="line">
              <a:avLst/>
            </a:prstGeom>
            <a:noFill/>
            <a:ln w="9525">
              <a:solidFill>
                <a:schemeClr val="tx1"/>
              </a:solidFill>
              <a:round/>
              <a:headEnd/>
              <a:tailEnd/>
            </a:ln>
            <a:effectLst/>
          </p:spPr>
          <p:txBody>
            <a:bodyPr wrap="none" anchor="ctr"/>
            <a:lstStyle/>
            <a:p>
              <a:endParaRPr lang="en-US"/>
            </a:p>
          </p:txBody>
        </p:sp>
        <p:sp>
          <p:nvSpPr>
            <p:cNvPr id="970761" name="Line 9"/>
            <p:cNvSpPr>
              <a:spLocks noChangeShapeType="1"/>
            </p:cNvSpPr>
            <p:nvPr/>
          </p:nvSpPr>
          <p:spPr bwMode="auto">
            <a:xfrm>
              <a:off x="3346450"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3" name="Text Box 11"/>
            <p:cNvSpPr txBox="1">
              <a:spLocks noChangeArrowheads="1"/>
            </p:cNvSpPr>
            <p:nvPr/>
          </p:nvSpPr>
          <p:spPr bwMode="auto">
            <a:xfrm>
              <a:off x="5486400" y="1905000"/>
              <a:ext cx="1552575" cy="1187450"/>
            </a:xfrm>
            <a:prstGeom prst="rect">
              <a:avLst/>
            </a:prstGeom>
            <a:noFill/>
            <a:ln w="9525">
              <a:noFill/>
              <a:miter lim="800000"/>
              <a:headEnd/>
              <a:tailEnd/>
            </a:ln>
            <a:effectLst/>
          </p:spPr>
          <p:txBody>
            <a:bodyPr wrap="none">
              <a:spAutoFit/>
            </a:bodyPr>
            <a:lstStyle/>
            <a:p>
              <a:r>
                <a:rPr lang="en-US" altLang="en-US" sz="2400"/>
                <a:t>-1    0    1</a:t>
              </a:r>
            </a:p>
            <a:p>
              <a:r>
                <a:rPr lang="en-US" altLang="en-US" sz="2400"/>
                <a:t>-2    0    2 </a:t>
              </a:r>
            </a:p>
            <a:p>
              <a:r>
                <a:rPr lang="en-US" altLang="en-US" sz="2400"/>
                <a:t>-1    0    1</a:t>
              </a:r>
            </a:p>
          </p:txBody>
        </p:sp>
        <p:sp>
          <p:nvSpPr>
            <p:cNvPr id="970764" name="Rectangle 12"/>
            <p:cNvSpPr>
              <a:spLocks noChangeArrowheads="1"/>
            </p:cNvSpPr>
            <p:nvPr/>
          </p:nvSpPr>
          <p:spPr bwMode="auto">
            <a:xfrm>
              <a:off x="5489575" y="1884363"/>
              <a:ext cx="1412875" cy="1219200"/>
            </a:xfrm>
            <a:prstGeom prst="rect">
              <a:avLst/>
            </a:prstGeom>
            <a:noFill/>
            <a:ln w="9525">
              <a:solidFill>
                <a:schemeClr val="tx1"/>
              </a:solidFill>
              <a:miter lim="800000"/>
              <a:headEnd/>
              <a:tailEnd/>
            </a:ln>
            <a:effectLst/>
          </p:spPr>
          <p:txBody>
            <a:bodyPr wrap="none" anchor="ctr"/>
            <a:lstStyle/>
            <a:p>
              <a:endParaRPr lang="en-US"/>
            </a:p>
          </p:txBody>
        </p:sp>
        <p:sp>
          <p:nvSpPr>
            <p:cNvPr id="970765" name="Line 13"/>
            <p:cNvSpPr>
              <a:spLocks noChangeShapeType="1"/>
            </p:cNvSpPr>
            <p:nvPr/>
          </p:nvSpPr>
          <p:spPr bwMode="auto">
            <a:xfrm>
              <a:off x="5489575" y="2341563"/>
              <a:ext cx="1412875" cy="0"/>
            </a:xfrm>
            <a:prstGeom prst="line">
              <a:avLst/>
            </a:prstGeom>
            <a:noFill/>
            <a:ln w="9525">
              <a:solidFill>
                <a:schemeClr val="tx1"/>
              </a:solidFill>
              <a:round/>
              <a:headEnd/>
              <a:tailEnd/>
            </a:ln>
            <a:effectLst/>
          </p:spPr>
          <p:txBody>
            <a:bodyPr wrap="none" anchor="ctr"/>
            <a:lstStyle/>
            <a:p>
              <a:endParaRPr lang="en-US"/>
            </a:p>
          </p:txBody>
        </p:sp>
        <p:sp>
          <p:nvSpPr>
            <p:cNvPr id="970766" name="Line 14"/>
            <p:cNvSpPr>
              <a:spLocks noChangeShapeType="1"/>
            </p:cNvSpPr>
            <p:nvPr/>
          </p:nvSpPr>
          <p:spPr bwMode="auto">
            <a:xfrm>
              <a:off x="5946775"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7" name="Line 15"/>
            <p:cNvSpPr>
              <a:spLocks noChangeShapeType="1"/>
            </p:cNvSpPr>
            <p:nvPr/>
          </p:nvSpPr>
          <p:spPr bwMode="auto">
            <a:xfrm>
              <a:off x="5489575" y="2722563"/>
              <a:ext cx="1412875" cy="0"/>
            </a:xfrm>
            <a:prstGeom prst="line">
              <a:avLst/>
            </a:prstGeom>
            <a:noFill/>
            <a:ln w="9525">
              <a:solidFill>
                <a:schemeClr val="tx1"/>
              </a:solidFill>
              <a:round/>
              <a:headEnd/>
              <a:tailEnd/>
            </a:ln>
            <a:effectLst/>
          </p:spPr>
          <p:txBody>
            <a:bodyPr wrap="none" anchor="ctr"/>
            <a:lstStyle/>
            <a:p>
              <a:endParaRPr lang="en-US"/>
            </a:p>
          </p:txBody>
        </p:sp>
        <p:sp>
          <p:nvSpPr>
            <p:cNvPr id="970768" name="Line 16"/>
            <p:cNvSpPr>
              <a:spLocks noChangeShapeType="1"/>
            </p:cNvSpPr>
            <p:nvPr/>
          </p:nvSpPr>
          <p:spPr bwMode="auto">
            <a:xfrm>
              <a:off x="6445250" y="1884363"/>
              <a:ext cx="0" cy="1219200"/>
            </a:xfrm>
            <a:prstGeom prst="line">
              <a:avLst/>
            </a:prstGeom>
            <a:noFill/>
            <a:ln w="9525">
              <a:solidFill>
                <a:schemeClr val="tx1"/>
              </a:solidFill>
              <a:round/>
              <a:headEnd/>
              <a:tailEnd/>
            </a:ln>
            <a:effectLst/>
          </p:spPr>
          <p:txBody>
            <a:bodyPr wrap="none" anchor="ctr"/>
            <a:lstStyle/>
            <a:p>
              <a:endParaRPr lang="en-US"/>
            </a:p>
          </p:txBody>
        </p:sp>
        <p:sp>
          <p:nvSpPr>
            <p:cNvPr id="970769" name="Text Box 17"/>
            <p:cNvSpPr txBox="1">
              <a:spLocks noChangeArrowheads="1"/>
            </p:cNvSpPr>
            <p:nvPr/>
          </p:nvSpPr>
          <p:spPr bwMode="auto">
            <a:xfrm>
              <a:off x="1712913" y="2317750"/>
              <a:ext cx="685800" cy="457200"/>
            </a:xfrm>
            <a:prstGeom prst="rect">
              <a:avLst/>
            </a:prstGeom>
            <a:noFill/>
            <a:ln w="9525">
              <a:noFill/>
              <a:miter lim="800000"/>
              <a:headEnd/>
              <a:tailEnd/>
            </a:ln>
            <a:effectLst/>
          </p:spPr>
          <p:txBody>
            <a:bodyPr>
              <a:spAutoFit/>
            </a:bodyPr>
            <a:lstStyle/>
            <a:p>
              <a:r>
                <a:rPr lang="en-US" altLang="en-US" sz="2400" i="1"/>
                <a:t>S</a:t>
              </a:r>
              <a:r>
                <a:rPr lang="en-US" altLang="en-US" sz="2400" baseline="-25000"/>
                <a:t>1</a:t>
              </a:r>
              <a:r>
                <a:rPr lang="en-US" altLang="en-US" sz="2400"/>
                <a:t>= </a:t>
              </a:r>
            </a:p>
          </p:txBody>
        </p:sp>
        <p:sp>
          <p:nvSpPr>
            <p:cNvPr id="970770" name="Text Box 18"/>
            <p:cNvSpPr txBox="1">
              <a:spLocks noChangeArrowheads="1"/>
            </p:cNvSpPr>
            <p:nvPr/>
          </p:nvSpPr>
          <p:spPr bwMode="auto">
            <a:xfrm>
              <a:off x="4548188" y="2317750"/>
              <a:ext cx="822325" cy="457200"/>
            </a:xfrm>
            <a:prstGeom prst="rect">
              <a:avLst/>
            </a:prstGeom>
            <a:noFill/>
            <a:ln w="9525">
              <a:noFill/>
              <a:miter lim="800000"/>
              <a:headEnd/>
              <a:tailEnd/>
            </a:ln>
            <a:effectLst/>
          </p:spPr>
          <p:txBody>
            <a:bodyPr>
              <a:spAutoFit/>
            </a:bodyPr>
            <a:lstStyle/>
            <a:p>
              <a:r>
                <a:rPr lang="en-US" altLang="en-US" sz="2400" i="1"/>
                <a:t>S</a:t>
              </a:r>
              <a:r>
                <a:rPr lang="en-US" altLang="en-US" sz="2400" baseline="-25000"/>
                <a:t>2</a:t>
              </a:r>
              <a:r>
                <a:rPr lang="en-US" altLang="en-US" sz="2400"/>
                <a:t> =</a:t>
              </a:r>
            </a:p>
          </p:txBody>
        </p:sp>
      </p:grpSp>
      <p:grpSp>
        <p:nvGrpSpPr>
          <p:cNvPr id="970792" name="Group 40"/>
          <p:cNvGrpSpPr>
            <a:grpSpLocks/>
          </p:cNvGrpSpPr>
          <p:nvPr/>
        </p:nvGrpSpPr>
        <p:grpSpPr bwMode="auto">
          <a:xfrm>
            <a:off x="2025650" y="3581400"/>
            <a:ext cx="4206875" cy="1757363"/>
            <a:chOff x="902" y="2413"/>
            <a:chExt cx="2650" cy="1107"/>
          </a:xfrm>
        </p:grpSpPr>
        <p:sp>
          <p:nvSpPr>
            <p:cNvPr id="970771" name="Text Box 19"/>
            <p:cNvSpPr txBox="1">
              <a:spLocks noChangeArrowheads="1"/>
            </p:cNvSpPr>
            <p:nvPr/>
          </p:nvSpPr>
          <p:spPr bwMode="auto">
            <a:xfrm>
              <a:off x="902" y="2413"/>
              <a:ext cx="1734" cy="288"/>
            </a:xfrm>
            <a:prstGeom prst="rect">
              <a:avLst/>
            </a:prstGeom>
            <a:noFill/>
            <a:ln w="9525">
              <a:noFill/>
              <a:miter lim="800000"/>
              <a:headEnd/>
              <a:tailEnd/>
            </a:ln>
            <a:effectLst/>
          </p:spPr>
          <p:txBody>
            <a:bodyPr wrap="none">
              <a:spAutoFit/>
            </a:bodyPr>
            <a:lstStyle/>
            <a:p>
              <a:r>
                <a:rPr lang="en-US" altLang="en-US" sz="2400"/>
                <a:t>Edge Magnitude = </a:t>
              </a:r>
            </a:p>
          </p:txBody>
        </p:sp>
        <p:sp>
          <p:nvSpPr>
            <p:cNvPr id="970772" name="Text Box 20"/>
            <p:cNvSpPr txBox="1">
              <a:spLocks noChangeArrowheads="1"/>
            </p:cNvSpPr>
            <p:nvPr/>
          </p:nvSpPr>
          <p:spPr bwMode="auto">
            <a:xfrm>
              <a:off x="1045" y="3133"/>
              <a:ext cx="1595" cy="288"/>
            </a:xfrm>
            <a:prstGeom prst="rect">
              <a:avLst/>
            </a:prstGeom>
            <a:noFill/>
            <a:ln w="9525">
              <a:noFill/>
              <a:miter lim="800000"/>
              <a:headEnd/>
              <a:tailEnd/>
            </a:ln>
            <a:effectLst/>
          </p:spPr>
          <p:txBody>
            <a:bodyPr wrap="none">
              <a:spAutoFit/>
            </a:bodyPr>
            <a:lstStyle/>
            <a:p>
              <a:r>
                <a:rPr lang="en-US" altLang="en-US" sz="2400"/>
                <a:t>Edge Direction = </a:t>
              </a:r>
            </a:p>
          </p:txBody>
        </p:sp>
        <p:grpSp>
          <p:nvGrpSpPr>
            <p:cNvPr id="970785" name="Group 33"/>
            <p:cNvGrpSpPr>
              <a:grpSpLocks/>
            </p:cNvGrpSpPr>
            <p:nvPr/>
          </p:nvGrpSpPr>
          <p:grpSpPr bwMode="auto">
            <a:xfrm>
              <a:off x="2651" y="2417"/>
              <a:ext cx="901" cy="321"/>
              <a:chOff x="2560" y="2417"/>
              <a:chExt cx="901" cy="321"/>
            </a:xfrm>
          </p:grpSpPr>
          <p:sp>
            <p:nvSpPr>
              <p:cNvPr id="970776" name="Text Box 24"/>
              <p:cNvSpPr txBox="1">
                <a:spLocks noChangeArrowheads="1"/>
              </p:cNvSpPr>
              <p:nvPr/>
            </p:nvSpPr>
            <p:spPr bwMode="auto">
              <a:xfrm>
                <a:off x="2725" y="2450"/>
                <a:ext cx="732" cy="288"/>
              </a:xfrm>
              <a:prstGeom prst="rect">
                <a:avLst/>
              </a:prstGeom>
              <a:noFill/>
              <a:ln w="12700">
                <a:noFill/>
                <a:miter lim="800000"/>
                <a:headEnd type="none" w="sm" len="sm"/>
                <a:tailEnd type="none" w="sm" len="sm"/>
              </a:ln>
              <a:effectLst/>
            </p:spPr>
            <p:txBody>
              <a:bodyPr wrap="none">
                <a:spAutoFit/>
              </a:bodyPr>
              <a:lstStyle/>
              <a:p>
                <a:r>
                  <a:rPr lang="en-US" altLang="en-US" sz="2400" i="1"/>
                  <a:t>S</a:t>
                </a:r>
                <a:r>
                  <a:rPr lang="en-US" altLang="en-US" sz="2400" baseline="-15000"/>
                  <a:t>1</a:t>
                </a:r>
                <a:r>
                  <a:rPr lang="en-US" altLang="en-US" sz="2400"/>
                  <a:t> + </a:t>
                </a:r>
                <a:r>
                  <a:rPr lang="en-US" altLang="en-US" sz="2400" i="1"/>
                  <a:t>S</a:t>
                </a:r>
                <a:r>
                  <a:rPr lang="en-US" altLang="en-US" sz="2400" baseline="-15000"/>
                  <a:t>2</a:t>
                </a:r>
              </a:p>
            </p:txBody>
          </p:sp>
          <p:sp>
            <p:nvSpPr>
              <p:cNvPr id="970778" name="Text Box 26"/>
              <p:cNvSpPr txBox="1">
                <a:spLocks noChangeArrowheads="1"/>
              </p:cNvSpPr>
              <p:nvPr/>
            </p:nvSpPr>
            <p:spPr bwMode="auto">
              <a:xfrm>
                <a:off x="2854" y="2417"/>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0779" name="Text Box 27"/>
              <p:cNvSpPr txBox="1">
                <a:spLocks noChangeArrowheads="1"/>
              </p:cNvSpPr>
              <p:nvPr/>
            </p:nvSpPr>
            <p:spPr bwMode="auto">
              <a:xfrm>
                <a:off x="3270" y="2418"/>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0780" name="Line 28"/>
              <p:cNvSpPr>
                <a:spLocks noChangeShapeType="1"/>
              </p:cNvSpPr>
              <p:nvPr/>
            </p:nvSpPr>
            <p:spPr bwMode="auto">
              <a:xfrm>
                <a:off x="2693" y="2432"/>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0781" name="Line 29"/>
              <p:cNvSpPr>
                <a:spLocks noChangeShapeType="1"/>
              </p:cNvSpPr>
              <p:nvPr/>
            </p:nvSpPr>
            <p:spPr bwMode="auto">
              <a:xfrm flipH="1">
                <a:off x="2618" y="2432"/>
                <a:ext cx="59" cy="22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0782" name="Line 30"/>
              <p:cNvSpPr>
                <a:spLocks noChangeShapeType="1"/>
              </p:cNvSpPr>
              <p:nvPr/>
            </p:nvSpPr>
            <p:spPr bwMode="auto">
              <a:xfrm>
                <a:off x="2560" y="2570"/>
                <a:ext cx="58" cy="85"/>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nvGrpSpPr>
            <p:cNvPr id="970791" name="Group 39"/>
            <p:cNvGrpSpPr>
              <a:grpSpLocks/>
            </p:cNvGrpSpPr>
            <p:nvPr/>
          </p:nvGrpSpPr>
          <p:grpSpPr bwMode="auto">
            <a:xfrm>
              <a:off x="2640" y="2976"/>
              <a:ext cx="839" cy="544"/>
              <a:chOff x="3880" y="2832"/>
              <a:chExt cx="839" cy="544"/>
            </a:xfrm>
          </p:grpSpPr>
          <p:sp>
            <p:nvSpPr>
              <p:cNvPr id="970786" name="Text Box 34"/>
              <p:cNvSpPr txBox="1">
                <a:spLocks noChangeArrowheads="1"/>
              </p:cNvSpPr>
              <p:nvPr/>
            </p:nvSpPr>
            <p:spPr bwMode="auto">
              <a:xfrm>
                <a:off x="3880" y="2984"/>
                <a:ext cx="497" cy="288"/>
              </a:xfrm>
              <a:prstGeom prst="rect">
                <a:avLst/>
              </a:prstGeom>
              <a:noFill/>
              <a:ln w="12700">
                <a:noFill/>
                <a:miter lim="800000"/>
                <a:headEnd type="none" w="sm" len="sm"/>
                <a:tailEnd type="none" w="sm" len="sm"/>
              </a:ln>
              <a:effectLst/>
            </p:spPr>
            <p:txBody>
              <a:bodyPr wrap="none">
                <a:spAutoFit/>
              </a:bodyPr>
              <a:lstStyle/>
              <a:p>
                <a:r>
                  <a:rPr lang="en-US" altLang="en-US" sz="2400"/>
                  <a:t>tan</a:t>
                </a:r>
                <a:r>
                  <a:rPr lang="en-US" altLang="en-US" sz="2400" baseline="20000"/>
                  <a:t>-1</a:t>
                </a:r>
                <a:endParaRPr lang="en-US" altLang="en-US" sz="2400"/>
              </a:p>
            </p:txBody>
          </p:sp>
          <p:sp>
            <p:nvSpPr>
              <p:cNvPr id="970787" name="Text Box 35"/>
              <p:cNvSpPr txBox="1">
                <a:spLocks noChangeArrowheads="1"/>
              </p:cNvSpPr>
              <p:nvPr/>
            </p:nvSpPr>
            <p:spPr bwMode="auto">
              <a:xfrm>
                <a:off x="4376" y="2832"/>
                <a:ext cx="315" cy="288"/>
              </a:xfrm>
              <a:prstGeom prst="rect">
                <a:avLst/>
              </a:prstGeom>
              <a:noFill/>
              <a:ln w="12700">
                <a:noFill/>
                <a:miter lim="800000"/>
                <a:headEnd type="none" w="sm" len="sm"/>
                <a:tailEnd type="none" w="sm" len="sm"/>
              </a:ln>
              <a:effectLst/>
            </p:spPr>
            <p:txBody>
              <a:bodyPr wrap="none">
                <a:spAutoFit/>
              </a:bodyPr>
              <a:lstStyle/>
              <a:p>
                <a:r>
                  <a:rPr lang="en-US" altLang="en-US" sz="2400" i="1"/>
                  <a:t>S</a:t>
                </a:r>
                <a:r>
                  <a:rPr lang="en-US" altLang="en-US" sz="2400" baseline="-15000"/>
                  <a:t>1</a:t>
                </a:r>
                <a:endParaRPr lang="en-US" altLang="en-US" sz="2400"/>
              </a:p>
            </p:txBody>
          </p:sp>
          <p:sp>
            <p:nvSpPr>
              <p:cNvPr id="970788" name="Line 36"/>
              <p:cNvSpPr>
                <a:spLocks noChangeShapeType="1"/>
              </p:cNvSpPr>
              <p:nvPr/>
            </p:nvSpPr>
            <p:spPr bwMode="auto">
              <a:xfrm>
                <a:off x="4447" y="3110"/>
                <a:ext cx="176"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0789" name="Text Box 37"/>
              <p:cNvSpPr txBox="1">
                <a:spLocks noChangeArrowheads="1"/>
              </p:cNvSpPr>
              <p:nvPr/>
            </p:nvSpPr>
            <p:spPr bwMode="auto">
              <a:xfrm>
                <a:off x="4404" y="3087"/>
                <a:ext cx="315" cy="288"/>
              </a:xfrm>
              <a:prstGeom prst="rect">
                <a:avLst/>
              </a:prstGeom>
              <a:noFill/>
              <a:ln w="12700">
                <a:noFill/>
                <a:miter lim="800000"/>
                <a:headEnd type="none" w="sm" len="sm"/>
                <a:tailEnd type="none" w="sm" len="sm"/>
              </a:ln>
              <a:effectLst/>
            </p:spPr>
            <p:txBody>
              <a:bodyPr wrap="none">
                <a:spAutoFit/>
              </a:bodyPr>
              <a:lstStyle/>
              <a:p>
                <a:r>
                  <a:rPr lang="en-US" altLang="en-US" sz="2400" i="1"/>
                  <a:t>S</a:t>
                </a:r>
                <a:r>
                  <a:rPr lang="en-US" altLang="en-US" sz="2400" baseline="-15000"/>
                  <a:t>2</a:t>
                </a:r>
                <a:endParaRPr lang="en-US" altLang="en-US" sz="2400"/>
              </a:p>
            </p:txBody>
          </p:sp>
          <p:sp>
            <p:nvSpPr>
              <p:cNvPr id="970790" name="AutoShape 38"/>
              <p:cNvSpPr>
                <a:spLocks noChangeArrowheads="1"/>
              </p:cNvSpPr>
              <p:nvPr/>
            </p:nvSpPr>
            <p:spPr bwMode="auto">
              <a:xfrm>
                <a:off x="4368" y="2880"/>
                <a:ext cx="336" cy="496"/>
              </a:xfrm>
              <a:prstGeom prst="bracketPair">
                <a:avLst>
                  <a:gd name="adj" fmla="val 16667"/>
                </a:avLst>
              </a:prstGeom>
              <a:noFill/>
              <a:ln w="12700">
                <a:solidFill>
                  <a:schemeClr val="tx1"/>
                </a:solidFill>
                <a:round/>
                <a:headEnd type="none" w="sm" len="sm"/>
                <a:tailEnd type="none" w="sm" len="sm"/>
              </a:ln>
              <a:effectLst/>
            </p:spPr>
            <p:txBody>
              <a:bodyPr wrap="none" anchor="ctr"/>
              <a:lstStyle/>
              <a:p>
                <a:endParaRPr lang="en-US"/>
              </a:p>
            </p:txBody>
          </p:sp>
        </p:grpSp>
      </p:grpSp>
    </p:spTree>
    <p:extLst>
      <p:ext uri="{BB962C8B-B14F-4D97-AF65-F5344CB8AC3E}">
        <p14:creationId xmlns:p14="http://schemas.microsoft.com/office/powerpoint/2010/main" val="52160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3810000" y="285750"/>
            <a:ext cx="5257800" cy="609600"/>
          </a:xfrm>
        </p:spPr>
        <p:txBody>
          <a:bodyPr/>
          <a:lstStyle/>
          <a:p>
            <a:r>
              <a:rPr lang="en-US" altLang="en-US" dirty="0"/>
              <a:t>Point Transforms: Brightness</a:t>
            </a:r>
          </a:p>
        </p:txBody>
      </p:sp>
      <p:pic>
        <p:nvPicPr>
          <p:cNvPr id="906244" name="Picture 4"/>
          <p:cNvPicPr>
            <a:picLocks noChangeAspect="1" noChangeArrowheads="1"/>
          </p:cNvPicPr>
          <p:nvPr/>
        </p:nvPicPr>
        <p:blipFill>
          <a:blip r:embed="rId2" cstate="print"/>
          <a:srcRect l="4948" t="3061" r="6929" b="3571"/>
          <a:stretch>
            <a:fillRect/>
          </a:stretch>
        </p:blipFill>
        <p:spPr bwMode="auto">
          <a:xfrm>
            <a:off x="1295400" y="1219200"/>
            <a:ext cx="6781800" cy="4648200"/>
          </a:xfrm>
          <a:prstGeom prst="rect">
            <a:avLst/>
          </a:prstGeom>
          <a:noFill/>
          <a:ln w="38100">
            <a:solidFill>
              <a:schemeClr val="folHlink"/>
            </a:solid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a:xfrm>
            <a:off x="5059363" y="285750"/>
            <a:ext cx="4124325" cy="609600"/>
          </a:xfrm>
        </p:spPr>
        <p:txBody>
          <a:bodyPr/>
          <a:lstStyle/>
          <a:p>
            <a:r>
              <a:rPr lang="en-US" altLang="en-US"/>
              <a:t>Anatomy of the Sobel</a:t>
            </a:r>
          </a:p>
        </p:txBody>
      </p:sp>
      <p:pic>
        <p:nvPicPr>
          <p:cNvPr id="999428" name="Picture 4"/>
          <p:cNvPicPr>
            <a:picLocks noChangeAspect="1" noChangeArrowheads="1"/>
          </p:cNvPicPr>
          <p:nvPr/>
        </p:nvPicPr>
        <p:blipFill>
          <a:blip r:embed="rId3" cstate="print"/>
          <a:srcRect/>
          <a:stretch>
            <a:fillRect/>
          </a:stretch>
        </p:blipFill>
        <p:spPr bwMode="auto">
          <a:xfrm>
            <a:off x="1143000" y="3124200"/>
            <a:ext cx="1752600" cy="1244600"/>
          </a:xfrm>
          <a:prstGeom prst="rect">
            <a:avLst/>
          </a:prstGeom>
          <a:solidFill>
            <a:schemeClr val="folHlink"/>
          </a:solidFill>
          <a:ln w="12700">
            <a:noFill/>
            <a:miter lim="800000"/>
            <a:headEnd type="none" w="sm" len="sm"/>
            <a:tailEnd type="none" w="sm" len="sm"/>
          </a:ln>
          <a:effectLst/>
        </p:spPr>
      </p:pic>
      <p:pic>
        <p:nvPicPr>
          <p:cNvPr id="999429" name="Picture 5"/>
          <p:cNvPicPr>
            <a:picLocks noChangeAspect="1" noChangeArrowheads="1"/>
          </p:cNvPicPr>
          <p:nvPr/>
        </p:nvPicPr>
        <p:blipFill>
          <a:blip r:embed="rId4" cstate="print"/>
          <a:srcRect/>
          <a:stretch>
            <a:fillRect/>
          </a:stretch>
        </p:blipFill>
        <p:spPr bwMode="auto">
          <a:xfrm>
            <a:off x="1066800" y="1371600"/>
            <a:ext cx="1773238" cy="1235075"/>
          </a:xfrm>
          <a:prstGeom prst="rect">
            <a:avLst/>
          </a:prstGeom>
          <a:solidFill>
            <a:schemeClr val="folHlink"/>
          </a:solidFill>
          <a:ln w="12700">
            <a:noFill/>
            <a:miter lim="800000"/>
            <a:headEnd type="none" w="sm" len="sm"/>
            <a:tailEnd type="none" w="sm" len="sm"/>
          </a:ln>
          <a:effectLst/>
        </p:spPr>
      </p:pic>
      <p:pic>
        <p:nvPicPr>
          <p:cNvPr id="999431" name="Picture 7"/>
          <p:cNvPicPr>
            <a:picLocks noChangeAspect="1" noChangeArrowheads="1"/>
          </p:cNvPicPr>
          <p:nvPr/>
        </p:nvPicPr>
        <p:blipFill>
          <a:blip r:embed="rId5" cstate="print"/>
          <a:srcRect/>
          <a:stretch>
            <a:fillRect/>
          </a:stretch>
        </p:blipFill>
        <p:spPr bwMode="auto">
          <a:xfrm>
            <a:off x="3276600" y="3124200"/>
            <a:ext cx="2425700" cy="1143000"/>
          </a:xfrm>
          <a:prstGeom prst="rect">
            <a:avLst/>
          </a:prstGeom>
          <a:solidFill>
            <a:schemeClr val="folHlink"/>
          </a:solidFill>
          <a:ln w="12700">
            <a:noFill/>
            <a:miter lim="800000"/>
            <a:headEnd type="none" w="sm" len="sm"/>
            <a:tailEnd type="none" w="sm" len="sm"/>
          </a:ln>
          <a:effectLst/>
        </p:spPr>
      </p:pic>
      <p:sp>
        <p:nvSpPr>
          <p:cNvPr id="999432" name="Text Box 8"/>
          <p:cNvSpPr txBox="1">
            <a:spLocks noChangeArrowheads="1"/>
          </p:cNvSpPr>
          <p:nvPr/>
        </p:nvSpPr>
        <p:spPr bwMode="auto">
          <a:xfrm>
            <a:off x="6553200" y="2743200"/>
            <a:ext cx="2133600" cy="822325"/>
          </a:xfrm>
          <a:prstGeom prst="rect">
            <a:avLst/>
          </a:prstGeom>
          <a:noFill/>
          <a:ln w="12700">
            <a:noFill/>
            <a:miter lim="800000"/>
            <a:headEnd type="none" w="sm" len="sm"/>
            <a:tailEnd type="none" w="sm" len="sm"/>
          </a:ln>
          <a:effectLst/>
        </p:spPr>
        <p:txBody>
          <a:bodyPr>
            <a:spAutoFit/>
          </a:bodyPr>
          <a:lstStyle/>
          <a:p>
            <a:r>
              <a:rPr lang="en-US" altLang="en-US" sz="2400"/>
              <a:t>Sobel kernel is separable!</a:t>
            </a:r>
          </a:p>
        </p:txBody>
      </p:sp>
      <p:pic>
        <p:nvPicPr>
          <p:cNvPr id="999436" name="Picture 12"/>
          <p:cNvPicPr>
            <a:picLocks noChangeAspect="1" noChangeArrowheads="1"/>
          </p:cNvPicPr>
          <p:nvPr/>
        </p:nvPicPr>
        <p:blipFill>
          <a:blip r:embed="rId6" cstate="print"/>
          <a:srcRect/>
          <a:stretch>
            <a:fillRect/>
          </a:stretch>
        </p:blipFill>
        <p:spPr bwMode="auto">
          <a:xfrm>
            <a:off x="1524000" y="4800600"/>
            <a:ext cx="1730375" cy="1752600"/>
          </a:xfrm>
          <a:prstGeom prst="rect">
            <a:avLst/>
          </a:prstGeom>
          <a:solidFill>
            <a:schemeClr val="folHlink"/>
          </a:solidFill>
          <a:ln w="12700">
            <a:noFill/>
            <a:miter lim="800000"/>
            <a:headEnd type="none" w="sm" len="sm"/>
            <a:tailEnd type="none" w="sm" len="sm"/>
          </a:ln>
          <a:effectLst/>
        </p:spPr>
      </p:pic>
      <p:sp>
        <p:nvSpPr>
          <p:cNvPr id="999438" name="Text Box 14"/>
          <p:cNvSpPr txBox="1">
            <a:spLocks noChangeArrowheads="1"/>
          </p:cNvSpPr>
          <p:nvPr/>
        </p:nvSpPr>
        <p:spPr bwMode="auto">
          <a:xfrm>
            <a:off x="3429000" y="5410200"/>
            <a:ext cx="4494213" cy="457200"/>
          </a:xfrm>
          <a:prstGeom prst="rect">
            <a:avLst/>
          </a:prstGeom>
          <a:noFill/>
          <a:ln w="12700">
            <a:noFill/>
            <a:miter lim="800000"/>
            <a:headEnd type="none" w="sm" len="sm"/>
            <a:tailEnd type="none" w="sm" len="sm"/>
          </a:ln>
          <a:effectLst/>
        </p:spPr>
        <p:txBody>
          <a:bodyPr wrap="none">
            <a:spAutoFit/>
          </a:bodyPr>
          <a:lstStyle/>
          <a:p>
            <a:r>
              <a:rPr lang="en-US" altLang="en-US" sz="2400"/>
              <a:t>Averaging done parallel to edge</a:t>
            </a:r>
          </a:p>
        </p:txBody>
      </p:sp>
      <p:sp>
        <p:nvSpPr>
          <p:cNvPr id="999442" name="Text Box 18"/>
          <p:cNvSpPr txBox="1">
            <a:spLocks noChangeArrowheads="1"/>
          </p:cNvSpPr>
          <p:nvPr/>
        </p:nvSpPr>
        <p:spPr bwMode="auto">
          <a:xfrm>
            <a:off x="609600" y="1752600"/>
            <a:ext cx="430213" cy="304800"/>
          </a:xfrm>
          <a:prstGeom prst="rect">
            <a:avLst/>
          </a:prstGeom>
          <a:noFill/>
          <a:ln w="12700">
            <a:noFill/>
            <a:miter lim="800000"/>
            <a:headEnd type="none" w="sm" len="sm"/>
            <a:tailEnd type="none" w="sm" len="sm"/>
          </a:ln>
          <a:effectLst/>
        </p:spPr>
        <p:txBody>
          <a:bodyPr wrap="none">
            <a:spAutoFit/>
          </a:bodyPr>
          <a:lstStyle/>
          <a:p>
            <a:r>
              <a:rPr lang="en-US"/>
              <a:t>1/4</a:t>
            </a:r>
          </a:p>
        </p:txBody>
      </p:sp>
      <p:sp>
        <p:nvSpPr>
          <p:cNvPr id="999443" name="Text Box 19"/>
          <p:cNvSpPr txBox="1">
            <a:spLocks noChangeArrowheads="1"/>
          </p:cNvSpPr>
          <p:nvPr/>
        </p:nvSpPr>
        <p:spPr bwMode="auto">
          <a:xfrm>
            <a:off x="609600" y="3505200"/>
            <a:ext cx="430213" cy="304800"/>
          </a:xfrm>
          <a:prstGeom prst="rect">
            <a:avLst/>
          </a:prstGeom>
          <a:noFill/>
          <a:ln w="12700">
            <a:noFill/>
            <a:miter lim="800000"/>
            <a:headEnd type="none" w="sm" len="sm"/>
            <a:tailEnd type="none" w="sm" len="sm"/>
          </a:ln>
          <a:effectLst/>
        </p:spPr>
        <p:txBody>
          <a:bodyPr wrap="none">
            <a:spAutoFit/>
          </a:bodyPr>
          <a:lstStyle/>
          <a:p>
            <a:r>
              <a:rPr lang="en-US"/>
              <a:t>1/4</a:t>
            </a:r>
          </a:p>
        </p:txBody>
      </p:sp>
      <p:grpSp>
        <p:nvGrpSpPr>
          <p:cNvPr id="999447" name="Group 23"/>
          <p:cNvGrpSpPr>
            <a:grpSpLocks/>
          </p:cNvGrpSpPr>
          <p:nvPr/>
        </p:nvGrpSpPr>
        <p:grpSpPr bwMode="auto">
          <a:xfrm>
            <a:off x="3124200" y="1371600"/>
            <a:ext cx="2501900" cy="1119188"/>
            <a:chOff x="1968" y="864"/>
            <a:chExt cx="1576" cy="705"/>
          </a:xfrm>
        </p:grpSpPr>
        <p:pic>
          <p:nvPicPr>
            <p:cNvPr id="999430" name="Picture 6"/>
            <p:cNvPicPr>
              <a:picLocks noChangeAspect="1" noChangeArrowheads="1"/>
            </p:cNvPicPr>
            <p:nvPr/>
          </p:nvPicPr>
          <p:blipFill>
            <a:blip r:embed="rId7" cstate="print"/>
            <a:srcRect/>
            <a:stretch>
              <a:fillRect/>
            </a:stretch>
          </p:blipFill>
          <p:spPr bwMode="auto">
            <a:xfrm>
              <a:off x="1968" y="864"/>
              <a:ext cx="1576" cy="705"/>
            </a:xfrm>
            <a:prstGeom prst="rect">
              <a:avLst/>
            </a:prstGeom>
            <a:solidFill>
              <a:schemeClr val="folHlink"/>
            </a:solidFill>
            <a:ln w="12700">
              <a:noFill/>
              <a:miter lim="800000"/>
              <a:headEnd type="none" w="sm" len="sm"/>
              <a:tailEnd type="none" w="sm" len="sm"/>
            </a:ln>
            <a:effectLst/>
          </p:spPr>
        </p:pic>
        <p:sp>
          <p:nvSpPr>
            <p:cNvPr id="999445" name="Text Box 21"/>
            <p:cNvSpPr txBox="1">
              <a:spLocks noChangeArrowheads="1"/>
            </p:cNvSpPr>
            <p:nvPr/>
          </p:nvSpPr>
          <p:spPr bwMode="auto">
            <a:xfrm>
              <a:off x="2763" y="1131"/>
              <a:ext cx="240" cy="192"/>
            </a:xfrm>
            <a:prstGeom prst="rect">
              <a:avLst/>
            </a:prstGeom>
            <a:noFill/>
            <a:ln w="12700">
              <a:noFill/>
              <a:miter lim="800000"/>
              <a:headEnd type="none" w="sm" len="sm"/>
              <a:tailEnd type="none" w="sm" len="sm"/>
            </a:ln>
            <a:effectLst/>
          </p:spPr>
          <p:txBody>
            <a:bodyPr>
              <a:spAutoFit/>
            </a:bodyPr>
            <a:lstStyle/>
            <a:p>
              <a:pPr>
                <a:spcBef>
                  <a:spcPct val="50000"/>
                </a:spcBef>
              </a:pPr>
              <a:r>
                <a:rPr lang="en-US" b="1" dirty="0">
                  <a:solidFill>
                    <a:schemeClr val="bg2"/>
                  </a:solidFill>
                </a:rPr>
                <a:t>+</a:t>
              </a:r>
            </a:p>
          </p:txBody>
        </p:sp>
      </p:grpSp>
    </p:spTree>
    <p:extLst>
      <p:ext uri="{BB962C8B-B14F-4D97-AF65-F5344CB8AC3E}">
        <p14:creationId xmlns:p14="http://schemas.microsoft.com/office/powerpoint/2010/main" val="16915499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6046788" y="285750"/>
            <a:ext cx="2981325" cy="609600"/>
          </a:xfrm>
        </p:spPr>
        <p:txBody>
          <a:bodyPr/>
          <a:lstStyle/>
          <a:p>
            <a:r>
              <a:rPr lang="en-US" altLang="en-US"/>
              <a:t>Prewitt Operator</a:t>
            </a:r>
          </a:p>
        </p:txBody>
      </p:sp>
      <p:grpSp>
        <p:nvGrpSpPr>
          <p:cNvPr id="35" name="Group 34"/>
          <p:cNvGrpSpPr/>
          <p:nvPr/>
        </p:nvGrpSpPr>
        <p:grpSpPr>
          <a:xfrm>
            <a:off x="1612900" y="1828800"/>
            <a:ext cx="5349875" cy="1231900"/>
            <a:chOff x="1612900" y="1828800"/>
            <a:chExt cx="5349875" cy="1231900"/>
          </a:xfrm>
        </p:grpSpPr>
        <p:grpSp>
          <p:nvGrpSpPr>
            <p:cNvPr id="971817" name="Group 41"/>
            <p:cNvGrpSpPr>
              <a:grpSpLocks/>
            </p:cNvGrpSpPr>
            <p:nvPr/>
          </p:nvGrpSpPr>
          <p:grpSpPr bwMode="auto">
            <a:xfrm>
              <a:off x="2271713" y="1828800"/>
              <a:ext cx="1619250" cy="1223963"/>
              <a:chOff x="1206" y="1344"/>
              <a:chExt cx="1020" cy="771"/>
            </a:xfrm>
          </p:grpSpPr>
          <p:sp>
            <p:nvSpPr>
              <p:cNvPr id="971780" name="Text Box 4"/>
              <p:cNvSpPr txBox="1">
                <a:spLocks noChangeArrowheads="1"/>
              </p:cNvSpPr>
              <p:nvPr/>
            </p:nvSpPr>
            <p:spPr bwMode="auto">
              <a:xfrm>
                <a:off x="1206" y="1367"/>
                <a:ext cx="1020" cy="748"/>
              </a:xfrm>
              <a:prstGeom prst="rect">
                <a:avLst/>
              </a:prstGeom>
              <a:noFill/>
              <a:ln w="9525">
                <a:noFill/>
                <a:miter lim="800000"/>
                <a:headEnd/>
                <a:tailEnd/>
              </a:ln>
              <a:effectLst/>
            </p:spPr>
            <p:txBody>
              <a:bodyPr wrap="none">
                <a:spAutoFit/>
              </a:bodyPr>
              <a:lstStyle/>
              <a:p>
                <a:r>
                  <a:rPr lang="en-US" altLang="en-US" sz="2400" dirty="0"/>
                  <a:t>-1   -1   -1</a:t>
                </a:r>
              </a:p>
              <a:p>
                <a:r>
                  <a:rPr lang="en-US" altLang="en-US" sz="2400" dirty="0"/>
                  <a:t> 0     0    0 </a:t>
                </a:r>
              </a:p>
              <a:p>
                <a:r>
                  <a:rPr lang="en-US" altLang="en-US" sz="2400" dirty="0"/>
                  <a:t> 1     1    1</a:t>
                </a:r>
              </a:p>
            </p:txBody>
          </p:sp>
          <p:sp>
            <p:nvSpPr>
              <p:cNvPr id="971781" name="Rectangle 5"/>
              <p:cNvSpPr>
                <a:spLocks noChangeArrowheads="1"/>
              </p:cNvSpPr>
              <p:nvPr/>
            </p:nvSpPr>
            <p:spPr bwMode="auto">
              <a:xfrm>
                <a:off x="1238" y="1344"/>
                <a:ext cx="890" cy="768"/>
              </a:xfrm>
              <a:prstGeom prst="rect">
                <a:avLst/>
              </a:prstGeom>
              <a:noFill/>
              <a:ln w="9525">
                <a:solidFill>
                  <a:schemeClr val="tx1"/>
                </a:solidFill>
                <a:miter lim="800000"/>
                <a:headEnd/>
                <a:tailEnd/>
              </a:ln>
              <a:effectLst/>
            </p:spPr>
            <p:txBody>
              <a:bodyPr wrap="none" anchor="ctr"/>
              <a:lstStyle/>
              <a:p>
                <a:endParaRPr lang="en-US"/>
              </a:p>
            </p:txBody>
          </p:sp>
          <p:sp>
            <p:nvSpPr>
              <p:cNvPr id="971782" name="Line 6"/>
              <p:cNvSpPr>
                <a:spLocks noChangeShapeType="1"/>
              </p:cNvSpPr>
              <p:nvPr/>
            </p:nvSpPr>
            <p:spPr bwMode="auto">
              <a:xfrm>
                <a:off x="1238" y="1632"/>
                <a:ext cx="890" cy="0"/>
              </a:xfrm>
              <a:prstGeom prst="line">
                <a:avLst/>
              </a:prstGeom>
              <a:noFill/>
              <a:ln w="9525">
                <a:solidFill>
                  <a:schemeClr val="tx1"/>
                </a:solidFill>
                <a:round/>
                <a:headEnd/>
                <a:tailEnd/>
              </a:ln>
              <a:effectLst/>
            </p:spPr>
            <p:txBody>
              <a:bodyPr wrap="none" anchor="ctr"/>
              <a:lstStyle/>
              <a:p>
                <a:endParaRPr lang="en-US"/>
              </a:p>
            </p:txBody>
          </p:sp>
          <p:sp>
            <p:nvSpPr>
              <p:cNvPr id="971783" name="Line 7"/>
              <p:cNvSpPr>
                <a:spLocks noChangeShapeType="1"/>
              </p:cNvSpPr>
              <p:nvPr/>
            </p:nvSpPr>
            <p:spPr bwMode="auto">
              <a:xfrm>
                <a:off x="1526" y="1344"/>
                <a:ext cx="0" cy="768"/>
              </a:xfrm>
              <a:prstGeom prst="line">
                <a:avLst/>
              </a:prstGeom>
              <a:noFill/>
              <a:ln w="9525">
                <a:solidFill>
                  <a:schemeClr val="tx1"/>
                </a:solidFill>
                <a:round/>
                <a:headEnd/>
                <a:tailEnd/>
              </a:ln>
              <a:effectLst/>
            </p:spPr>
            <p:txBody>
              <a:bodyPr wrap="none" anchor="ctr"/>
              <a:lstStyle/>
              <a:p>
                <a:endParaRPr lang="en-US"/>
              </a:p>
            </p:txBody>
          </p:sp>
          <p:sp>
            <p:nvSpPr>
              <p:cNvPr id="971784" name="Line 8"/>
              <p:cNvSpPr>
                <a:spLocks noChangeShapeType="1"/>
              </p:cNvSpPr>
              <p:nvPr/>
            </p:nvSpPr>
            <p:spPr bwMode="auto">
              <a:xfrm>
                <a:off x="1238" y="1872"/>
                <a:ext cx="890" cy="0"/>
              </a:xfrm>
              <a:prstGeom prst="line">
                <a:avLst/>
              </a:prstGeom>
              <a:noFill/>
              <a:ln w="9525">
                <a:solidFill>
                  <a:schemeClr val="tx1"/>
                </a:solidFill>
                <a:round/>
                <a:headEnd/>
                <a:tailEnd/>
              </a:ln>
              <a:effectLst/>
            </p:spPr>
            <p:txBody>
              <a:bodyPr wrap="none" anchor="ctr"/>
              <a:lstStyle/>
              <a:p>
                <a:endParaRPr lang="en-US"/>
              </a:p>
            </p:txBody>
          </p:sp>
          <p:sp>
            <p:nvSpPr>
              <p:cNvPr id="971785" name="Line 9"/>
              <p:cNvSpPr>
                <a:spLocks noChangeShapeType="1"/>
              </p:cNvSpPr>
              <p:nvPr/>
            </p:nvSpPr>
            <p:spPr bwMode="auto">
              <a:xfrm>
                <a:off x="1840" y="1344"/>
                <a:ext cx="0" cy="768"/>
              </a:xfrm>
              <a:prstGeom prst="line">
                <a:avLst/>
              </a:prstGeom>
              <a:noFill/>
              <a:ln w="9525">
                <a:solidFill>
                  <a:schemeClr val="tx1"/>
                </a:solidFill>
                <a:round/>
                <a:headEnd/>
                <a:tailEnd/>
              </a:ln>
              <a:effectLst/>
            </p:spPr>
            <p:txBody>
              <a:bodyPr wrap="none" anchor="ctr"/>
              <a:lstStyle/>
              <a:p>
                <a:endParaRPr lang="en-US"/>
              </a:p>
            </p:txBody>
          </p:sp>
        </p:grpSp>
        <p:grpSp>
          <p:nvGrpSpPr>
            <p:cNvPr id="971816" name="Group 40"/>
            <p:cNvGrpSpPr>
              <a:grpSpLocks/>
            </p:cNvGrpSpPr>
            <p:nvPr/>
          </p:nvGrpSpPr>
          <p:grpSpPr bwMode="auto">
            <a:xfrm>
              <a:off x="5410200" y="1828800"/>
              <a:ext cx="1552575" cy="1231900"/>
              <a:chOff x="3183" y="1344"/>
              <a:chExt cx="978" cy="776"/>
            </a:xfrm>
          </p:grpSpPr>
          <p:sp>
            <p:nvSpPr>
              <p:cNvPr id="971787" name="Text Box 11"/>
              <p:cNvSpPr txBox="1">
                <a:spLocks noChangeArrowheads="1"/>
              </p:cNvSpPr>
              <p:nvPr/>
            </p:nvSpPr>
            <p:spPr bwMode="auto">
              <a:xfrm>
                <a:off x="3183" y="1372"/>
                <a:ext cx="978" cy="748"/>
              </a:xfrm>
              <a:prstGeom prst="rect">
                <a:avLst/>
              </a:prstGeom>
              <a:noFill/>
              <a:ln w="9525">
                <a:noFill/>
                <a:miter lim="800000"/>
                <a:headEnd/>
                <a:tailEnd/>
              </a:ln>
              <a:effectLst/>
            </p:spPr>
            <p:txBody>
              <a:bodyPr wrap="none">
                <a:spAutoFit/>
              </a:bodyPr>
              <a:lstStyle/>
              <a:p>
                <a:r>
                  <a:rPr lang="en-US" altLang="en-US" sz="2400" dirty="0"/>
                  <a:t>-1    0    1</a:t>
                </a:r>
              </a:p>
              <a:p>
                <a:r>
                  <a:rPr lang="en-US" altLang="en-US" sz="2400" dirty="0"/>
                  <a:t>-1    0    1 </a:t>
                </a:r>
              </a:p>
              <a:p>
                <a:r>
                  <a:rPr lang="en-US" altLang="en-US" sz="2400" dirty="0"/>
                  <a:t>-1    0    1</a:t>
                </a:r>
              </a:p>
            </p:txBody>
          </p:sp>
          <p:sp>
            <p:nvSpPr>
              <p:cNvPr id="971788" name="Rectangle 12"/>
              <p:cNvSpPr>
                <a:spLocks noChangeArrowheads="1"/>
              </p:cNvSpPr>
              <p:nvPr/>
            </p:nvSpPr>
            <p:spPr bwMode="auto">
              <a:xfrm>
                <a:off x="3190" y="1344"/>
                <a:ext cx="890" cy="768"/>
              </a:xfrm>
              <a:prstGeom prst="rect">
                <a:avLst/>
              </a:prstGeom>
              <a:noFill/>
              <a:ln w="9525">
                <a:solidFill>
                  <a:schemeClr val="tx1"/>
                </a:solidFill>
                <a:miter lim="800000"/>
                <a:headEnd/>
                <a:tailEnd/>
              </a:ln>
              <a:effectLst/>
            </p:spPr>
            <p:txBody>
              <a:bodyPr wrap="none" anchor="ctr"/>
              <a:lstStyle/>
              <a:p>
                <a:endParaRPr lang="en-US"/>
              </a:p>
            </p:txBody>
          </p:sp>
          <p:sp>
            <p:nvSpPr>
              <p:cNvPr id="971789" name="Line 13"/>
              <p:cNvSpPr>
                <a:spLocks noChangeShapeType="1"/>
              </p:cNvSpPr>
              <p:nvPr/>
            </p:nvSpPr>
            <p:spPr bwMode="auto">
              <a:xfrm>
                <a:off x="3190" y="1632"/>
                <a:ext cx="890" cy="0"/>
              </a:xfrm>
              <a:prstGeom prst="line">
                <a:avLst/>
              </a:prstGeom>
              <a:noFill/>
              <a:ln w="9525">
                <a:solidFill>
                  <a:schemeClr val="tx1"/>
                </a:solidFill>
                <a:round/>
                <a:headEnd/>
                <a:tailEnd/>
              </a:ln>
              <a:effectLst/>
            </p:spPr>
            <p:txBody>
              <a:bodyPr wrap="none" anchor="ctr"/>
              <a:lstStyle/>
              <a:p>
                <a:endParaRPr lang="en-US"/>
              </a:p>
            </p:txBody>
          </p:sp>
          <p:sp>
            <p:nvSpPr>
              <p:cNvPr id="971790" name="Line 14"/>
              <p:cNvSpPr>
                <a:spLocks noChangeShapeType="1"/>
              </p:cNvSpPr>
              <p:nvPr/>
            </p:nvSpPr>
            <p:spPr bwMode="auto">
              <a:xfrm>
                <a:off x="3478" y="1344"/>
                <a:ext cx="0" cy="768"/>
              </a:xfrm>
              <a:prstGeom prst="line">
                <a:avLst/>
              </a:prstGeom>
              <a:noFill/>
              <a:ln w="9525">
                <a:solidFill>
                  <a:schemeClr val="tx1"/>
                </a:solidFill>
                <a:round/>
                <a:headEnd/>
                <a:tailEnd/>
              </a:ln>
              <a:effectLst/>
            </p:spPr>
            <p:txBody>
              <a:bodyPr wrap="none" anchor="ctr"/>
              <a:lstStyle/>
              <a:p>
                <a:endParaRPr lang="en-US"/>
              </a:p>
            </p:txBody>
          </p:sp>
          <p:sp>
            <p:nvSpPr>
              <p:cNvPr id="971791" name="Line 15"/>
              <p:cNvSpPr>
                <a:spLocks noChangeShapeType="1"/>
              </p:cNvSpPr>
              <p:nvPr/>
            </p:nvSpPr>
            <p:spPr bwMode="auto">
              <a:xfrm>
                <a:off x="3190" y="1872"/>
                <a:ext cx="890" cy="0"/>
              </a:xfrm>
              <a:prstGeom prst="line">
                <a:avLst/>
              </a:prstGeom>
              <a:noFill/>
              <a:ln w="9525">
                <a:solidFill>
                  <a:schemeClr val="tx1"/>
                </a:solidFill>
                <a:round/>
                <a:headEnd/>
                <a:tailEnd/>
              </a:ln>
              <a:effectLst/>
            </p:spPr>
            <p:txBody>
              <a:bodyPr wrap="none" anchor="ctr"/>
              <a:lstStyle/>
              <a:p>
                <a:endParaRPr lang="en-US"/>
              </a:p>
            </p:txBody>
          </p:sp>
          <p:sp>
            <p:nvSpPr>
              <p:cNvPr id="971792" name="Line 16"/>
              <p:cNvSpPr>
                <a:spLocks noChangeShapeType="1"/>
              </p:cNvSpPr>
              <p:nvPr/>
            </p:nvSpPr>
            <p:spPr bwMode="auto">
              <a:xfrm>
                <a:off x="3792" y="1344"/>
                <a:ext cx="0" cy="768"/>
              </a:xfrm>
              <a:prstGeom prst="line">
                <a:avLst/>
              </a:prstGeom>
              <a:noFill/>
              <a:ln w="9525">
                <a:solidFill>
                  <a:schemeClr val="tx1"/>
                </a:solidFill>
                <a:round/>
                <a:headEnd/>
                <a:tailEnd/>
              </a:ln>
              <a:effectLst/>
            </p:spPr>
            <p:txBody>
              <a:bodyPr wrap="none" anchor="ctr"/>
              <a:lstStyle/>
              <a:p>
                <a:endParaRPr lang="en-US"/>
              </a:p>
            </p:txBody>
          </p:sp>
        </p:grpSp>
        <p:sp>
          <p:nvSpPr>
            <p:cNvPr id="971793" name="Text Box 17"/>
            <p:cNvSpPr txBox="1">
              <a:spLocks noChangeArrowheads="1"/>
            </p:cNvSpPr>
            <p:nvPr/>
          </p:nvSpPr>
          <p:spPr bwMode="auto">
            <a:xfrm>
              <a:off x="1612900" y="2262188"/>
              <a:ext cx="685800" cy="457200"/>
            </a:xfrm>
            <a:prstGeom prst="rect">
              <a:avLst/>
            </a:prstGeom>
            <a:noFill/>
            <a:ln w="9525">
              <a:noFill/>
              <a:miter lim="800000"/>
              <a:headEnd/>
              <a:tailEnd/>
            </a:ln>
            <a:effectLst/>
          </p:spPr>
          <p:txBody>
            <a:bodyPr>
              <a:spAutoFit/>
            </a:bodyPr>
            <a:lstStyle/>
            <a:p>
              <a:r>
                <a:rPr lang="en-US" altLang="en-US" sz="2400" i="1" dirty="0"/>
                <a:t>P</a:t>
              </a:r>
              <a:r>
                <a:rPr lang="en-US" altLang="en-US" sz="2400" baseline="-25000" dirty="0"/>
                <a:t>1</a:t>
              </a:r>
              <a:r>
                <a:rPr lang="en-US" altLang="en-US" sz="2400" dirty="0"/>
                <a:t>= </a:t>
              </a:r>
            </a:p>
          </p:txBody>
        </p:sp>
        <p:sp>
          <p:nvSpPr>
            <p:cNvPr id="971794" name="Text Box 18"/>
            <p:cNvSpPr txBox="1">
              <a:spLocks noChangeArrowheads="1"/>
            </p:cNvSpPr>
            <p:nvPr/>
          </p:nvSpPr>
          <p:spPr bwMode="auto">
            <a:xfrm>
              <a:off x="4584700" y="2262188"/>
              <a:ext cx="1006475" cy="457200"/>
            </a:xfrm>
            <a:prstGeom prst="rect">
              <a:avLst/>
            </a:prstGeom>
            <a:noFill/>
            <a:ln w="9525">
              <a:noFill/>
              <a:miter lim="800000"/>
              <a:headEnd/>
              <a:tailEnd/>
            </a:ln>
            <a:effectLst/>
          </p:spPr>
          <p:txBody>
            <a:bodyPr>
              <a:spAutoFit/>
            </a:bodyPr>
            <a:lstStyle/>
            <a:p>
              <a:r>
                <a:rPr lang="en-US" altLang="en-US" sz="2400" i="1"/>
                <a:t>P</a:t>
              </a:r>
              <a:r>
                <a:rPr lang="en-US" altLang="en-US" sz="2400" baseline="-25000"/>
                <a:t>2</a:t>
              </a:r>
              <a:r>
                <a:rPr lang="en-US" altLang="en-US" sz="2400"/>
                <a:t> =</a:t>
              </a:r>
            </a:p>
          </p:txBody>
        </p:sp>
      </p:grpSp>
      <p:grpSp>
        <p:nvGrpSpPr>
          <p:cNvPr id="971800" name="Group 24"/>
          <p:cNvGrpSpPr>
            <a:grpSpLocks/>
          </p:cNvGrpSpPr>
          <p:nvPr/>
        </p:nvGrpSpPr>
        <p:grpSpPr bwMode="auto">
          <a:xfrm>
            <a:off x="2514600" y="3733800"/>
            <a:ext cx="4206875" cy="1757363"/>
            <a:chOff x="902" y="2413"/>
            <a:chExt cx="2650" cy="1107"/>
          </a:xfrm>
        </p:grpSpPr>
        <p:sp>
          <p:nvSpPr>
            <p:cNvPr id="971801" name="Text Box 25"/>
            <p:cNvSpPr txBox="1">
              <a:spLocks noChangeArrowheads="1"/>
            </p:cNvSpPr>
            <p:nvPr/>
          </p:nvSpPr>
          <p:spPr bwMode="auto">
            <a:xfrm>
              <a:off x="902" y="2413"/>
              <a:ext cx="1734" cy="288"/>
            </a:xfrm>
            <a:prstGeom prst="rect">
              <a:avLst/>
            </a:prstGeom>
            <a:noFill/>
            <a:ln w="9525">
              <a:noFill/>
              <a:miter lim="800000"/>
              <a:headEnd/>
              <a:tailEnd/>
            </a:ln>
            <a:effectLst/>
          </p:spPr>
          <p:txBody>
            <a:bodyPr wrap="none">
              <a:spAutoFit/>
            </a:bodyPr>
            <a:lstStyle/>
            <a:p>
              <a:r>
                <a:rPr lang="en-US" altLang="en-US" sz="2400" dirty="0"/>
                <a:t>Edge Magnitude = </a:t>
              </a:r>
            </a:p>
          </p:txBody>
        </p:sp>
        <p:sp>
          <p:nvSpPr>
            <p:cNvPr id="971802" name="Text Box 26"/>
            <p:cNvSpPr txBox="1">
              <a:spLocks noChangeArrowheads="1"/>
            </p:cNvSpPr>
            <p:nvPr/>
          </p:nvSpPr>
          <p:spPr bwMode="auto">
            <a:xfrm>
              <a:off x="1045" y="3133"/>
              <a:ext cx="1595" cy="288"/>
            </a:xfrm>
            <a:prstGeom prst="rect">
              <a:avLst/>
            </a:prstGeom>
            <a:noFill/>
            <a:ln w="9525">
              <a:noFill/>
              <a:miter lim="800000"/>
              <a:headEnd/>
              <a:tailEnd/>
            </a:ln>
            <a:effectLst/>
          </p:spPr>
          <p:txBody>
            <a:bodyPr wrap="none">
              <a:spAutoFit/>
            </a:bodyPr>
            <a:lstStyle/>
            <a:p>
              <a:r>
                <a:rPr lang="en-US" altLang="en-US" sz="2400"/>
                <a:t>Edge Direction = </a:t>
              </a:r>
            </a:p>
          </p:txBody>
        </p:sp>
        <p:grpSp>
          <p:nvGrpSpPr>
            <p:cNvPr id="971803" name="Group 27"/>
            <p:cNvGrpSpPr>
              <a:grpSpLocks/>
            </p:cNvGrpSpPr>
            <p:nvPr/>
          </p:nvGrpSpPr>
          <p:grpSpPr bwMode="auto">
            <a:xfrm>
              <a:off x="2651" y="2417"/>
              <a:ext cx="901" cy="321"/>
              <a:chOff x="2560" y="2417"/>
              <a:chExt cx="901" cy="321"/>
            </a:xfrm>
          </p:grpSpPr>
          <p:sp>
            <p:nvSpPr>
              <p:cNvPr id="971804" name="Text Box 28"/>
              <p:cNvSpPr txBox="1">
                <a:spLocks noChangeArrowheads="1"/>
              </p:cNvSpPr>
              <p:nvPr/>
            </p:nvSpPr>
            <p:spPr bwMode="auto">
              <a:xfrm>
                <a:off x="2725" y="2450"/>
                <a:ext cx="732" cy="288"/>
              </a:xfrm>
              <a:prstGeom prst="rect">
                <a:avLst/>
              </a:prstGeom>
              <a:noFill/>
              <a:ln w="12700">
                <a:noFill/>
                <a:miter lim="800000"/>
                <a:headEnd type="none" w="sm" len="sm"/>
                <a:tailEnd type="none" w="sm" len="sm"/>
              </a:ln>
              <a:effectLst/>
            </p:spPr>
            <p:txBody>
              <a:bodyPr wrap="none">
                <a:spAutoFit/>
              </a:bodyPr>
              <a:lstStyle/>
              <a:p>
                <a:r>
                  <a:rPr lang="en-US" altLang="en-US" sz="2400" i="1"/>
                  <a:t>P</a:t>
                </a:r>
                <a:r>
                  <a:rPr lang="en-US" altLang="en-US" sz="2400" baseline="-15000"/>
                  <a:t>1</a:t>
                </a:r>
                <a:r>
                  <a:rPr lang="en-US" altLang="en-US" sz="2400"/>
                  <a:t> + </a:t>
                </a:r>
                <a:r>
                  <a:rPr lang="en-US" altLang="en-US" sz="2400" i="1"/>
                  <a:t>P</a:t>
                </a:r>
                <a:r>
                  <a:rPr lang="en-US" altLang="en-US" sz="2400" baseline="-15000"/>
                  <a:t>2</a:t>
                </a:r>
              </a:p>
            </p:txBody>
          </p:sp>
          <p:sp>
            <p:nvSpPr>
              <p:cNvPr id="971805" name="Text Box 29"/>
              <p:cNvSpPr txBox="1">
                <a:spLocks noChangeArrowheads="1"/>
              </p:cNvSpPr>
              <p:nvPr/>
            </p:nvSpPr>
            <p:spPr bwMode="auto">
              <a:xfrm>
                <a:off x="2854" y="2417"/>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1806" name="Text Box 30"/>
              <p:cNvSpPr txBox="1">
                <a:spLocks noChangeArrowheads="1"/>
              </p:cNvSpPr>
              <p:nvPr/>
            </p:nvSpPr>
            <p:spPr bwMode="auto">
              <a:xfrm>
                <a:off x="3270" y="2418"/>
                <a:ext cx="178" cy="192"/>
              </a:xfrm>
              <a:prstGeom prst="rect">
                <a:avLst/>
              </a:prstGeom>
              <a:noFill/>
              <a:ln w="12700">
                <a:noFill/>
                <a:miter lim="800000"/>
                <a:headEnd type="none" w="sm" len="sm"/>
                <a:tailEnd type="none" w="sm" len="sm"/>
              </a:ln>
              <a:effectLst/>
            </p:spPr>
            <p:txBody>
              <a:bodyPr wrap="none">
                <a:spAutoFit/>
              </a:bodyPr>
              <a:lstStyle/>
              <a:p>
                <a:r>
                  <a:rPr lang="en-US" altLang="en-US"/>
                  <a:t>2</a:t>
                </a:r>
              </a:p>
            </p:txBody>
          </p:sp>
          <p:sp>
            <p:nvSpPr>
              <p:cNvPr id="971807" name="Line 31"/>
              <p:cNvSpPr>
                <a:spLocks noChangeShapeType="1"/>
              </p:cNvSpPr>
              <p:nvPr/>
            </p:nvSpPr>
            <p:spPr bwMode="auto">
              <a:xfrm>
                <a:off x="2693" y="2432"/>
                <a:ext cx="76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1808" name="Line 32"/>
              <p:cNvSpPr>
                <a:spLocks noChangeShapeType="1"/>
              </p:cNvSpPr>
              <p:nvPr/>
            </p:nvSpPr>
            <p:spPr bwMode="auto">
              <a:xfrm flipH="1">
                <a:off x="2618" y="2432"/>
                <a:ext cx="59" cy="22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1809" name="Line 33"/>
              <p:cNvSpPr>
                <a:spLocks noChangeShapeType="1"/>
              </p:cNvSpPr>
              <p:nvPr/>
            </p:nvSpPr>
            <p:spPr bwMode="auto">
              <a:xfrm>
                <a:off x="2560" y="2570"/>
                <a:ext cx="58" cy="85"/>
              </a:xfrm>
              <a:prstGeom prst="line">
                <a:avLst/>
              </a:prstGeom>
              <a:noFill/>
              <a:ln w="12700">
                <a:solidFill>
                  <a:schemeClr val="tx1"/>
                </a:solidFill>
                <a:round/>
                <a:headEnd type="none" w="sm" len="sm"/>
                <a:tailEnd type="none" w="sm" len="sm"/>
              </a:ln>
              <a:effectLst/>
            </p:spPr>
            <p:txBody>
              <a:bodyPr wrap="none" anchor="ctr"/>
              <a:lstStyle/>
              <a:p>
                <a:endParaRPr lang="en-US"/>
              </a:p>
            </p:txBody>
          </p:sp>
        </p:grpSp>
        <p:grpSp>
          <p:nvGrpSpPr>
            <p:cNvPr id="971810" name="Group 34"/>
            <p:cNvGrpSpPr>
              <a:grpSpLocks/>
            </p:cNvGrpSpPr>
            <p:nvPr/>
          </p:nvGrpSpPr>
          <p:grpSpPr bwMode="auto">
            <a:xfrm>
              <a:off x="2640" y="2976"/>
              <a:ext cx="839" cy="544"/>
              <a:chOff x="3880" y="2832"/>
              <a:chExt cx="839" cy="544"/>
            </a:xfrm>
          </p:grpSpPr>
          <p:sp>
            <p:nvSpPr>
              <p:cNvPr id="971811" name="Text Box 35"/>
              <p:cNvSpPr txBox="1">
                <a:spLocks noChangeArrowheads="1"/>
              </p:cNvSpPr>
              <p:nvPr/>
            </p:nvSpPr>
            <p:spPr bwMode="auto">
              <a:xfrm>
                <a:off x="3880" y="2984"/>
                <a:ext cx="497" cy="288"/>
              </a:xfrm>
              <a:prstGeom prst="rect">
                <a:avLst/>
              </a:prstGeom>
              <a:noFill/>
              <a:ln w="12700">
                <a:noFill/>
                <a:miter lim="800000"/>
                <a:headEnd type="none" w="sm" len="sm"/>
                <a:tailEnd type="none" w="sm" len="sm"/>
              </a:ln>
              <a:effectLst/>
            </p:spPr>
            <p:txBody>
              <a:bodyPr wrap="none">
                <a:spAutoFit/>
              </a:bodyPr>
              <a:lstStyle/>
              <a:p>
                <a:r>
                  <a:rPr lang="en-US" altLang="en-US" sz="2400"/>
                  <a:t>tan</a:t>
                </a:r>
                <a:r>
                  <a:rPr lang="en-US" altLang="en-US" sz="2400" baseline="20000"/>
                  <a:t>-1</a:t>
                </a:r>
                <a:endParaRPr lang="en-US" altLang="en-US" sz="2400"/>
              </a:p>
            </p:txBody>
          </p:sp>
          <p:sp>
            <p:nvSpPr>
              <p:cNvPr id="971812" name="Text Box 36"/>
              <p:cNvSpPr txBox="1">
                <a:spLocks noChangeArrowheads="1"/>
              </p:cNvSpPr>
              <p:nvPr/>
            </p:nvSpPr>
            <p:spPr bwMode="auto">
              <a:xfrm>
                <a:off x="4376" y="2832"/>
                <a:ext cx="315" cy="288"/>
              </a:xfrm>
              <a:prstGeom prst="rect">
                <a:avLst/>
              </a:prstGeom>
              <a:noFill/>
              <a:ln w="12700">
                <a:noFill/>
                <a:miter lim="800000"/>
                <a:headEnd type="none" w="sm" len="sm"/>
                <a:tailEnd type="none" w="sm" len="sm"/>
              </a:ln>
              <a:effectLst/>
            </p:spPr>
            <p:txBody>
              <a:bodyPr wrap="none">
                <a:spAutoFit/>
              </a:bodyPr>
              <a:lstStyle/>
              <a:p>
                <a:r>
                  <a:rPr lang="en-US" altLang="en-US" sz="2400" i="1"/>
                  <a:t>P</a:t>
                </a:r>
                <a:r>
                  <a:rPr lang="en-US" altLang="en-US" sz="2400" baseline="-15000"/>
                  <a:t>1</a:t>
                </a:r>
                <a:endParaRPr lang="en-US" altLang="en-US" sz="2400"/>
              </a:p>
            </p:txBody>
          </p:sp>
          <p:sp>
            <p:nvSpPr>
              <p:cNvPr id="971813" name="Line 37"/>
              <p:cNvSpPr>
                <a:spLocks noChangeShapeType="1"/>
              </p:cNvSpPr>
              <p:nvPr/>
            </p:nvSpPr>
            <p:spPr bwMode="auto">
              <a:xfrm>
                <a:off x="4447" y="3110"/>
                <a:ext cx="176"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971814" name="Text Box 38"/>
              <p:cNvSpPr txBox="1">
                <a:spLocks noChangeArrowheads="1"/>
              </p:cNvSpPr>
              <p:nvPr/>
            </p:nvSpPr>
            <p:spPr bwMode="auto">
              <a:xfrm>
                <a:off x="4404" y="3087"/>
                <a:ext cx="315" cy="288"/>
              </a:xfrm>
              <a:prstGeom prst="rect">
                <a:avLst/>
              </a:prstGeom>
              <a:noFill/>
              <a:ln w="12700">
                <a:noFill/>
                <a:miter lim="800000"/>
                <a:headEnd type="none" w="sm" len="sm"/>
                <a:tailEnd type="none" w="sm" len="sm"/>
              </a:ln>
              <a:effectLst/>
            </p:spPr>
            <p:txBody>
              <a:bodyPr wrap="none">
                <a:spAutoFit/>
              </a:bodyPr>
              <a:lstStyle/>
              <a:p>
                <a:r>
                  <a:rPr lang="en-US" altLang="en-US" sz="2400" i="1"/>
                  <a:t>P</a:t>
                </a:r>
                <a:r>
                  <a:rPr lang="en-US" altLang="en-US" sz="2400" baseline="-15000"/>
                  <a:t>2</a:t>
                </a:r>
                <a:endParaRPr lang="en-US" altLang="en-US" sz="2400"/>
              </a:p>
            </p:txBody>
          </p:sp>
          <p:sp>
            <p:nvSpPr>
              <p:cNvPr id="971815" name="AutoShape 39"/>
              <p:cNvSpPr>
                <a:spLocks noChangeArrowheads="1"/>
              </p:cNvSpPr>
              <p:nvPr/>
            </p:nvSpPr>
            <p:spPr bwMode="auto">
              <a:xfrm>
                <a:off x="4368" y="2880"/>
                <a:ext cx="336" cy="496"/>
              </a:xfrm>
              <a:prstGeom prst="bracketPair">
                <a:avLst>
                  <a:gd name="adj" fmla="val 16667"/>
                </a:avLst>
              </a:prstGeom>
              <a:noFill/>
              <a:ln w="12700">
                <a:solidFill>
                  <a:schemeClr val="tx1"/>
                </a:solidFill>
                <a:round/>
                <a:headEnd type="none" w="sm" len="sm"/>
                <a:tailEnd type="none" w="sm" len="sm"/>
              </a:ln>
              <a:effectLst/>
            </p:spPr>
            <p:txBody>
              <a:bodyPr wrap="none" anchor="ctr"/>
              <a:lstStyle/>
              <a:p>
                <a:endParaRPr lang="en-US"/>
              </a:p>
            </p:txBody>
          </p:sp>
        </p:grpSp>
      </p:grpSp>
    </p:spTree>
    <p:extLst>
      <p:ext uri="{BB962C8B-B14F-4D97-AF65-F5344CB8AC3E}">
        <p14:creationId xmlns:p14="http://schemas.microsoft.com/office/powerpoint/2010/main" val="3412549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Rectangle 2"/>
          <p:cNvSpPr>
            <a:spLocks noGrp="1" noChangeArrowheads="1"/>
          </p:cNvSpPr>
          <p:nvPr>
            <p:ph type="title"/>
          </p:nvPr>
        </p:nvSpPr>
        <p:spPr>
          <a:xfrm>
            <a:off x="5172075" y="285750"/>
            <a:ext cx="3971925" cy="609600"/>
          </a:xfrm>
        </p:spPr>
        <p:txBody>
          <a:bodyPr/>
          <a:lstStyle/>
          <a:p>
            <a:r>
              <a:rPr lang="en-US" altLang="en-US"/>
              <a:t>Color Edge Detection</a:t>
            </a:r>
          </a:p>
        </p:txBody>
      </p:sp>
      <p:sp>
        <p:nvSpPr>
          <p:cNvPr id="1055747" name="Rectangle 3"/>
          <p:cNvSpPr>
            <a:spLocks noGrp="1" noChangeArrowheads="1"/>
          </p:cNvSpPr>
          <p:nvPr>
            <p:ph type="body" idx="1"/>
          </p:nvPr>
        </p:nvSpPr>
        <p:spPr>
          <a:xfrm>
            <a:off x="533400" y="1371600"/>
            <a:ext cx="7848600" cy="2362200"/>
          </a:xfrm>
        </p:spPr>
        <p:txBody>
          <a:bodyPr/>
          <a:lstStyle/>
          <a:p>
            <a:r>
              <a:rPr lang="en-US" altLang="en-US"/>
              <a:t>Typical Approaches</a:t>
            </a:r>
          </a:p>
          <a:p>
            <a:pPr lvl="1"/>
            <a:r>
              <a:rPr lang="en-US" altLang="en-US"/>
              <a:t>Fusion of results on R, G, B separately</a:t>
            </a:r>
          </a:p>
          <a:p>
            <a:pPr lvl="1"/>
            <a:endParaRPr lang="en-US" altLang="en-US"/>
          </a:p>
          <a:p>
            <a:pPr lvl="1"/>
            <a:endParaRPr lang="en-US" altLang="en-US"/>
          </a:p>
          <a:p>
            <a:pPr lvl="1"/>
            <a:endParaRPr lang="en-US" altLang="en-US"/>
          </a:p>
          <a:p>
            <a:pPr lvl="1"/>
            <a:endParaRPr lang="en-US" altLang="en-US"/>
          </a:p>
          <a:p>
            <a:pPr lvl="1"/>
            <a:r>
              <a:rPr lang="en-US" altLang="en-US"/>
              <a:t>Multi-dimensional gradient methods</a:t>
            </a:r>
          </a:p>
          <a:p>
            <a:pPr lvl="1"/>
            <a:endParaRPr lang="en-US" altLang="en-US"/>
          </a:p>
          <a:p>
            <a:pPr lvl="1"/>
            <a:endParaRPr lang="en-US" altLang="en-US"/>
          </a:p>
          <a:p>
            <a:pPr lvl="1"/>
            <a:endParaRPr lang="en-US" altLang="en-US"/>
          </a:p>
          <a:p>
            <a:pPr lvl="1"/>
            <a:endParaRPr lang="en-US" altLang="en-US"/>
          </a:p>
          <a:p>
            <a:pPr lvl="1"/>
            <a:r>
              <a:rPr lang="en-US" altLang="en-US"/>
              <a:t>Vector methods</a:t>
            </a:r>
          </a:p>
          <a:p>
            <a:pPr lvl="1"/>
            <a:r>
              <a:rPr lang="en-US" altLang="en-US"/>
              <a:t>Color signatures: Stanford (Rubner and Thomasi)</a:t>
            </a:r>
          </a:p>
        </p:txBody>
      </p:sp>
      <p:pic>
        <p:nvPicPr>
          <p:cNvPr id="1055748" name="Picture 4"/>
          <p:cNvPicPr>
            <a:picLocks noChangeAspect="1" noChangeArrowheads="1"/>
          </p:cNvPicPr>
          <p:nvPr/>
        </p:nvPicPr>
        <p:blipFill>
          <a:blip r:embed="rId2" cstate="print"/>
          <a:srcRect/>
          <a:stretch>
            <a:fillRect/>
          </a:stretch>
        </p:blipFill>
        <p:spPr bwMode="auto">
          <a:xfrm>
            <a:off x="2286000" y="2286000"/>
            <a:ext cx="3505200" cy="1385888"/>
          </a:xfrm>
          <a:prstGeom prst="rect">
            <a:avLst/>
          </a:prstGeom>
          <a:noFill/>
          <a:ln w="12700">
            <a:noFill/>
            <a:miter lim="800000"/>
            <a:headEnd type="none" w="sm" len="sm"/>
            <a:tailEnd type="none" w="sm" len="sm"/>
          </a:ln>
          <a:effectLst/>
        </p:spPr>
      </p:pic>
      <p:pic>
        <p:nvPicPr>
          <p:cNvPr id="1055749" name="Picture 5"/>
          <p:cNvPicPr>
            <a:picLocks noChangeAspect="1" noChangeArrowheads="1"/>
          </p:cNvPicPr>
          <p:nvPr/>
        </p:nvPicPr>
        <p:blipFill>
          <a:blip r:embed="rId3" cstate="print"/>
          <a:srcRect/>
          <a:stretch>
            <a:fillRect/>
          </a:stretch>
        </p:blipFill>
        <p:spPr bwMode="auto">
          <a:xfrm>
            <a:off x="2362200" y="4419600"/>
            <a:ext cx="3581400" cy="1387475"/>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4138477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Rectangle 2"/>
          <p:cNvSpPr>
            <a:spLocks noGrp="1" noChangeArrowheads="1"/>
          </p:cNvSpPr>
          <p:nvPr>
            <p:ph type="title"/>
          </p:nvPr>
        </p:nvSpPr>
        <p:spPr>
          <a:xfrm>
            <a:off x="5181600" y="285750"/>
            <a:ext cx="3895725" cy="609600"/>
          </a:xfrm>
        </p:spPr>
        <p:txBody>
          <a:bodyPr/>
          <a:lstStyle/>
          <a:p>
            <a:r>
              <a:rPr lang="en-US" altLang="en-US"/>
              <a:t>From Edgels to Lines</a:t>
            </a:r>
          </a:p>
        </p:txBody>
      </p:sp>
      <p:sp>
        <p:nvSpPr>
          <p:cNvPr id="1056771" name="Rectangle 3"/>
          <p:cNvSpPr>
            <a:spLocks noGrp="1" noChangeArrowheads="1"/>
          </p:cNvSpPr>
          <p:nvPr>
            <p:ph type="body" idx="1"/>
          </p:nvPr>
        </p:nvSpPr>
        <p:spPr>
          <a:xfrm>
            <a:off x="381000" y="1371600"/>
            <a:ext cx="7848600" cy="2362200"/>
          </a:xfrm>
        </p:spPr>
        <p:txBody>
          <a:bodyPr/>
          <a:lstStyle/>
          <a:p>
            <a:pPr>
              <a:spcAft>
                <a:spcPct val="20000"/>
              </a:spcAft>
            </a:pPr>
            <a:r>
              <a:rPr lang="en-US" altLang="en-US" dirty="0"/>
              <a:t>Given local edge elements:</a:t>
            </a:r>
          </a:p>
          <a:p>
            <a:pPr>
              <a:spcAft>
                <a:spcPct val="20000"/>
              </a:spcAft>
            </a:pPr>
            <a:endParaRPr lang="en-US" altLang="en-US" dirty="0"/>
          </a:p>
          <a:p>
            <a:pPr>
              <a:spcAft>
                <a:spcPct val="20000"/>
              </a:spcAft>
            </a:pPr>
            <a:endParaRPr lang="en-US" altLang="en-US" dirty="0"/>
          </a:p>
          <a:p>
            <a:pPr>
              <a:spcAft>
                <a:spcPct val="20000"/>
              </a:spcAft>
            </a:pPr>
            <a:endParaRPr lang="en-US" altLang="en-US" dirty="0"/>
          </a:p>
          <a:p>
            <a:pPr>
              <a:spcAft>
                <a:spcPct val="20000"/>
              </a:spcAft>
            </a:pPr>
            <a:endParaRPr lang="en-US" altLang="en-US" dirty="0"/>
          </a:p>
          <a:p>
            <a:pPr>
              <a:spcAft>
                <a:spcPct val="20000"/>
              </a:spcAft>
            </a:pPr>
            <a:r>
              <a:rPr lang="en-US" altLang="en-US" dirty="0"/>
              <a:t>Can we organize these into more 'complete' structures, such as straight lines?</a:t>
            </a:r>
          </a:p>
          <a:p>
            <a:pPr>
              <a:spcAft>
                <a:spcPct val="20000"/>
              </a:spcAft>
            </a:pPr>
            <a:r>
              <a:rPr lang="en-US" altLang="en-US" dirty="0"/>
              <a:t>Group edge points into lines?</a:t>
            </a:r>
          </a:p>
          <a:p>
            <a:pPr>
              <a:spcAft>
                <a:spcPct val="20000"/>
              </a:spcAft>
            </a:pPr>
            <a:r>
              <a:rPr lang="en-US" altLang="en-US" dirty="0"/>
              <a:t>Consider a fairly simple technique...</a:t>
            </a:r>
          </a:p>
        </p:txBody>
      </p:sp>
      <p:grpSp>
        <p:nvGrpSpPr>
          <p:cNvPr id="1056772" name="Group 4"/>
          <p:cNvGrpSpPr>
            <a:grpSpLocks/>
          </p:cNvGrpSpPr>
          <p:nvPr/>
        </p:nvGrpSpPr>
        <p:grpSpPr bwMode="auto">
          <a:xfrm>
            <a:off x="1828800" y="2057400"/>
            <a:ext cx="4968875" cy="1582738"/>
            <a:chOff x="998" y="1451"/>
            <a:chExt cx="3680" cy="1329"/>
          </a:xfrm>
        </p:grpSpPr>
        <p:sp>
          <p:nvSpPr>
            <p:cNvPr id="1056773" name="Rectangle 5"/>
            <p:cNvSpPr>
              <a:spLocks noChangeArrowheads="1"/>
            </p:cNvSpPr>
            <p:nvPr/>
          </p:nvSpPr>
          <p:spPr bwMode="auto">
            <a:xfrm>
              <a:off x="998" y="1451"/>
              <a:ext cx="3680" cy="1329"/>
            </a:xfrm>
            <a:prstGeom prst="rect">
              <a:avLst/>
            </a:prstGeom>
            <a:noFill/>
            <a:ln w="12700">
              <a:solidFill>
                <a:srgbClr val="FFFFFF"/>
              </a:solidFill>
              <a:miter lim="800000"/>
              <a:headEnd/>
              <a:tailEnd/>
            </a:ln>
          </p:spPr>
          <p:txBody>
            <a:bodyPr/>
            <a:lstStyle/>
            <a:p>
              <a:endParaRPr lang="en-US"/>
            </a:p>
          </p:txBody>
        </p:sp>
        <p:sp>
          <p:nvSpPr>
            <p:cNvPr id="1056774" name="Line 6"/>
            <p:cNvSpPr>
              <a:spLocks noChangeShapeType="1"/>
            </p:cNvSpPr>
            <p:nvPr/>
          </p:nvSpPr>
          <p:spPr bwMode="auto">
            <a:xfrm flipV="1">
              <a:off x="1286" y="1989"/>
              <a:ext cx="182" cy="23"/>
            </a:xfrm>
            <a:prstGeom prst="line">
              <a:avLst/>
            </a:prstGeom>
            <a:noFill/>
            <a:ln w="12700">
              <a:solidFill>
                <a:srgbClr val="FFFFFF"/>
              </a:solidFill>
              <a:round/>
              <a:headEnd/>
              <a:tailEnd/>
            </a:ln>
          </p:spPr>
          <p:txBody>
            <a:bodyPr/>
            <a:lstStyle/>
            <a:p>
              <a:endParaRPr lang="en-US"/>
            </a:p>
          </p:txBody>
        </p:sp>
        <p:sp>
          <p:nvSpPr>
            <p:cNvPr id="1056775" name="Line 7"/>
            <p:cNvSpPr>
              <a:spLocks noChangeShapeType="1"/>
            </p:cNvSpPr>
            <p:nvPr/>
          </p:nvSpPr>
          <p:spPr bwMode="auto">
            <a:xfrm flipV="1">
              <a:off x="1614" y="1949"/>
              <a:ext cx="207" cy="23"/>
            </a:xfrm>
            <a:prstGeom prst="line">
              <a:avLst/>
            </a:prstGeom>
            <a:noFill/>
            <a:ln w="12700">
              <a:solidFill>
                <a:srgbClr val="FFFFFF"/>
              </a:solidFill>
              <a:round/>
              <a:headEnd/>
              <a:tailEnd/>
            </a:ln>
          </p:spPr>
          <p:txBody>
            <a:bodyPr/>
            <a:lstStyle/>
            <a:p>
              <a:endParaRPr lang="en-US"/>
            </a:p>
          </p:txBody>
        </p:sp>
        <p:sp>
          <p:nvSpPr>
            <p:cNvPr id="1056776" name="Line 8"/>
            <p:cNvSpPr>
              <a:spLocks noChangeShapeType="1"/>
            </p:cNvSpPr>
            <p:nvPr/>
          </p:nvSpPr>
          <p:spPr bwMode="auto">
            <a:xfrm flipV="1">
              <a:off x="2061" y="1901"/>
              <a:ext cx="263" cy="40"/>
            </a:xfrm>
            <a:prstGeom prst="line">
              <a:avLst/>
            </a:prstGeom>
            <a:noFill/>
            <a:ln w="12700">
              <a:solidFill>
                <a:srgbClr val="FFFFFF"/>
              </a:solidFill>
              <a:round/>
              <a:headEnd/>
              <a:tailEnd/>
            </a:ln>
          </p:spPr>
          <p:txBody>
            <a:bodyPr/>
            <a:lstStyle/>
            <a:p>
              <a:endParaRPr lang="en-US"/>
            </a:p>
          </p:txBody>
        </p:sp>
        <p:sp>
          <p:nvSpPr>
            <p:cNvPr id="1056777" name="Line 9"/>
            <p:cNvSpPr>
              <a:spLocks noChangeShapeType="1"/>
            </p:cNvSpPr>
            <p:nvPr/>
          </p:nvSpPr>
          <p:spPr bwMode="auto">
            <a:xfrm flipV="1">
              <a:off x="2509" y="1845"/>
              <a:ext cx="305" cy="23"/>
            </a:xfrm>
            <a:prstGeom prst="line">
              <a:avLst/>
            </a:prstGeom>
            <a:noFill/>
            <a:ln w="12700">
              <a:solidFill>
                <a:srgbClr val="FFFFFF"/>
              </a:solidFill>
              <a:round/>
              <a:headEnd/>
              <a:tailEnd/>
            </a:ln>
          </p:spPr>
          <p:txBody>
            <a:bodyPr/>
            <a:lstStyle/>
            <a:p>
              <a:endParaRPr lang="en-US"/>
            </a:p>
          </p:txBody>
        </p:sp>
        <p:sp>
          <p:nvSpPr>
            <p:cNvPr id="1056778" name="Line 10"/>
            <p:cNvSpPr>
              <a:spLocks noChangeShapeType="1"/>
            </p:cNvSpPr>
            <p:nvPr/>
          </p:nvSpPr>
          <p:spPr bwMode="auto">
            <a:xfrm flipV="1">
              <a:off x="3933" y="1691"/>
              <a:ext cx="184" cy="25"/>
            </a:xfrm>
            <a:prstGeom prst="line">
              <a:avLst/>
            </a:prstGeom>
            <a:noFill/>
            <a:ln w="12700">
              <a:solidFill>
                <a:srgbClr val="FFFFFF"/>
              </a:solidFill>
              <a:round/>
              <a:headEnd/>
              <a:tailEnd/>
            </a:ln>
          </p:spPr>
          <p:txBody>
            <a:bodyPr/>
            <a:lstStyle/>
            <a:p>
              <a:endParaRPr lang="en-US"/>
            </a:p>
          </p:txBody>
        </p:sp>
        <p:sp>
          <p:nvSpPr>
            <p:cNvPr id="1056779" name="Line 11"/>
            <p:cNvSpPr>
              <a:spLocks noChangeShapeType="1"/>
            </p:cNvSpPr>
            <p:nvPr/>
          </p:nvSpPr>
          <p:spPr bwMode="auto">
            <a:xfrm>
              <a:off x="1604" y="1547"/>
              <a:ext cx="106" cy="96"/>
            </a:xfrm>
            <a:prstGeom prst="line">
              <a:avLst/>
            </a:prstGeom>
            <a:noFill/>
            <a:ln w="12700">
              <a:solidFill>
                <a:srgbClr val="FFFFFF"/>
              </a:solidFill>
              <a:round/>
              <a:headEnd/>
              <a:tailEnd/>
            </a:ln>
          </p:spPr>
          <p:txBody>
            <a:bodyPr/>
            <a:lstStyle/>
            <a:p>
              <a:endParaRPr lang="en-US"/>
            </a:p>
          </p:txBody>
        </p:sp>
        <p:sp>
          <p:nvSpPr>
            <p:cNvPr id="1056780" name="Line 12"/>
            <p:cNvSpPr>
              <a:spLocks noChangeShapeType="1"/>
            </p:cNvSpPr>
            <p:nvPr/>
          </p:nvSpPr>
          <p:spPr bwMode="auto">
            <a:xfrm>
              <a:off x="1796" y="1739"/>
              <a:ext cx="137" cy="162"/>
            </a:xfrm>
            <a:prstGeom prst="line">
              <a:avLst/>
            </a:prstGeom>
            <a:noFill/>
            <a:ln w="12700">
              <a:solidFill>
                <a:srgbClr val="FFFFFF"/>
              </a:solidFill>
              <a:round/>
              <a:headEnd/>
              <a:tailEnd/>
            </a:ln>
          </p:spPr>
          <p:txBody>
            <a:bodyPr/>
            <a:lstStyle/>
            <a:p>
              <a:endParaRPr lang="en-US"/>
            </a:p>
          </p:txBody>
        </p:sp>
        <p:sp>
          <p:nvSpPr>
            <p:cNvPr id="1056781" name="Line 13"/>
            <p:cNvSpPr>
              <a:spLocks noChangeShapeType="1"/>
            </p:cNvSpPr>
            <p:nvPr/>
          </p:nvSpPr>
          <p:spPr bwMode="auto">
            <a:xfrm>
              <a:off x="2029" y="1989"/>
              <a:ext cx="128" cy="152"/>
            </a:xfrm>
            <a:prstGeom prst="line">
              <a:avLst/>
            </a:prstGeom>
            <a:noFill/>
            <a:ln w="12700">
              <a:solidFill>
                <a:srgbClr val="FFFFFF"/>
              </a:solidFill>
              <a:round/>
              <a:headEnd/>
              <a:tailEnd/>
            </a:ln>
          </p:spPr>
          <p:txBody>
            <a:bodyPr/>
            <a:lstStyle/>
            <a:p>
              <a:endParaRPr lang="en-US"/>
            </a:p>
          </p:txBody>
        </p:sp>
        <p:sp>
          <p:nvSpPr>
            <p:cNvPr id="1056782" name="Line 14"/>
            <p:cNvSpPr>
              <a:spLocks noChangeShapeType="1"/>
            </p:cNvSpPr>
            <p:nvPr/>
          </p:nvSpPr>
          <p:spPr bwMode="auto">
            <a:xfrm>
              <a:off x="2437" y="2421"/>
              <a:ext cx="144" cy="152"/>
            </a:xfrm>
            <a:prstGeom prst="line">
              <a:avLst/>
            </a:prstGeom>
            <a:noFill/>
            <a:ln w="12700">
              <a:solidFill>
                <a:srgbClr val="FFFFFF"/>
              </a:solidFill>
              <a:round/>
              <a:headEnd/>
              <a:tailEnd/>
            </a:ln>
          </p:spPr>
          <p:txBody>
            <a:bodyPr/>
            <a:lstStyle/>
            <a:p>
              <a:endParaRPr lang="en-US"/>
            </a:p>
          </p:txBody>
        </p:sp>
        <p:sp>
          <p:nvSpPr>
            <p:cNvPr id="1056783" name="Line 15"/>
            <p:cNvSpPr>
              <a:spLocks noChangeShapeType="1"/>
            </p:cNvSpPr>
            <p:nvPr/>
          </p:nvSpPr>
          <p:spPr bwMode="auto">
            <a:xfrm flipH="1">
              <a:off x="3574" y="1979"/>
              <a:ext cx="104" cy="145"/>
            </a:xfrm>
            <a:prstGeom prst="line">
              <a:avLst/>
            </a:prstGeom>
            <a:noFill/>
            <a:ln w="12700">
              <a:solidFill>
                <a:srgbClr val="FFFFFF"/>
              </a:solidFill>
              <a:round/>
              <a:headEnd/>
              <a:tailEnd/>
            </a:ln>
          </p:spPr>
          <p:txBody>
            <a:bodyPr/>
            <a:lstStyle/>
            <a:p>
              <a:endParaRPr lang="en-US"/>
            </a:p>
          </p:txBody>
        </p:sp>
        <p:sp>
          <p:nvSpPr>
            <p:cNvPr id="1056784" name="Line 16"/>
            <p:cNvSpPr>
              <a:spLocks noChangeShapeType="1"/>
            </p:cNvSpPr>
            <p:nvPr/>
          </p:nvSpPr>
          <p:spPr bwMode="auto">
            <a:xfrm>
              <a:off x="3557" y="2204"/>
              <a:ext cx="32" cy="160"/>
            </a:xfrm>
            <a:prstGeom prst="line">
              <a:avLst/>
            </a:prstGeom>
            <a:noFill/>
            <a:ln w="12700">
              <a:solidFill>
                <a:srgbClr val="FFFFFF"/>
              </a:solidFill>
              <a:round/>
              <a:headEnd/>
              <a:tailEnd/>
            </a:ln>
          </p:spPr>
          <p:txBody>
            <a:bodyPr/>
            <a:lstStyle/>
            <a:p>
              <a:endParaRPr lang="en-US"/>
            </a:p>
          </p:txBody>
        </p:sp>
        <p:sp>
          <p:nvSpPr>
            <p:cNvPr id="1056785" name="Line 17"/>
            <p:cNvSpPr>
              <a:spLocks noChangeShapeType="1"/>
            </p:cNvSpPr>
            <p:nvPr/>
          </p:nvSpPr>
          <p:spPr bwMode="auto">
            <a:xfrm>
              <a:off x="3622" y="2404"/>
              <a:ext cx="167" cy="73"/>
            </a:xfrm>
            <a:prstGeom prst="line">
              <a:avLst/>
            </a:prstGeom>
            <a:noFill/>
            <a:ln w="12700">
              <a:solidFill>
                <a:srgbClr val="FFFFFF"/>
              </a:solidFill>
              <a:round/>
              <a:headEnd/>
              <a:tailEnd/>
            </a:ln>
          </p:spPr>
          <p:txBody>
            <a:bodyPr/>
            <a:lstStyle/>
            <a:p>
              <a:endParaRPr lang="en-US"/>
            </a:p>
          </p:txBody>
        </p:sp>
        <p:sp>
          <p:nvSpPr>
            <p:cNvPr id="1056786" name="Line 18"/>
            <p:cNvSpPr>
              <a:spLocks noChangeShapeType="1"/>
            </p:cNvSpPr>
            <p:nvPr/>
          </p:nvSpPr>
          <p:spPr bwMode="auto">
            <a:xfrm flipV="1">
              <a:off x="3854" y="2404"/>
              <a:ext cx="200" cy="65"/>
            </a:xfrm>
            <a:prstGeom prst="line">
              <a:avLst/>
            </a:prstGeom>
            <a:noFill/>
            <a:ln w="12700">
              <a:solidFill>
                <a:srgbClr val="FFFFFF"/>
              </a:solidFill>
              <a:round/>
              <a:headEnd/>
              <a:tailEnd/>
            </a:ln>
          </p:spPr>
          <p:txBody>
            <a:bodyPr/>
            <a:lstStyle/>
            <a:p>
              <a:endParaRPr lang="en-US"/>
            </a:p>
          </p:txBody>
        </p:sp>
      </p:grpSp>
    </p:spTree>
    <p:extLst>
      <p:ext uri="{BB962C8B-B14F-4D97-AF65-F5344CB8AC3E}">
        <p14:creationId xmlns:p14="http://schemas.microsoft.com/office/powerpoint/2010/main" val="2157322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Rectangle 2"/>
          <p:cNvSpPr>
            <a:spLocks noGrp="1" noChangeArrowheads="1"/>
          </p:cNvSpPr>
          <p:nvPr>
            <p:ph type="title"/>
          </p:nvPr>
        </p:nvSpPr>
        <p:spPr>
          <a:xfrm>
            <a:off x="6172200" y="285750"/>
            <a:ext cx="2905125" cy="609600"/>
          </a:xfrm>
        </p:spPr>
        <p:txBody>
          <a:bodyPr/>
          <a:lstStyle/>
          <a:p>
            <a:r>
              <a:rPr lang="en-US" altLang="en-US"/>
              <a:t>Edgels to Lines</a:t>
            </a:r>
          </a:p>
        </p:txBody>
      </p:sp>
      <p:sp>
        <p:nvSpPr>
          <p:cNvPr id="1057795" name="Rectangle 3"/>
          <p:cNvSpPr>
            <a:spLocks noGrp="1" noChangeArrowheads="1"/>
          </p:cNvSpPr>
          <p:nvPr>
            <p:ph type="body" idx="1"/>
          </p:nvPr>
        </p:nvSpPr>
        <p:spPr>
          <a:xfrm>
            <a:off x="685800" y="1447800"/>
            <a:ext cx="7848600" cy="2362200"/>
          </a:xfrm>
        </p:spPr>
        <p:txBody>
          <a:bodyPr/>
          <a:lstStyle/>
          <a:p>
            <a:r>
              <a:rPr lang="en-US" altLang="en-US" dirty="0"/>
              <a:t>Given a set of local edge elements</a:t>
            </a:r>
          </a:p>
          <a:p>
            <a:pPr lvl="1"/>
            <a:r>
              <a:rPr lang="en-US" altLang="en-US" dirty="0"/>
              <a:t>With or without orientation information</a:t>
            </a:r>
          </a:p>
          <a:p>
            <a:r>
              <a:rPr lang="en-US" altLang="en-US" dirty="0"/>
              <a:t>How can we extract longer straight lines?</a:t>
            </a:r>
          </a:p>
          <a:p>
            <a:r>
              <a:rPr lang="en-US" altLang="en-US" dirty="0"/>
              <a:t>General idea:</a:t>
            </a:r>
          </a:p>
          <a:p>
            <a:pPr lvl="1"/>
            <a:r>
              <a:rPr lang="en-US" altLang="en-US" dirty="0"/>
              <a:t>Find an alternative space in which lines map to points</a:t>
            </a:r>
          </a:p>
          <a:p>
            <a:pPr lvl="1"/>
            <a:r>
              <a:rPr lang="en-US" altLang="en-US" dirty="0"/>
              <a:t>Each edge element 'votes' for the straight line which it may be a part of.</a:t>
            </a:r>
          </a:p>
          <a:p>
            <a:pPr lvl="1"/>
            <a:r>
              <a:rPr lang="en-US" altLang="en-US" dirty="0"/>
              <a:t>Points receiving a high number of votes might correspond to actual straight lines in the image.</a:t>
            </a:r>
            <a:endParaRPr lang="en-US" altLang="en-US" dirty="0">
              <a:solidFill>
                <a:schemeClr val="tx1"/>
              </a:solidFill>
              <a:latin typeface="Times-Roman"/>
            </a:endParaRPr>
          </a:p>
          <a:p>
            <a:r>
              <a:rPr lang="en-US" altLang="en-US" dirty="0">
                <a:solidFill>
                  <a:schemeClr val="tx1"/>
                </a:solidFill>
              </a:rPr>
              <a:t>The idea behind the </a:t>
            </a:r>
            <a:r>
              <a:rPr lang="en-US" altLang="en-US" dirty="0">
                <a:solidFill>
                  <a:srgbClr val="0066FF"/>
                </a:solidFill>
              </a:rPr>
              <a:t>Hough transform</a:t>
            </a:r>
            <a:r>
              <a:rPr lang="en-US" altLang="en-US" dirty="0">
                <a:solidFill>
                  <a:schemeClr val="tx1"/>
                </a:solidFill>
              </a:rPr>
              <a:t> is that a change in representation converts a point grouping problem into a peak detection problem</a:t>
            </a:r>
            <a:endParaRPr lang="en-US" altLang="en-US" dirty="0">
              <a:solidFill>
                <a:schemeClr val="tx1"/>
              </a:solidFill>
              <a:latin typeface="Times-Roman"/>
            </a:endParaRPr>
          </a:p>
          <a:p>
            <a:pPr lvl="1"/>
            <a:endParaRPr lang="en-US" altLang="en-US" dirty="0"/>
          </a:p>
        </p:txBody>
      </p:sp>
    </p:spTree>
    <p:extLst>
      <p:ext uri="{BB962C8B-B14F-4D97-AF65-F5344CB8AC3E}">
        <p14:creationId xmlns:p14="http://schemas.microsoft.com/office/powerpoint/2010/main" val="26851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7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77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77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77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77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77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779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7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Rectangle 2"/>
          <p:cNvSpPr>
            <a:spLocks noGrp="1" noChangeArrowheads="1"/>
          </p:cNvSpPr>
          <p:nvPr>
            <p:ph type="title"/>
          </p:nvPr>
        </p:nvSpPr>
        <p:spPr>
          <a:xfrm>
            <a:off x="6238875" y="285750"/>
            <a:ext cx="2828925" cy="609600"/>
          </a:xfrm>
        </p:spPr>
        <p:txBody>
          <a:bodyPr/>
          <a:lstStyle/>
          <a:p>
            <a:r>
              <a:rPr lang="en-US" altLang="en-US"/>
              <a:t>Edgels to Lines</a:t>
            </a:r>
          </a:p>
        </p:txBody>
      </p:sp>
      <p:sp>
        <p:nvSpPr>
          <p:cNvPr id="1058819" name="Rectangle 3"/>
          <p:cNvSpPr>
            <a:spLocks noGrp="1" noChangeArrowheads="1"/>
          </p:cNvSpPr>
          <p:nvPr>
            <p:ph type="body" idx="1"/>
          </p:nvPr>
        </p:nvSpPr>
        <p:spPr>
          <a:xfrm>
            <a:off x="457200" y="1447800"/>
            <a:ext cx="8077200" cy="533400"/>
          </a:xfrm>
        </p:spPr>
        <p:txBody>
          <a:bodyPr/>
          <a:lstStyle/>
          <a:p>
            <a:r>
              <a:rPr lang="en-US" altLang="en-US" dirty="0"/>
              <a:t>Consider two (edge) points, P(</a:t>
            </a:r>
            <a:r>
              <a:rPr lang="en-US" altLang="en-US" dirty="0" err="1"/>
              <a:t>x,y</a:t>
            </a:r>
            <a:r>
              <a:rPr lang="en-US" altLang="en-US" dirty="0"/>
              <a:t>) and P’(</a:t>
            </a:r>
            <a:r>
              <a:rPr lang="en-US" altLang="en-US" dirty="0" err="1"/>
              <a:t>x’,y</a:t>
            </a:r>
            <a:r>
              <a:rPr lang="en-US" altLang="en-US" dirty="0"/>
              <a:t>’) in image space: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The set of all lines through P=(</a:t>
            </a:r>
            <a:r>
              <a:rPr lang="en-US" altLang="en-US" dirty="0" err="1"/>
              <a:t>x,y</a:t>
            </a:r>
            <a:r>
              <a:rPr lang="en-US" altLang="en-US" dirty="0"/>
              <a:t>) is y=</a:t>
            </a:r>
            <a:r>
              <a:rPr lang="en-US" altLang="en-US" dirty="0" err="1"/>
              <a:t>mx</a:t>
            </a:r>
            <a:r>
              <a:rPr lang="en-US" altLang="en-US" dirty="0"/>
              <a:t> + b, for appropriate choices of m and b.</a:t>
            </a:r>
          </a:p>
          <a:p>
            <a:pPr lvl="1"/>
            <a:r>
              <a:rPr lang="en-US" altLang="en-US" dirty="0"/>
              <a:t>Similarly for P’</a:t>
            </a:r>
          </a:p>
          <a:p>
            <a:r>
              <a:rPr lang="en-US" altLang="en-US" dirty="0"/>
              <a:t>But this is also the equation of a line in (</a:t>
            </a:r>
            <a:r>
              <a:rPr lang="en-US" altLang="en-US" dirty="0" err="1"/>
              <a:t>m,b</a:t>
            </a:r>
            <a:r>
              <a:rPr lang="en-US" altLang="en-US" dirty="0"/>
              <a:t>) space, or parameter space.</a:t>
            </a:r>
          </a:p>
        </p:txBody>
      </p:sp>
      <p:grpSp>
        <p:nvGrpSpPr>
          <p:cNvPr id="1058820" name="Group 4"/>
          <p:cNvGrpSpPr>
            <a:grpSpLocks/>
          </p:cNvGrpSpPr>
          <p:nvPr/>
        </p:nvGrpSpPr>
        <p:grpSpPr bwMode="auto">
          <a:xfrm>
            <a:off x="1981200" y="2136775"/>
            <a:ext cx="5148263" cy="2081213"/>
            <a:chOff x="1248" y="1251"/>
            <a:chExt cx="3243" cy="1311"/>
          </a:xfrm>
        </p:grpSpPr>
        <p:sp>
          <p:nvSpPr>
            <p:cNvPr id="1058821" name="Line 5"/>
            <p:cNvSpPr>
              <a:spLocks noChangeShapeType="1"/>
            </p:cNvSpPr>
            <p:nvPr/>
          </p:nvSpPr>
          <p:spPr bwMode="auto">
            <a:xfrm flipV="1">
              <a:off x="1945" y="2092"/>
              <a:ext cx="19" cy="237"/>
            </a:xfrm>
            <a:prstGeom prst="line">
              <a:avLst/>
            </a:prstGeom>
            <a:noFill/>
            <a:ln w="12700">
              <a:solidFill>
                <a:srgbClr val="FFFFFF"/>
              </a:solidFill>
              <a:round/>
              <a:headEnd/>
              <a:tailEnd/>
            </a:ln>
          </p:spPr>
          <p:txBody>
            <a:bodyPr/>
            <a:lstStyle/>
            <a:p>
              <a:endParaRPr lang="en-US"/>
            </a:p>
          </p:txBody>
        </p:sp>
        <p:sp>
          <p:nvSpPr>
            <p:cNvPr id="1058822" name="Line 6"/>
            <p:cNvSpPr>
              <a:spLocks noChangeShapeType="1"/>
            </p:cNvSpPr>
            <p:nvPr/>
          </p:nvSpPr>
          <p:spPr bwMode="auto">
            <a:xfrm>
              <a:off x="1857" y="2103"/>
              <a:ext cx="204" cy="215"/>
            </a:xfrm>
            <a:prstGeom prst="line">
              <a:avLst/>
            </a:prstGeom>
            <a:noFill/>
            <a:ln w="12700">
              <a:solidFill>
                <a:srgbClr val="FFFFFF"/>
              </a:solidFill>
              <a:round/>
              <a:headEnd/>
              <a:tailEnd/>
            </a:ln>
          </p:spPr>
          <p:txBody>
            <a:bodyPr/>
            <a:lstStyle/>
            <a:p>
              <a:endParaRPr lang="en-US"/>
            </a:p>
          </p:txBody>
        </p:sp>
        <p:sp>
          <p:nvSpPr>
            <p:cNvPr id="1058823" name="Line 7"/>
            <p:cNvSpPr>
              <a:spLocks noChangeShapeType="1"/>
            </p:cNvSpPr>
            <p:nvPr/>
          </p:nvSpPr>
          <p:spPr bwMode="auto">
            <a:xfrm flipV="1">
              <a:off x="1829" y="2135"/>
              <a:ext cx="217" cy="175"/>
            </a:xfrm>
            <a:prstGeom prst="line">
              <a:avLst/>
            </a:prstGeom>
            <a:noFill/>
            <a:ln w="12700">
              <a:solidFill>
                <a:srgbClr val="FFFFFF"/>
              </a:solidFill>
              <a:round/>
              <a:headEnd/>
              <a:tailEnd/>
            </a:ln>
          </p:spPr>
          <p:txBody>
            <a:bodyPr/>
            <a:lstStyle/>
            <a:p>
              <a:endParaRPr lang="en-US"/>
            </a:p>
          </p:txBody>
        </p:sp>
        <p:sp>
          <p:nvSpPr>
            <p:cNvPr id="1058824" name="Line 8"/>
            <p:cNvSpPr>
              <a:spLocks noChangeShapeType="1"/>
            </p:cNvSpPr>
            <p:nvPr/>
          </p:nvSpPr>
          <p:spPr bwMode="auto">
            <a:xfrm>
              <a:off x="1391" y="1437"/>
              <a:ext cx="0" cy="1125"/>
            </a:xfrm>
            <a:prstGeom prst="line">
              <a:avLst/>
            </a:prstGeom>
            <a:noFill/>
            <a:ln w="12700">
              <a:solidFill>
                <a:srgbClr val="FFFFFF"/>
              </a:solidFill>
              <a:round/>
              <a:headEnd type="triangle" w="med" len="med"/>
              <a:tailEnd/>
            </a:ln>
          </p:spPr>
          <p:txBody>
            <a:bodyPr/>
            <a:lstStyle/>
            <a:p>
              <a:endParaRPr lang="en-US"/>
            </a:p>
          </p:txBody>
        </p:sp>
        <p:sp>
          <p:nvSpPr>
            <p:cNvPr id="1058825" name="Line 9"/>
            <p:cNvSpPr>
              <a:spLocks noChangeShapeType="1"/>
            </p:cNvSpPr>
            <p:nvPr/>
          </p:nvSpPr>
          <p:spPr bwMode="auto">
            <a:xfrm>
              <a:off x="1248" y="2468"/>
              <a:ext cx="3095" cy="1"/>
            </a:xfrm>
            <a:prstGeom prst="line">
              <a:avLst/>
            </a:prstGeom>
            <a:noFill/>
            <a:ln w="12700">
              <a:solidFill>
                <a:srgbClr val="FFFFFF"/>
              </a:solidFill>
              <a:round/>
              <a:headEnd/>
              <a:tailEnd type="triangle" w="med" len="med"/>
            </a:ln>
          </p:spPr>
          <p:txBody>
            <a:bodyPr/>
            <a:lstStyle/>
            <a:p>
              <a:endParaRPr lang="en-US"/>
            </a:p>
          </p:txBody>
        </p:sp>
        <p:sp>
          <p:nvSpPr>
            <p:cNvPr id="1058826" name="Line 10"/>
            <p:cNvSpPr>
              <a:spLocks noChangeShapeType="1"/>
            </p:cNvSpPr>
            <p:nvPr/>
          </p:nvSpPr>
          <p:spPr bwMode="auto">
            <a:xfrm flipV="1">
              <a:off x="1643" y="1689"/>
              <a:ext cx="2133" cy="609"/>
            </a:xfrm>
            <a:prstGeom prst="line">
              <a:avLst/>
            </a:prstGeom>
            <a:noFill/>
            <a:ln w="12700">
              <a:solidFill>
                <a:srgbClr val="FFFFFF"/>
              </a:solidFill>
              <a:round/>
              <a:headEnd/>
              <a:tailEnd/>
            </a:ln>
          </p:spPr>
          <p:txBody>
            <a:bodyPr/>
            <a:lstStyle/>
            <a:p>
              <a:endParaRPr lang="en-US"/>
            </a:p>
          </p:txBody>
        </p:sp>
        <p:sp>
          <p:nvSpPr>
            <p:cNvPr id="1058827" name="Oval 11"/>
            <p:cNvSpPr>
              <a:spLocks noChangeArrowheads="1"/>
            </p:cNvSpPr>
            <p:nvPr/>
          </p:nvSpPr>
          <p:spPr bwMode="auto">
            <a:xfrm>
              <a:off x="1938" y="2197"/>
              <a:ext cx="41" cy="38"/>
            </a:xfrm>
            <a:prstGeom prst="ellipse">
              <a:avLst/>
            </a:prstGeom>
            <a:solidFill>
              <a:srgbClr val="D82204"/>
            </a:solidFill>
            <a:ln w="12700">
              <a:solidFill>
                <a:srgbClr val="D82204"/>
              </a:solidFill>
              <a:round/>
              <a:headEnd/>
              <a:tailEnd/>
            </a:ln>
          </p:spPr>
          <p:txBody>
            <a:bodyPr/>
            <a:lstStyle/>
            <a:p>
              <a:endParaRPr lang="en-US"/>
            </a:p>
          </p:txBody>
        </p:sp>
        <p:sp>
          <p:nvSpPr>
            <p:cNvPr id="1058828" name="Rectangle 12"/>
            <p:cNvSpPr>
              <a:spLocks noChangeArrowheads="1"/>
            </p:cNvSpPr>
            <p:nvPr/>
          </p:nvSpPr>
          <p:spPr bwMode="auto">
            <a:xfrm>
              <a:off x="2109" y="2204"/>
              <a:ext cx="128" cy="230"/>
            </a:xfrm>
            <a:prstGeom prst="rect">
              <a:avLst/>
            </a:prstGeom>
            <a:noFill/>
            <a:ln w="9525">
              <a:noFill/>
              <a:miter lim="800000"/>
              <a:headEnd/>
              <a:tailEnd/>
            </a:ln>
          </p:spPr>
          <p:txBody>
            <a:bodyPr wrap="none" lIns="0" tIns="0" rIns="0" bIns="0">
              <a:spAutoFit/>
            </a:bodyPr>
            <a:lstStyle/>
            <a:p>
              <a:r>
                <a:rPr lang="en-US" altLang="en-US" sz="2400" dirty="0">
                  <a:solidFill>
                    <a:srgbClr val="FFFFFF"/>
                  </a:solidFill>
                </a:rPr>
                <a:t>P</a:t>
              </a:r>
              <a:endParaRPr lang="en-US" altLang="en-US" dirty="0">
                <a:solidFill>
                  <a:srgbClr val="FFFFFF"/>
                </a:solidFill>
              </a:endParaRPr>
            </a:p>
          </p:txBody>
        </p:sp>
        <p:sp>
          <p:nvSpPr>
            <p:cNvPr id="1058829" name="Rectangle 13"/>
            <p:cNvSpPr>
              <a:spLocks noChangeArrowheads="1"/>
            </p:cNvSpPr>
            <p:nvPr/>
          </p:nvSpPr>
          <p:spPr bwMode="auto">
            <a:xfrm>
              <a:off x="3366" y="1827"/>
              <a:ext cx="218" cy="230"/>
            </a:xfrm>
            <a:prstGeom prst="rect">
              <a:avLst/>
            </a:prstGeom>
            <a:noFill/>
            <a:ln w="9525">
              <a:noFill/>
              <a:miter lim="800000"/>
              <a:headEnd/>
              <a:tailEnd/>
            </a:ln>
          </p:spPr>
          <p:txBody>
            <a:bodyPr wrap="none" lIns="0" tIns="0" rIns="0" bIns="0">
              <a:spAutoFit/>
            </a:bodyPr>
            <a:lstStyle/>
            <a:p>
              <a:r>
                <a:rPr lang="en-US" altLang="en-US" sz="2400">
                  <a:solidFill>
                    <a:srgbClr val="FFFFFF"/>
                  </a:solidFill>
                </a:rPr>
                <a:t>P '</a:t>
              </a:r>
              <a:endParaRPr lang="en-US" altLang="en-US">
                <a:solidFill>
                  <a:srgbClr val="FFFFFF"/>
                </a:solidFill>
              </a:endParaRPr>
            </a:p>
          </p:txBody>
        </p:sp>
        <p:sp>
          <p:nvSpPr>
            <p:cNvPr id="1058830" name="Line 14"/>
            <p:cNvSpPr>
              <a:spLocks noChangeShapeType="1"/>
            </p:cNvSpPr>
            <p:nvPr/>
          </p:nvSpPr>
          <p:spPr bwMode="auto">
            <a:xfrm>
              <a:off x="3161" y="1758"/>
              <a:ext cx="184" cy="183"/>
            </a:xfrm>
            <a:prstGeom prst="line">
              <a:avLst/>
            </a:prstGeom>
            <a:noFill/>
            <a:ln w="12700">
              <a:solidFill>
                <a:srgbClr val="FFFFFF"/>
              </a:solidFill>
              <a:round/>
              <a:headEnd/>
              <a:tailEnd/>
            </a:ln>
          </p:spPr>
          <p:txBody>
            <a:bodyPr/>
            <a:lstStyle/>
            <a:p>
              <a:endParaRPr lang="en-US"/>
            </a:p>
          </p:txBody>
        </p:sp>
        <p:sp>
          <p:nvSpPr>
            <p:cNvPr id="1058831" name="Line 15"/>
            <p:cNvSpPr>
              <a:spLocks noChangeShapeType="1"/>
            </p:cNvSpPr>
            <p:nvPr/>
          </p:nvSpPr>
          <p:spPr bwMode="auto">
            <a:xfrm flipH="1">
              <a:off x="3215" y="1721"/>
              <a:ext cx="75" cy="238"/>
            </a:xfrm>
            <a:prstGeom prst="line">
              <a:avLst/>
            </a:prstGeom>
            <a:noFill/>
            <a:ln w="12700">
              <a:solidFill>
                <a:srgbClr val="FFFFFF"/>
              </a:solidFill>
              <a:round/>
              <a:headEnd/>
              <a:tailEnd/>
            </a:ln>
          </p:spPr>
          <p:txBody>
            <a:bodyPr/>
            <a:lstStyle/>
            <a:p>
              <a:endParaRPr lang="en-US"/>
            </a:p>
          </p:txBody>
        </p:sp>
        <p:sp>
          <p:nvSpPr>
            <p:cNvPr id="1058832" name="Line 16"/>
            <p:cNvSpPr>
              <a:spLocks noChangeShapeType="1"/>
            </p:cNvSpPr>
            <p:nvPr/>
          </p:nvSpPr>
          <p:spPr bwMode="auto">
            <a:xfrm flipH="1">
              <a:off x="3133" y="1739"/>
              <a:ext cx="239" cy="194"/>
            </a:xfrm>
            <a:prstGeom prst="line">
              <a:avLst/>
            </a:prstGeom>
            <a:noFill/>
            <a:ln w="12700">
              <a:solidFill>
                <a:srgbClr val="FFFFFF"/>
              </a:solidFill>
              <a:round/>
              <a:headEnd/>
              <a:tailEnd/>
            </a:ln>
          </p:spPr>
          <p:txBody>
            <a:bodyPr/>
            <a:lstStyle/>
            <a:p>
              <a:endParaRPr lang="en-US"/>
            </a:p>
          </p:txBody>
        </p:sp>
        <p:sp>
          <p:nvSpPr>
            <p:cNvPr id="1058833" name="Rectangle 17"/>
            <p:cNvSpPr>
              <a:spLocks noChangeArrowheads="1"/>
            </p:cNvSpPr>
            <p:nvPr/>
          </p:nvSpPr>
          <p:spPr bwMode="auto">
            <a:xfrm>
              <a:off x="2623" y="1829"/>
              <a:ext cx="80" cy="17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L</a:t>
              </a:r>
              <a:endParaRPr lang="en-US" altLang="en-US">
                <a:solidFill>
                  <a:srgbClr val="FFFFFF"/>
                </a:solidFill>
              </a:endParaRPr>
            </a:p>
          </p:txBody>
        </p:sp>
        <p:sp>
          <p:nvSpPr>
            <p:cNvPr id="1058834" name="Text Box 18"/>
            <p:cNvSpPr txBox="1">
              <a:spLocks noChangeArrowheads="1"/>
            </p:cNvSpPr>
            <p:nvPr/>
          </p:nvSpPr>
          <p:spPr bwMode="auto">
            <a:xfrm>
              <a:off x="4319" y="2367"/>
              <a:ext cx="172" cy="192"/>
            </a:xfrm>
            <a:prstGeom prst="rect">
              <a:avLst/>
            </a:prstGeom>
            <a:noFill/>
            <a:ln w="12700">
              <a:noFill/>
              <a:miter lim="800000"/>
              <a:headEnd type="none" w="sm" len="sm"/>
              <a:tailEnd type="none" w="sm" len="sm"/>
            </a:ln>
            <a:effectLst/>
          </p:spPr>
          <p:txBody>
            <a:bodyPr wrap="none">
              <a:spAutoFit/>
            </a:bodyPr>
            <a:lstStyle/>
            <a:p>
              <a:r>
                <a:rPr lang="en-US" altLang="en-US"/>
                <a:t>x</a:t>
              </a:r>
            </a:p>
          </p:txBody>
        </p:sp>
        <p:sp>
          <p:nvSpPr>
            <p:cNvPr id="1058835" name="Text Box 19"/>
            <p:cNvSpPr txBox="1">
              <a:spLocks noChangeArrowheads="1"/>
            </p:cNvSpPr>
            <p:nvPr/>
          </p:nvSpPr>
          <p:spPr bwMode="auto">
            <a:xfrm>
              <a:off x="1306" y="1251"/>
              <a:ext cx="172" cy="192"/>
            </a:xfrm>
            <a:prstGeom prst="rect">
              <a:avLst/>
            </a:prstGeom>
            <a:noFill/>
            <a:ln w="12700">
              <a:noFill/>
              <a:miter lim="800000"/>
              <a:headEnd type="none" w="sm" len="sm"/>
              <a:tailEnd type="none" w="sm" len="sm"/>
            </a:ln>
            <a:effectLst/>
          </p:spPr>
          <p:txBody>
            <a:bodyPr wrap="none">
              <a:spAutoFit/>
            </a:bodyPr>
            <a:lstStyle/>
            <a:p>
              <a:r>
                <a:rPr lang="en-US" altLang="en-US"/>
                <a:t>y</a:t>
              </a:r>
            </a:p>
          </p:txBody>
        </p:sp>
        <p:sp>
          <p:nvSpPr>
            <p:cNvPr id="1058836" name="Oval 20"/>
            <p:cNvSpPr>
              <a:spLocks noChangeArrowheads="1"/>
            </p:cNvSpPr>
            <p:nvPr/>
          </p:nvSpPr>
          <p:spPr bwMode="auto">
            <a:xfrm>
              <a:off x="3236" y="1820"/>
              <a:ext cx="39" cy="44"/>
            </a:xfrm>
            <a:prstGeom prst="ellipse">
              <a:avLst/>
            </a:prstGeom>
            <a:solidFill>
              <a:srgbClr val="D82204"/>
            </a:solidFill>
            <a:ln w="12700">
              <a:solidFill>
                <a:srgbClr val="D82204"/>
              </a:solidFill>
              <a:round/>
              <a:headEnd/>
              <a:tailEnd/>
            </a:ln>
          </p:spPr>
          <p:txBody>
            <a:bodyPr/>
            <a:lstStyle/>
            <a:p>
              <a:endParaRPr lang="en-US"/>
            </a:p>
          </p:txBody>
        </p:sp>
      </p:grpSp>
    </p:spTree>
    <p:extLst>
      <p:ext uri="{BB962C8B-B14F-4D97-AF65-F5344CB8AC3E}">
        <p14:creationId xmlns:p14="http://schemas.microsoft.com/office/powerpoint/2010/main" val="1227246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Rectangle 2"/>
          <p:cNvSpPr>
            <a:spLocks noGrp="1" noChangeArrowheads="1"/>
          </p:cNvSpPr>
          <p:nvPr>
            <p:ph type="title"/>
          </p:nvPr>
        </p:nvSpPr>
        <p:spPr>
          <a:xfrm>
            <a:off x="5934075" y="285750"/>
            <a:ext cx="3209925" cy="609600"/>
          </a:xfrm>
        </p:spPr>
        <p:txBody>
          <a:bodyPr/>
          <a:lstStyle/>
          <a:p>
            <a:r>
              <a:rPr lang="en-US" altLang="en-US"/>
              <a:t>Parameter Space</a:t>
            </a:r>
          </a:p>
        </p:txBody>
      </p:sp>
      <p:sp>
        <p:nvSpPr>
          <p:cNvPr id="1059843" name="Line 3"/>
          <p:cNvSpPr>
            <a:spLocks noChangeShapeType="1"/>
          </p:cNvSpPr>
          <p:nvPr/>
        </p:nvSpPr>
        <p:spPr bwMode="auto">
          <a:xfrm>
            <a:off x="1836738" y="1868488"/>
            <a:ext cx="1587" cy="2273300"/>
          </a:xfrm>
          <a:prstGeom prst="line">
            <a:avLst/>
          </a:prstGeom>
          <a:noFill/>
          <a:ln w="12700">
            <a:noFill/>
            <a:round/>
            <a:headEnd/>
            <a:tailEnd/>
          </a:ln>
        </p:spPr>
        <p:txBody>
          <a:bodyPr/>
          <a:lstStyle/>
          <a:p>
            <a:endParaRPr lang="en-US"/>
          </a:p>
        </p:txBody>
      </p:sp>
      <p:sp>
        <p:nvSpPr>
          <p:cNvPr id="1059844" name="Line 4"/>
          <p:cNvSpPr>
            <a:spLocks noChangeShapeType="1"/>
          </p:cNvSpPr>
          <p:nvPr/>
        </p:nvSpPr>
        <p:spPr bwMode="auto">
          <a:xfrm>
            <a:off x="1568450" y="3949700"/>
            <a:ext cx="5754688" cy="1588"/>
          </a:xfrm>
          <a:prstGeom prst="line">
            <a:avLst/>
          </a:prstGeom>
          <a:noFill/>
          <a:ln w="12700">
            <a:noFill/>
            <a:round/>
            <a:headEnd/>
            <a:tailEnd/>
          </a:ln>
        </p:spPr>
        <p:txBody>
          <a:bodyPr/>
          <a:lstStyle/>
          <a:p>
            <a:endParaRPr lang="en-US"/>
          </a:p>
        </p:txBody>
      </p:sp>
      <p:grpSp>
        <p:nvGrpSpPr>
          <p:cNvPr id="1059845" name="Group 5"/>
          <p:cNvGrpSpPr>
            <a:grpSpLocks/>
          </p:cNvGrpSpPr>
          <p:nvPr/>
        </p:nvGrpSpPr>
        <p:grpSpPr bwMode="auto">
          <a:xfrm>
            <a:off x="1790700" y="2362200"/>
            <a:ext cx="5448300" cy="2438400"/>
            <a:chOff x="960" y="1623"/>
            <a:chExt cx="4061" cy="1979"/>
          </a:xfrm>
        </p:grpSpPr>
        <p:sp>
          <p:nvSpPr>
            <p:cNvPr id="1059846" name="Oval 6"/>
            <p:cNvSpPr>
              <a:spLocks noChangeArrowheads="1"/>
            </p:cNvSpPr>
            <p:nvPr/>
          </p:nvSpPr>
          <p:spPr bwMode="auto">
            <a:xfrm>
              <a:off x="1797" y="2623"/>
              <a:ext cx="48" cy="48"/>
            </a:xfrm>
            <a:prstGeom prst="ellipse">
              <a:avLst/>
            </a:prstGeom>
            <a:solidFill>
              <a:srgbClr val="000000"/>
            </a:solidFill>
            <a:ln w="12700">
              <a:noFill/>
              <a:round/>
              <a:headEnd/>
              <a:tailEnd/>
            </a:ln>
          </p:spPr>
          <p:txBody>
            <a:bodyPr/>
            <a:lstStyle/>
            <a:p>
              <a:endParaRPr lang="en-US"/>
            </a:p>
          </p:txBody>
        </p:sp>
        <p:sp>
          <p:nvSpPr>
            <p:cNvPr id="1059847" name="Rectangle 7"/>
            <p:cNvSpPr>
              <a:spLocks noChangeArrowheads="1"/>
            </p:cNvSpPr>
            <p:nvPr/>
          </p:nvSpPr>
          <p:spPr bwMode="auto">
            <a:xfrm>
              <a:off x="1014" y="1623"/>
              <a:ext cx="127" cy="296"/>
            </a:xfrm>
            <a:prstGeom prst="rect">
              <a:avLst/>
            </a:prstGeom>
            <a:noFill/>
            <a:ln w="9525">
              <a:noFill/>
              <a:miter lim="800000"/>
              <a:headEnd/>
              <a:tailEnd/>
            </a:ln>
          </p:spPr>
          <p:txBody>
            <a:bodyPr wrap="none" lIns="0" tIns="0" rIns="0" bIns="0">
              <a:spAutoFit/>
            </a:bodyPr>
            <a:lstStyle/>
            <a:p>
              <a:r>
                <a:rPr lang="en-US" altLang="en-US" sz="2400">
                  <a:solidFill>
                    <a:srgbClr val="FFFFFF"/>
                  </a:solidFill>
                </a:rPr>
                <a:t>b</a:t>
              </a:r>
              <a:endParaRPr lang="en-US" altLang="en-US">
                <a:solidFill>
                  <a:srgbClr val="FFFFFF"/>
                </a:solidFill>
              </a:endParaRPr>
            </a:p>
          </p:txBody>
        </p:sp>
        <p:sp>
          <p:nvSpPr>
            <p:cNvPr id="1059848" name="Rectangle 8"/>
            <p:cNvSpPr>
              <a:spLocks noChangeArrowheads="1"/>
            </p:cNvSpPr>
            <p:nvPr/>
          </p:nvSpPr>
          <p:spPr bwMode="auto">
            <a:xfrm>
              <a:off x="4832" y="3034"/>
              <a:ext cx="189" cy="296"/>
            </a:xfrm>
            <a:prstGeom prst="rect">
              <a:avLst/>
            </a:prstGeom>
            <a:noFill/>
            <a:ln w="9525">
              <a:noFill/>
              <a:miter lim="800000"/>
              <a:headEnd/>
              <a:tailEnd/>
            </a:ln>
          </p:spPr>
          <p:txBody>
            <a:bodyPr wrap="none" lIns="0" tIns="0" rIns="0" bIns="0">
              <a:spAutoFit/>
            </a:bodyPr>
            <a:lstStyle/>
            <a:p>
              <a:r>
                <a:rPr lang="en-US" altLang="en-US" sz="2400">
                  <a:solidFill>
                    <a:srgbClr val="FFFFFF"/>
                  </a:solidFill>
                </a:rPr>
                <a:t>m</a:t>
              </a:r>
              <a:endParaRPr lang="en-US" altLang="en-US">
                <a:solidFill>
                  <a:srgbClr val="FFFFFF"/>
                </a:solidFill>
              </a:endParaRPr>
            </a:p>
          </p:txBody>
        </p:sp>
        <p:sp>
          <p:nvSpPr>
            <p:cNvPr id="1059849" name="Line 9"/>
            <p:cNvSpPr>
              <a:spLocks noChangeShapeType="1"/>
            </p:cNvSpPr>
            <p:nvPr/>
          </p:nvSpPr>
          <p:spPr bwMode="auto">
            <a:xfrm>
              <a:off x="1630" y="1919"/>
              <a:ext cx="366" cy="1424"/>
            </a:xfrm>
            <a:prstGeom prst="line">
              <a:avLst/>
            </a:prstGeom>
            <a:noFill/>
            <a:ln w="12700">
              <a:noFill/>
              <a:round/>
              <a:headEnd/>
              <a:tailEnd/>
            </a:ln>
          </p:spPr>
          <p:txBody>
            <a:bodyPr/>
            <a:lstStyle/>
            <a:p>
              <a:endParaRPr lang="en-US"/>
            </a:p>
          </p:txBody>
        </p:sp>
        <p:sp>
          <p:nvSpPr>
            <p:cNvPr id="1059850" name="Rectangle 10"/>
            <p:cNvSpPr>
              <a:spLocks noChangeArrowheads="1"/>
            </p:cNvSpPr>
            <p:nvPr/>
          </p:nvSpPr>
          <p:spPr bwMode="auto">
            <a:xfrm>
              <a:off x="1782" y="2088"/>
              <a:ext cx="1010" cy="296"/>
            </a:xfrm>
            <a:prstGeom prst="rect">
              <a:avLst/>
            </a:prstGeom>
            <a:noFill/>
            <a:ln w="9525">
              <a:noFill/>
              <a:miter lim="800000"/>
              <a:headEnd/>
              <a:tailEnd/>
            </a:ln>
          </p:spPr>
          <p:txBody>
            <a:bodyPr wrap="none" lIns="0" tIns="0" rIns="0" bIns="0">
              <a:spAutoFit/>
            </a:bodyPr>
            <a:lstStyle/>
            <a:p>
              <a:r>
                <a:rPr lang="en-US" altLang="en-US" sz="2400">
                  <a:solidFill>
                    <a:srgbClr val="FFFFFF"/>
                  </a:solidFill>
                </a:rPr>
                <a:t>b = -mx+y</a:t>
              </a:r>
              <a:endParaRPr lang="en-US" altLang="en-US">
                <a:solidFill>
                  <a:srgbClr val="FFFFFF"/>
                </a:solidFill>
              </a:endParaRPr>
            </a:p>
          </p:txBody>
        </p:sp>
        <p:sp>
          <p:nvSpPr>
            <p:cNvPr id="1059851" name="Rectangle 11"/>
            <p:cNvSpPr>
              <a:spLocks noChangeArrowheads="1"/>
            </p:cNvSpPr>
            <p:nvPr/>
          </p:nvSpPr>
          <p:spPr bwMode="auto">
            <a:xfrm>
              <a:off x="2221" y="2783"/>
              <a:ext cx="1199" cy="296"/>
            </a:xfrm>
            <a:prstGeom prst="rect">
              <a:avLst/>
            </a:prstGeom>
            <a:noFill/>
            <a:ln w="9525">
              <a:noFill/>
              <a:miter lim="800000"/>
              <a:headEnd/>
              <a:tailEnd/>
            </a:ln>
          </p:spPr>
          <p:txBody>
            <a:bodyPr wrap="none" lIns="0" tIns="0" rIns="0" bIns="0">
              <a:spAutoFit/>
            </a:bodyPr>
            <a:lstStyle/>
            <a:p>
              <a:r>
                <a:rPr lang="en-US" altLang="en-US" sz="2400">
                  <a:solidFill>
                    <a:srgbClr val="FFFFFF"/>
                  </a:solidFill>
                </a:rPr>
                <a:t>b’ = -m’x'+y'</a:t>
              </a:r>
              <a:endParaRPr lang="en-US" altLang="en-US">
                <a:solidFill>
                  <a:srgbClr val="FFFFFF"/>
                </a:solidFill>
              </a:endParaRPr>
            </a:p>
          </p:txBody>
        </p:sp>
        <p:sp>
          <p:nvSpPr>
            <p:cNvPr id="1059852" name="Rectangle 12"/>
            <p:cNvSpPr>
              <a:spLocks noChangeArrowheads="1"/>
            </p:cNvSpPr>
            <p:nvPr/>
          </p:nvSpPr>
          <p:spPr bwMode="auto">
            <a:xfrm>
              <a:off x="3261" y="1767"/>
              <a:ext cx="1728" cy="297"/>
            </a:xfrm>
            <a:prstGeom prst="rect">
              <a:avLst/>
            </a:prstGeom>
            <a:noFill/>
            <a:ln w="9525">
              <a:noFill/>
              <a:miter lim="800000"/>
              <a:headEnd/>
              <a:tailEnd/>
            </a:ln>
          </p:spPr>
          <p:txBody>
            <a:bodyPr wrap="none" lIns="0" tIns="0" rIns="0" bIns="0">
              <a:spAutoFit/>
            </a:bodyPr>
            <a:lstStyle/>
            <a:p>
              <a:r>
                <a:rPr lang="en-US" altLang="en-US" sz="2400" i="1">
                  <a:solidFill>
                    <a:srgbClr val="FFFFFF"/>
                  </a:solidFill>
                </a:rPr>
                <a:t>x,y; x',y' are fixed</a:t>
              </a:r>
              <a:endParaRPr lang="en-US" altLang="en-US">
                <a:solidFill>
                  <a:srgbClr val="FFFFFF"/>
                </a:solidFill>
              </a:endParaRPr>
            </a:p>
          </p:txBody>
        </p:sp>
        <p:sp>
          <p:nvSpPr>
            <p:cNvPr id="1059853" name="Line 13"/>
            <p:cNvSpPr>
              <a:spLocks noChangeShapeType="1"/>
            </p:cNvSpPr>
            <p:nvPr/>
          </p:nvSpPr>
          <p:spPr bwMode="auto">
            <a:xfrm flipV="1">
              <a:off x="1205" y="2817"/>
              <a:ext cx="428" cy="518"/>
            </a:xfrm>
            <a:prstGeom prst="line">
              <a:avLst/>
            </a:prstGeom>
            <a:noFill/>
            <a:ln w="39688" cap="rnd">
              <a:noFill/>
              <a:round/>
              <a:headEnd/>
              <a:tailEnd/>
            </a:ln>
          </p:spPr>
          <p:txBody>
            <a:bodyPr/>
            <a:lstStyle/>
            <a:p>
              <a:endParaRPr lang="en-US"/>
            </a:p>
          </p:txBody>
        </p:sp>
        <p:sp>
          <p:nvSpPr>
            <p:cNvPr id="1059854" name="Rectangle 14"/>
            <p:cNvSpPr>
              <a:spLocks noChangeArrowheads="1"/>
            </p:cNvSpPr>
            <p:nvPr/>
          </p:nvSpPr>
          <p:spPr bwMode="auto">
            <a:xfrm>
              <a:off x="990" y="3379"/>
              <a:ext cx="198" cy="22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(m</a:t>
              </a:r>
              <a:endParaRPr lang="en-US" altLang="en-US">
                <a:solidFill>
                  <a:srgbClr val="FFFFFF"/>
                </a:solidFill>
              </a:endParaRPr>
            </a:p>
          </p:txBody>
        </p:sp>
        <p:sp>
          <p:nvSpPr>
            <p:cNvPr id="1059855" name="Rectangle 15"/>
            <p:cNvSpPr>
              <a:spLocks noChangeArrowheads="1"/>
            </p:cNvSpPr>
            <p:nvPr/>
          </p:nvSpPr>
          <p:spPr bwMode="auto">
            <a:xfrm>
              <a:off x="1182" y="3379"/>
              <a:ext cx="142" cy="22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,b</a:t>
              </a:r>
              <a:endParaRPr lang="en-US" altLang="en-US">
                <a:solidFill>
                  <a:srgbClr val="FFFFFF"/>
                </a:solidFill>
              </a:endParaRPr>
            </a:p>
          </p:txBody>
        </p:sp>
        <p:sp>
          <p:nvSpPr>
            <p:cNvPr id="1059856" name="Rectangle 16"/>
            <p:cNvSpPr>
              <a:spLocks noChangeArrowheads="1"/>
            </p:cNvSpPr>
            <p:nvPr/>
          </p:nvSpPr>
          <p:spPr bwMode="auto">
            <a:xfrm>
              <a:off x="1326" y="3379"/>
              <a:ext cx="56" cy="22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a:t>
              </a:r>
              <a:endParaRPr lang="en-US" altLang="en-US">
                <a:solidFill>
                  <a:srgbClr val="FFFFFF"/>
                </a:solidFill>
              </a:endParaRPr>
            </a:p>
          </p:txBody>
        </p:sp>
        <p:sp>
          <p:nvSpPr>
            <p:cNvPr id="1059857" name="Rectangle 17"/>
            <p:cNvSpPr>
              <a:spLocks noChangeArrowheads="1"/>
            </p:cNvSpPr>
            <p:nvPr/>
          </p:nvSpPr>
          <p:spPr bwMode="auto">
            <a:xfrm>
              <a:off x="1709" y="1836"/>
              <a:ext cx="142" cy="22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L </a:t>
              </a:r>
              <a:endParaRPr lang="en-US" altLang="en-US">
                <a:solidFill>
                  <a:srgbClr val="FFFFFF"/>
                </a:solidFill>
              </a:endParaRPr>
            </a:p>
          </p:txBody>
        </p:sp>
        <p:sp>
          <p:nvSpPr>
            <p:cNvPr id="1059858" name="Rectangle 18"/>
            <p:cNvSpPr>
              <a:spLocks noChangeArrowheads="1"/>
            </p:cNvSpPr>
            <p:nvPr/>
          </p:nvSpPr>
          <p:spPr bwMode="auto">
            <a:xfrm>
              <a:off x="1834" y="1932"/>
              <a:ext cx="52" cy="124"/>
            </a:xfrm>
            <a:prstGeom prst="rect">
              <a:avLst/>
            </a:prstGeom>
            <a:noFill/>
            <a:ln w="9525">
              <a:noFill/>
              <a:miter lim="800000"/>
              <a:headEnd/>
              <a:tailEnd/>
            </a:ln>
          </p:spPr>
          <p:txBody>
            <a:bodyPr wrap="none" lIns="0" tIns="0" rIns="0" bIns="0">
              <a:spAutoFit/>
            </a:bodyPr>
            <a:lstStyle/>
            <a:p>
              <a:r>
                <a:rPr lang="en-US" altLang="en-US" sz="1000">
                  <a:solidFill>
                    <a:srgbClr val="FFFFFF"/>
                  </a:solidFill>
                </a:rPr>
                <a:t>1</a:t>
              </a:r>
              <a:endParaRPr lang="en-US" altLang="en-US">
                <a:solidFill>
                  <a:srgbClr val="FFFFFF"/>
                </a:solidFill>
              </a:endParaRPr>
            </a:p>
          </p:txBody>
        </p:sp>
        <p:sp>
          <p:nvSpPr>
            <p:cNvPr id="1059859" name="Rectangle 19"/>
            <p:cNvSpPr>
              <a:spLocks noChangeArrowheads="1"/>
            </p:cNvSpPr>
            <p:nvPr/>
          </p:nvSpPr>
          <p:spPr bwMode="auto">
            <a:xfrm>
              <a:off x="1284" y="2283"/>
              <a:ext cx="95" cy="22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L</a:t>
              </a:r>
              <a:endParaRPr lang="en-US" altLang="en-US">
                <a:solidFill>
                  <a:srgbClr val="FFFFFF"/>
                </a:solidFill>
              </a:endParaRPr>
            </a:p>
          </p:txBody>
        </p:sp>
        <p:sp>
          <p:nvSpPr>
            <p:cNvPr id="1059860" name="Rectangle 20"/>
            <p:cNvSpPr>
              <a:spLocks noChangeArrowheads="1"/>
            </p:cNvSpPr>
            <p:nvPr/>
          </p:nvSpPr>
          <p:spPr bwMode="auto">
            <a:xfrm>
              <a:off x="1373" y="2379"/>
              <a:ext cx="52" cy="124"/>
            </a:xfrm>
            <a:prstGeom prst="rect">
              <a:avLst/>
            </a:prstGeom>
            <a:noFill/>
            <a:ln w="9525">
              <a:noFill/>
              <a:miter lim="800000"/>
              <a:headEnd/>
              <a:tailEnd/>
            </a:ln>
          </p:spPr>
          <p:txBody>
            <a:bodyPr wrap="none" lIns="0" tIns="0" rIns="0" bIns="0">
              <a:spAutoFit/>
            </a:bodyPr>
            <a:lstStyle/>
            <a:p>
              <a:r>
                <a:rPr lang="en-US" altLang="en-US" sz="1000">
                  <a:solidFill>
                    <a:srgbClr val="FFFFFF"/>
                  </a:solidFill>
                </a:rPr>
                <a:t>2</a:t>
              </a:r>
              <a:endParaRPr lang="en-US" altLang="en-US">
                <a:solidFill>
                  <a:srgbClr val="FFFFFF"/>
                </a:solidFill>
              </a:endParaRPr>
            </a:p>
          </p:txBody>
        </p:sp>
        <p:sp>
          <p:nvSpPr>
            <p:cNvPr id="1059861" name="Line 21"/>
            <p:cNvSpPr>
              <a:spLocks noChangeShapeType="1"/>
            </p:cNvSpPr>
            <p:nvPr/>
          </p:nvSpPr>
          <p:spPr bwMode="auto">
            <a:xfrm flipV="1">
              <a:off x="1056" y="1872"/>
              <a:ext cx="0" cy="1391"/>
            </a:xfrm>
            <a:prstGeom prst="line">
              <a:avLst/>
            </a:prstGeom>
            <a:noFill/>
            <a:ln w="12700">
              <a:solidFill>
                <a:schemeClr val="tx1"/>
              </a:solidFill>
              <a:round/>
              <a:headEnd/>
              <a:tailEnd type="triangle" w="med" len="med"/>
            </a:ln>
            <a:effectLst/>
          </p:spPr>
          <p:txBody>
            <a:bodyPr wrap="none" anchor="ctr"/>
            <a:lstStyle/>
            <a:p>
              <a:endParaRPr lang="en-US"/>
            </a:p>
          </p:txBody>
        </p:sp>
        <p:sp>
          <p:nvSpPr>
            <p:cNvPr id="1059862" name="Line 22"/>
            <p:cNvSpPr>
              <a:spLocks noChangeShapeType="1"/>
            </p:cNvSpPr>
            <p:nvPr/>
          </p:nvSpPr>
          <p:spPr bwMode="auto">
            <a:xfrm>
              <a:off x="960" y="3167"/>
              <a:ext cx="3792"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59863" name="Line 23"/>
            <p:cNvSpPr>
              <a:spLocks noChangeShapeType="1"/>
            </p:cNvSpPr>
            <p:nvPr/>
          </p:nvSpPr>
          <p:spPr bwMode="auto">
            <a:xfrm>
              <a:off x="1632" y="1919"/>
              <a:ext cx="368" cy="1429"/>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59864" name="Line 24"/>
            <p:cNvSpPr>
              <a:spLocks noChangeShapeType="1"/>
            </p:cNvSpPr>
            <p:nvPr/>
          </p:nvSpPr>
          <p:spPr bwMode="auto">
            <a:xfrm>
              <a:off x="1248" y="2159"/>
              <a:ext cx="1371" cy="1163"/>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59865" name="Line 25"/>
            <p:cNvSpPr>
              <a:spLocks noChangeShapeType="1"/>
            </p:cNvSpPr>
            <p:nvPr/>
          </p:nvSpPr>
          <p:spPr bwMode="auto">
            <a:xfrm flipV="1">
              <a:off x="1200" y="2666"/>
              <a:ext cx="608" cy="645"/>
            </a:xfrm>
            <a:prstGeom prst="line">
              <a:avLst/>
            </a:prstGeom>
            <a:noFill/>
            <a:ln w="19050">
              <a:solidFill>
                <a:schemeClr val="folHlink"/>
              </a:solidFill>
              <a:round/>
              <a:headEnd type="none" w="sm" len="sm"/>
              <a:tailEnd type="stealth" w="lg" len="lg"/>
            </a:ln>
            <a:effectLst/>
          </p:spPr>
          <p:txBody>
            <a:bodyPr wrap="none" anchor="ctr"/>
            <a:lstStyle/>
            <a:p>
              <a:endParaRPr lang="en-US"/>
            </a:p>
          </p:txBody>
        </p:sp>
      </p:grpSp>
      <p:sp>
        <p:nvSpPr>
          <p:cNvPr id="1059866" name="Rectangle 26"/>
          <p:cNvSpPr>
            <a:spLocks noGrp="1" noChangeArrowheads="1"/>
          </p:cNvSpPr>
          <p:nvPr>
            <p:ph type="body" idx="1"/>
          </p:nvPr>
        </p:nvSpPr>
        <p:spPr>
          <a:xfrm>
            <a:off x="457200" y="1066800"/>
            <a:ext cx="7848600" cy="228600"/>
          </a:xfrm>
          <a:noFill/>
          <a:ln/>
        </p:spPr>
        <p:txBody>
          <a:bodyPr/>
          <a:lstStyle/>
          <a:p>
            <a:r>
              <a:rPr lang="en-US" altLang="en-US" dirty="0">
                <a:solidFill>
                  <a:srgbClr val="FFFFFF"/>
                </a:solidFill>
              </a:rPr>
              <a:t>The intersection represents the parameters of the equation of a line y=</a:t>
            </a:r>
            <a:r>
              <a:rPr lang="en-US" altLang="en-US" dirty="0" err="1">
                <a:solidFill>
                  <a:srgbClr val="FFFFFF"/>
                </a:solidFill>
              </a:rPr>
              <a:t>mx+b</a:t>
            </a:r>
            <a:r>
              <a:rPr lang="en-US" altLang="en-US" dirty="0">
                <a:solidFill>
                  <a:srgbClr val="FFFFFF"/>
                </a:solidFill>
              </a:rPr>
              <a:t> going through both (</a:t>
            </a:r>
            <a:r>
              <a:rPr lang="en-US" altLang="en-US" dirty="0" err="1">
                <a:solidFill>
                  <a:srgbClr val="FFFFFF"/>
                </a:solidFill>
              </a:rPr>
              <a:t>x,y</a:t>
            </a:r>
            <a:r>
              <a:rPr lang="en-US" altLang="en-US" dirty="0">
                <a:solidFill>
                  <a:srgbClr val="FFFFFF"/>
                </a:solidFill>
              </a:rPr>
              <a:t>) and (</a:t>
            </a:r>
            <a:r>
              <a:rPr lang="en-US" altLang="en-US" dirty="0" err="1">
                <a:solidFill>
                  <a:srgbClr val="FFFFFF"/>
                </a:solidFill>
              </a:rPr>
              <a:t>x',y</a:t>
            </a:r>
            <a:r>
              <a:rPr lang="en-US" altLang="en-US" dirty="0">
                <a:solidFill>
                  <a:srgbClr val="FFFFFF"/>
                </a:solidFill>
              </a:rPr>
              <a:t>').</a:t>
            </a:r>
          </a:p>
          <a:p>
            <a:endParaRPr lang="en-US" altLang="en-US" dirty="0">
              <a:solidFill>
                <a:srgbClr val="FFFFFF"/>
              </a:solidFill>
            </a:endParaRPr>
          </a:p>
          <a:p>
            <a:endParaRPr lang="en-US" altLang="en-US" dirty="0">
              <a:solidFill>
                <a:srgbClr val="FFFFFF"/>
              </a:solidFill>
            </a:endParaRPr>
          </a:p>
          <a:p>
            <a:endParaRPr lang="en-US" altLang="en-US" dirty="0">
              <a:solidFill>
                <a:srgbClr val="FFFFFF"/>
              </a:solidFill>
            </a:endParaRPr>
          </a:p>
          <a:p>
            <a:endParaRPr lang="en-US" altLang="en-US" dirty="0">
              <a:solidFill>
                <a:srgbClr val="FFFFFF"/>
              </a:solidFill>
            </a:endParaRPr>
          </a:p>
          <a:p>
            <a:endParaRPr lang="en-US" altLang="en-US" dirty="0">
              <a:solidFill>
                <a:srgbClr val="FFFFFF"/>
              </a:solidFill>
            </a:endParaRPr>
          </a:p>
          <a:p>
            <a:endParaRPr lang="en-US" altLang="en-US" dirty="0">
              <a:solidFill>
                <a:srgbClr val="FFFFFF"/>
              </a:solidFill>
            </a:endParaRPr>
          </a:p>
          <a:p>
            <a:endParaRPr lang="en-US" altLang="en-US" dirty="0">
              <a:solidFill>
                <a:srgbClr val="FFFFFF"/>
              </a:solidFill>
            </a:endParaRPr>
          </a:p>
          <a:p>
            <a:r>
              <a:rPr lang="en-US" altLang="en-US" dirty="0">
                <a:solidFill>
                  <a:srgbClr val="FFFFFF"/>
                </a:solidFill>
              </a:rPr>
              <a:t>The more </a:t>
            </a:r>
            <a:r>
              <a:rPr lang="en-US" altLang="en-US" dirty="0" err="1">
                <a:solidFill>
                  <a:srgbClr val="FFFFFF"/>
                </a:solidFill>
              </a:rPr>
              <a:t>colinear</a:t>
            </a:r>
            <a:r>
              <a:rPr lang="en-US" altLang="en-US" dirty="0">
                <a:solidFill>
                  <a:srgbClr val="FFFFFF"/>
                </a:solidFill>
              </a:rPr>
              <a:t> </a:t>
            </a:r>
            <a:r>
              <a:rPr lang="en-US" altLang="en-US" dirty="0" err="1">
                <a:solidFill>
                  <a:srgbClr val="FFFFFF"/>
                </a:solidFill>
              </a:rPr>
              <a:t>edgels</a:t>
            </a:r>
            <a:r>
              <a:rPr lang="en-US" altLang="en-US" dirty="0">
                <a:solidFill>
                  <a:srgbClr val="FFFFFF"/>
                </a:solidFill>
              </a:rPr>
              <a:t> there are in the image, the more lines will intersect in parameter space</a:t>
            </a:r>
          </a:p>
          <a:p>
            <a:r>
              <a:rPr lang="en-US" altLang="en-US" dirty="0">
                <a:solidFill>
                  <a:srgbClr val="FFFFFF"/>
                </a:solidFill>
              </a:rPr>
              <a:t>Leads directly to an algorithm</a:t>
            </a:r>
            <a:endParaRPr lang="en-US" altLang="en-US" sz="1400" dirty="0">
              <a:solidFill>
                <a:srgbClr val="FFFFFF"/>
              </a:solidFill>
            </a:endParaRPr>
          </a:p>
        </p:txBody>
      </p:sp>
    </p:spTree>
    <p:extLst>
      <p:ext uri="{BB962C8B-B14F-4D97-AF65-F5344CB8AC3E}">
        <p14:creationId xmlns:p14="http://schemas.microsoft.com/office/powerpoint/2010/main" val="3662637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p:nvPr>
        </p:nvSpPr>
        <p:spPr>
          <a:xfrm>
            <a:off x="6619875" y="285750"/>
            <a:ext cx="2447925" cy="609600"/>
          </a:xfrm>
        </p:spPr>
        <p:txBody>
          <a:bodyPr/>
          <a:lstStyle/>
          <a:p>
            <a:r>
              <a:rPr lang="en-US" altLang="en-US"/>
              <a:t>General Idea</a:t>
            </a:r>
          </a:p>
        </p:txBody>
      </p:sp>
      <p:sp>
        <p:nvSpPr>
          <p:cNvPr id="1074179" name="Rectangle 3"/>
          <p:cNvSpPr>
            <a:spLocks noGrp="1" noChangeArrowheads="1"/>
          </p:cNvSpPr>
          <p:nvPr>
            <p:ph type="body" idx="1"/>
          </p:nvPr>
        </p:nvSpPr>
        <p:spPr/>
        <p:txBody>
          <a:bodyPr/>
          <a:lstStyle/>
          <a:p>
            <a:r>
              <a:rPr lang="en-US" altLang="en-US" dirty="0">
                <a:solidFill>
                  <a:schemeClr val="tx1"/>
                </a:solidFill>
              </a:rPr>
              <a:t>General Idea: </a:t>
            </a:r>
          </a:p>
          <a:p>
            <a:pPr lvl="1"/>
            <a:r>
              <a:rPr lang="en-US" altLang="en-US" dirty="0">
                <a:solidFill>
                  <a:schemeClr val="tx1"/>
                </a:solidFill>
              </a:rPr>
              <a:t>The Hough space (</a:t>
            </a:r>
            <a:r>
              <a:rPr lang="en-US" altLang="en-US" dirty="0" err="1">
                <a:solidFill>
                  <a:schemeClr val="tx1"/>
                </a:solidFill>
              </a:rPr>
              <a:t>m,b</a:t>
            </a:r>
            <a:r>
              <a:rPr lang="en-US" altLang="en-US" dirty="0">
                <a:solidFill>
                  <a:schemeClr val="tx1"/>
                </a:solidFill>
              </a:rPr>
              <a:t>) is a representation of every possible line segment in the plane</a:t>
            </a:r>
          </a:p>
          <a:p>
            <a:pPr lvl="1"/>
            <a:r>
              <a:rPr lang="en-US" altLang="en-US" dirty="0">
                <a:solidFill>
                  <a:schemeClr val="tx1"/>
                </a:solidFill>
              </a:rPr>
              <a:t>Make the Hough space (m and b) discrete</a:t>
            </a:r>
          </a:p>
          <a:p>
            <a:pPr lvl="1"/>
            <a:r>
              <a:rPr lang="en-US" altLang="en-US" dirty="0">
                <a:solidFill>
                  <a:schemeClr val="tx1"/>
                </a:solidFill>
              </a:rPr>
              <a:t>Let every edge point in the image plane ‘vote for’ any line it might belong to.</a:t>
            </a:r>
          </a:p>
          <a:p>
            <a:endParaRPr lang="en-US" altLang="en-US" dirty="0">
              <a:solidFill>
                <a:schemeClr val="tx1"/>
              </a:solidFill>
            </a:endParaRPr>
          </a:p>
          <a:p>
            <a:endParaRPr lang="en-US" altLang="en-US" dirty="0"/>
          </a:p>
        </p:txBody>
      </p:sp>
    </p:spTree>
    <p:extLst>
      <p:ext uri="{BB962C8B-B14F-4D97-AF65-F5344CB8AC3E}">
        <p14:creationId xmlns:p14="http://schemas.microsoft.com/office/powerpoint/2010/main" val="2721230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Rectangle 2"/>
          <p:cNvSpPr>
            <a:spLocks noGrp="1" noChangeArrowheads="1"/>
          </p:cNvSpPr>
          <p:nvPr>
            <p:ph type="title"/>
          </p:nvPr>
        </p:nvSpPr>
        <p:spPr>
          <a:xfrm>
            <a:off x="5781675" y="285750"/>
            <a:ext cx="3362325" cy="609600"/>
          </a:xfrm>
        </p:spPr>
        <p:txBody>
          <a:bodyPr/>
          <a:lstStyle/>
          <a:p>
            <a:r>
              <a:rPr lang="en-US" altLang="en-US"/>
              <a:t>Hough Transform</a:t>
            </a:r>
          </a:p>
        </p:txBody>
      </p:sp>
      <p:sp>
        <p:nvSpPr>
          <p:cNvPr id="1060867" name="Rectangle 3"/>
          <p:cNvSpPr>
            <a:spLocks noGrp="1" noChangeArrowheads="1"/>
          </p:cNvSpPr>
          <p:nvPr>
            <p:ph type="body" idx="1"/>
          </p:nvPr>
        </p:nvSpPr>
        <p:spPr>
          <a:xfrm>
            <a:off x="533400" y="1295400"/>
            <a:ext cx="7848600" cy="2362200"/>
          </a:xfrm>
        </p:spPr>
        <p:txBody>
          <a:bodyPr/>
          <a:lstStyle/>
          <a:p>
            <a:pPr>
              <a:spcAft>
                <a:spcPct val="20000"/>
              </a:spcAft>
            </a:pPr>
            <a:r>
              <a:rPr lang="en-US" altLang="en-US" dirty="0"/>
              <a:t>Line Detection Algorithm: Hough Transform</a:t>
            </a:r>
          </a:p>
          <a:p>
            <a:pPr lvl="1">
              <a:spcAft>
                <a:spcPct val="20000"/>
              </a:spcAft>
            </a:pPr>
            <a:r>
              <a:rPr lang="en-US" altLang="en-US" dirty="0"/>
              <a:t>Quantize b and m into appropriate 'buckets'.</a:t>
            </a:r>
          </a:p>
          <a:p>
            <a:pPr lvl="2">
              <a:spcAft>
                <a:spcPct val="20000"/>
              </a:spcAft>
            </a:pPr>
            <a:r>
              <a:rPr lang="en-US" altLang="en-US" dirty="0"/>
              <a:t>Need to decide what’s ‘appropriate’</a:t>
            </a:r>
          </a:p>
          <a:p>
            <a:pPr lvl="1">
              <a:spcAft>
                <a:spcPct val="20000"/>
              </a:spcAft>
            </a:pPr>
            <a:r>
              <a:rPr lang="en-US" altLang="en-US" dirty="0"/>
              <a:t>Create accumulator array H(</a:t>
            </a:r>
            <a:r>
              <a:rPr lang="en-US" altLang="en-US" dirty="0" err="1"/>
              <a:t>m,b</a:t>
            </a:r>
            <a:r>
              <a:rPr lang="en-US" altLang="en-US" dirty="0"/>
              <a:t>), all of whose elements are initially zero.</a:t>
            </a:r>
          </a:p>
          <a:p>
            <a:pPr lvl="1">
              <a:spcAft>
                <a:spcPct val="20000"/>
              </a:spcAft>
            </a:pPr>
            <a:r>
              <a:rPr lang="en-US" altLang="en-US" dirty="0"/>
              <a:t>For each point (</a:t>
            </a:r>
            <a:r>
              <a:rPr lang="en-US" altLang="en-US" dirty="0" err="1"/>
              <a:t>i,j</a:t>
            </a:r>
            <a:r>
              <a:rPr lang="en-US" altLang="en-US" dirty="0"/>
              <a:t>) in the edge image for which the edge magnitude is above a specific threshold, increment all points in H(</a:t>
            </a:r>
            <a:r>
              <a:rPr lang="en-US" altLang="en-US" dirty="0" err="1"/>
              <a:t>m,b</a:t>
            </a:r>
            <a:r>
              <a:rPr lang="en-US" altLang="en-US" dirty="0"/>
              <a:t>) for all discrete values of m and b satisfying b = -</a:t>
            </a:r>
            <a:r>
              <a:rPr lang="en-US" altLang="en-US" dirty="0" err="1"/>
              <a:t>mj+i</a:t>
            </a:r>
            <a:r>
              <a:rPr lang="en-US" altLang="en-US" dirty="0"/>
              <a:t>.</a:t>
            </a:r>
          </a:p>
          <a:p>
            <a:pPr lvl="2">
              <a:spcAft>
                <a:spcPct val="20000"/>
              </a:spcAft>
            </a:pPr>
            <a:r>
              <a:rPr lang="en-US" altLang="en-US" dirty="0"/>
              <a:t>Note that H is a two dimensional histogram</a:t>
            </a:r>
          </a:p>
          <a:p>
            <a:pPr lvl="1">
              <a:spcAft>
                <a:spcPct val="20000"/>
              </a:spcAft>
            </a:pPr>
            <a:r>
              <a:rPr lang="en-US" altLang="en-US" dirty="0"/>
              <a:t>Local maxima in H corresponds to </a:t>
            </a:r>
            <a:r>
              <a:rPr lang="en-US" altLang="en-US" dirty="0" err="1"/>
              <a:t>colinear</a:t>
            </a:r>
            <a:r>
              <a:rPr lang="en-US" altLang="en-US" dirty="0"/>
              <a:t> edge points in the edge image.</a:t>
            </a:r>
          </a:p>
        </p:txBody>
      </p:sp>
    </p:spTree>
    <p:extLst>
      <p:ext uri="{BB962C8B-B14F-4D97-AF65-F5344CB8AC3E}">
        <p14:creationId xmlns:p14="http://schemas.microsoft.com/office/powerpoint/2010/main" val="3817963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a:xfrm>
            <a:off x="4114800" y="285750"/>
            <a:ext cx="4962525" cy="609600"/>
          </a:xfrm>
        </p:spPr>
        <p:txBody>
          <a:bodyPr/>
          <a:lstStyle/>
          <a:p>
            <a:r>
              <a:rPr lang="en-US" altLang="en-US"/>
              <a:t>Quantized Parameter Space</a:t>
            </a:r>
          </a:p>
        </p:txBody>
      </p:sp>
      <p:sp>
        <p:nvSpPr>
          <p:cNvPr id="1061891" name="Rectangle 3"/>
          <p:cNvSpPr>
            <a:spLocks noGrp="1" noChangeArrowheads="1"/>
          </p:cNvSpPr>
          <p:nvPr>
            <p:ph type="body" idx="1"/>
          </p:nvPr>
        </p:nvSpPr>
        <p:spPr>
          <a:xfrm>
            <a:off x="533400" y="1371600"/>
            <a:ext cx="7848600" cy="533400"/>
          </a:xfrm>
        </p:spPr>
        <p:txBody>
          <a:bodyPr/>
          <a:lstStyle/>
          <a:p>
            <a:r>
              <a:rPr lang="en-US" altLang="en-US"/>
              <a:t>Quantization</a:t>
            </a:r>
          </a:p>
        </p:txBody>
      </p:sp>
      <p:sp>
        <p:nvSpPr>
          <p:cNvPr id="1061892" name="Rectangle 4"/>
          <p:cNvSpPr>
            <a:spLocks noChangeArrowheads="1"/>
          </p:cNvSpPr>
          <p:nvPr/>
        </p:nvSpPr>
        <p:spPr bwMode="auto">
          <a:xfrm>
            <a:off x="1833563" y="2182813"/>
            <a:ext cx="169862" cy="365125"/>
          </a:xfrm>
          <a:prstGeom prst="rect">
            <a:avLst/>
          </a:prstGeom>
          <a:noFill/>
          <a:ln w="9525">
            <a:noFill/>
            <a:miter lim="800000"/>
            <a:headEnd/>
            <a:tailEnd/>
          </a:ln>
        </p:spPr>
        <p:txBody>
          <a:bodyPr wrap="none" lIns="0" tIns="0" rIns="0" bIns="0">
            <a:spAutoFit/>
          </a:bodyPr>
          <a:lstStyle/>
          <a:p>
            <a:r>
              <a:rPr lang="en-US" altLang="en-US" sz="2400">
                <a:solidFill>
                  <a:srgbClr val="FFFFFF"/>
                </a:solidFill>
              </a:rPr>
              <a:t>b</a:t>
            </a:r>
            <a:endParaRPr lang="en-US" altLang="en-US">
              <a:solidFill>
                <a:srgbClr val="FFFFFF"/>
              </a:solidFill>
            </a:endParaRPr>
          </a:p>
        </p:txBody>
      </p:sp>
      <p:sp>
        <p:nvSpPr>
          <p:cNvPr id="1061893" name="Line 5"/>
          <p:cNvSpPr>
            <a:spLocks noChangeShapeType="1"/>
          </p:cNvSpPr>
          <p:nvPr/>
        </p:nvSpPr>
        <p:spPr bwMode="auto">
          <a:xfrm>
            <a:off x="2752725" y="3105150"/>
            <a:ext cx="544513" cy="2027238"/>
          </a:xfrm>
          <a:prstGeom prst="line">
            <a:avLst/>
          </a:prstGeom>
          <a:noFill/>
          <a:ln w="12700">
            <a:noFill/>
            <a:round/>
            <a:headEnd/>
            <a:tailEnd/>
          </a:ln>
        </p:spPr>
        <p:txBody>
          <a:bodyPr/>
          <a:lstStyle/>
          <a:p>
            <a:endParaRPr lang="en-US"/>
          </a:p>
        </p:txBody>
      </p:sp>
      <p:sp>
        <p:nvSpPr>
          <p:cNvPr id="1061894" name="Line 6"/>
          <p:cNvSpPr>
            <a:spLocks noChangeShapeType="1"/>
          </p:cNvSpPr>
          <p:nvPr/>
        </p:nvSpPr>
        <p:spPr bwMode="auto">
          <a:xfrm flipV="1">
            <a:off x="1905000" y="2519363"/>
            <a:ext cx="592138" cy="685800"/>
          </a:xfrm>
          <a:prstGeom prst="line">
            <a:avLst/>
          </a:prstGeom>
          <a:noFill/>
          <a:ln w="39688" cap="rnd">
            <a:noFill/>
            <a:round/>
            <a:headEnd/>
            <a:tailEnd/>
          </a:ln>
        </p:spPr>
        <p:txBody>
          <a:bodyPr/>
          <a:lstStyle/>
          <a:p>
            <a:endParaRPr lang="en-US"/>
          </a:p>
        </p:txBody>
      </p:sp>
      <p:sp>
        <p:nvSpPr>
          <p:cNvPr id="1061895" name="Line 7"/>
          <p:cNvSpPr>
            <a:spLocks noChangeShapeType="1"/>
          </p:cNvSpPr>
          <p:nvPr/>
        </p:nvSpPr>
        <p:spPr bwMode="auto">
          <a:xfrm flipV="1">
            <a:off x="1895475" y="2530475"/>
            <a:ext cx="9525" cy="24892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1061896" name="Line 8"/>
          <p:cNvSpPr>
            <a:spLocks noChangeShapeType="1"/>
          </p:cNvSpPr>
          <p:nvPr/>
        </p:nvSpPr>
        <p:spPr bwMode="auto">
          <a:xfrm>
            <a:off x="1752600" y="4883150"/>
            <a:ext cx="5656263"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
        <p:nvSpPr>
          <p:cNvPr id="1061897" name="Line 9"/>
          <p:cNvSpPr>
            <a:spLocks noChangeShapeType="1"/>
          </p:cNvSpPr>
          <p:nvPr/>
        </p:nvSpPr>
        <p:spPr bwMode="auto">
          <a:xfrm>
            <a:off x="2576513" y="2509838"/>
            <a:ext cx="735012" cy="27035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061898" name="Line 10"/>
          <p:cNvSpPr>
            <a:spLocks noChangeShapeType="1"/>
          </p:cNvSpPr>
          <p:nvPr/>
        </p:nvSpPr>
        <p:spPr bwMode="auto">
          <a:xfrm>
            <a:off x="1606550" y="3044825"/>
            <a:ext cx="2628900" cy="2132013"/>
          </a:xfrm>
          <a:prstGeom prst="line">
            <a:avLst/>
          </a:prstGeom>
          <a:noFill/>
          <a:ln w="12700">
            <a:solidFill>
              <a:schemeClr val="tx1"/>
            </a:solidFill>
            <a:round/>
            <a:headEnd type="none" w="sm" len="sm"/>
            <a:tailEnd type="none" w="sm" len="sm"/>
          </a:ln>
          <a:effectLst/>
        </p:spPr>
        <p:txBody>
          <a:bodyPr wrap="none" anchor="ctr"/>
          <a:lstStyle/>
          <a:p>
            <a:endParaRPr lang="en-US"/>
          </a:p>
        </p:txBody>
      </p:sp>
      <p:grpSp>
        <p:nvGrpSpPr>
          <p:cNvPr id="1061899" name="Group 11"/>
          <p:cNvGrpSpPr>
            <a:grpSpLocks/>
          </p:cNvGrpSpPr>
          <p:nvPr/>
        </p:nvGrpSpPr>
        <p:grpSpPr bwMode="auto">
          <a:xfrm>
            <a:off x="1897063" y="2714625"/>
            <a:ext cx="5422900" cy="2222500"/>
            <a:chOff x="1240" y="1344"/>
            <a:chExt cx="3416" cy="1400"/>
          </a:xfrm>
        </p:grpSpPr>
        <p:sp>
          <p:nvSpPr>
            <p:cNvPr id="1061900" name="Oval 12"/>
            <p:cNvSpPr>
              <a:spLocks noChangeArrowheads="1"/>
            </p:cNvSpPr>
            <p:nvPr/>
          </p:nvSpPr>
          <p:spPr bwMode="auto">
            <a:xfrm>
              <a:off x="1938" y="2273"/>
              <a:ext cx="46" cy="43"/>
            </a:xfrm>
            <a:prstGeom prst="ellipse">
              <a:avLst/>
            </a:prstGeom>
            <a:solidFill>
              <a:srgbClr val="000000"/>
            </a:solidFill>
            <a:ln w="12700">
              <a:noFill/>
              <a:round/>
              <a:headEnd/>
              <a:tailEnd/>
            </a:ln>
          </p:spPr>
          <p:txBody>
            <a:bodyPr/>
            <a:lstStyle/>
            <a:p>
              <a:endParaRPr lang="en-US"/>
            </a:p>
          </p:txBody>
        </p:sp>
        <p:sp>
          <p:nvSpPr>
            <p:cNvPr id="1061901" name="Line 13"/>
            <p:cNvSpPr>
              <a:spLocks noChangeShapeType="1"/>
            </p:cNvSpPr>
            <p:nvPr/>
          </p:nvSpPr>
          <p:spPr bwMode="auto">
            <a:xfrm>
              <a:off x="1248" y="1465"/>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2" name="Line 14"/>
            <p:cNvSpPr>
              <a:spLocks noChangeShapeType="1"/>
            </p:cNvSpPr>
            <p:nvPr/>
          </p:nvSpPr>
          <p:spPr bwMode="auto">
            <a:xfrm>
              <a:off x="1248" y="1561"/>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3" name="Line 15"/>
            <p:cNvSpPr>
              <a:spLocks noChangeShapeType="1"/>
            </p:cNvSpPr>
            <p:nvPr/>
          </p:nvSpPr>
          <p:spPr bwMode="auto">
            <a:xfrm>
              <a:off x="1248" y="1657"/>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4" name="Line 16"/>
            <p:cNvSpPr>
              <a:spLocks noChangeShapeType="1"/>
            </p:cNvSpPr>
            <p:nvPr/>
          </p:nvSpPr>
          <p:spPr bwMode="auto">
            <a:xfrm>
              <a:off x="1248" y="1753"/>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5" name="Line 17"/>
            <p:cNvSpPr>
              <a:spLocks noChangeShapeType="1"/>
            </p:cNvSpPr>
            <p:nvPr/>
          </p:nvSpPr>
          <p:spPr bwMode="auto">
            <a:xfrm>
              <a:off x="1248" y="1849"/>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6" name="Line 18"/>
            <p:cNvSpPr>
              <a:spLocks noChangeShapeType="1"/>
            </p:cNvSpPr>
            <p:nvPr/>
          </p:nvSpPr>
          <p:spPr bwMode="auto">
            <a:xfrm>
              <a:off x="1248" y="1945"/>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7" name="Line 19"/>
            <p:cNvSpPr>
              <a:spLocks noChangeShapeType="1"/>
            </p:cNvSpPr>
            <p:nvPr/>
          </p:nvSpPr>
          <p:spPr bwMode="auto">
            <a:xfrm>
              <a:off x="1248" y="2041"/>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8" name="Line 20"/>
            <p:cNvSpPr>
              <a:spLocks noChangeShapeType="1"/>
            </p:cNvSpPr>
            <p:nvPr/>
          </p:nvSpPr>
          <p:spPr bwMode="auto">
            <a:xfrm>
              <a:off x="1248" y="2137"/>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09" name="Line 21"/>
            <p:cNvSpPr>
              <a:spLocks noChangeShapeType="1"/>
            </p:cNvSpPr>
            <p:nvPr/>
          </p:nvSpPr>
          <p:spPr bwMode="auto">
            <a:xfrm>
              <a:off x="1248" y="2233"/>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0" name="Line 22"/>
            <p:cNvSpPr>
              <a:spLocks noChangeShapeType="1"/>
            </p:cNvSpPr>
            <p:nvPr/>
          </p:nvSpPr>
          <p:spPr bwMode="auto">
            <a:xfrm>
              <a:off x="1248" y="2329"/>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1" name="Line 23"/>
            <p:cNvSpPr>
              <a:spLocks noChangeShapeType="1"/>
            </p:cNvSpPr>
            <p:nvPr/>
          </p:nvSpPr>
          <p:spPr bwMode="auto">
            <a:xfrm>
              <a:off x="1248" y="2425"/>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2" name="Line 24"/>
            <p:cNvSpPr>
              <a:spLocks noChangeShapeType="1"/>
            </p:cNvSpPr>
            <p:nvPr/>
          </p:nvSpPr>
          <p:spPr bwMode="auto">
            <a:xfrm>
              <a:off x="1248" y="2521"/>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3" name="Line 25"/>
            <p:cNvSpPr>
              <a:spLocks noChangeShapeType="1"/>
            </p:cNvSpPr>
            <p:nvPr/>
          </p:nvSpPr>
          <p:spPr bwMode="auto">
            <a:xfrm>
              <a:off x="1248" y="2617"/>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4" name="Line 26"/>
            <p:cNvSpPr>
              <a:spLocks noChangeShapeType="1"/>
            </p:cNvSpPr>
            <p:nvPr/>
          </p:nvSpPr>
          <p:spPr bwMode="auto">
            <a:xfrm>
              <a:off x="1248" y="2713"/>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grpSp>
          <p:nvGrpSpPr>
            <p:cNvPr id="1061915" name="Group 27"/>
            <p:cNvGrpSpPr>
              <a:grpSpLocks/>
            </p:cNvGrpSpPr>
            <p:nvPr/>
          </p:nvGrpSpPr>
          <p:grpSpPr bwMode="auto">
            <a:xfrm rot="-5400000">
              <a:off x="1168" y="1424"/>
              <a:ext cx="1392" cy="1248"/>
              <a:chOff x="480" y="3072"/>
              <a:chExt cx="3408" cy="1248"/>
            </a:xfrm>
          </p:grpSpPr>
          <p:sp>
            <p:nvSpPr>
              <p:cNvPr id="1061916" name="Line 28"/>
              <p:cNvSpPr>
                <a:spLocks noChangeShapeType="1"/>
              </p:cNvSpPr>
              <p:nvPr/>
            </p:nvSpPr>
            <p:spPr bwMode="auto">
              <a:xfrm>
                <a:off x="480" y="3072"/>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7" name="Line 29"/>
              <p:cNvSpPr>
                <a:spLocks noChangeShapeType="1"/>
              </p:cNvSpPr>
              <p:nvPr/>
            </p:nvSpPr>
            <p:spPr bwMode="auto">
              <a:xfrm>
                <a:off x="480" y="3168"/>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8" name="Line 30"/>
              <p:cNvSpPr>
                <a:spLocks noChangeShapeType="1"/>
              </p:cNvSpPr>
              <p:nvPr/>
            </p:nvSpPr>
            <p:spPr bwMode="auto">
              <a:xfrm>
                <a:off x="480" y="3264"/>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19" name="Line 31"/>
              <p:cNvSpPr>
                <a:spLocks noChangeShapeType="1"/>
              </p:cNvSpPr>
              <p:nvPr/>
            </p:nvSpPr>
            <p:spPr bwMode="auto">
              <a:xfrm>
                <a:off x="480" y="3360"/>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0" name="Line 32"/>
              <p:cNvSpPr>
                <a:spLocks noChangeShapeType="1"/>
              </p:cNvSpPr>
              <p:nvPr/>
            </p:nvSpPr>
            <p:spPr bwMode="auto">
              <a:xfrm>
                <a:off x="480" y="3456"/>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1" name="Line 33"/>
              <p:cNvSpPr>
                <a:spLocks noChangeShapeType="1"/>
              </p:cNvSpPr>
              <p:nvPr/>
            </p:nvSpPr>
            <p:spPr bwMode="auto">
              <a:xfrm>
                <a:off x="480" y="3552"/>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2" name="Line 34"/>
              <p:cNvSpPr>
                <a:spLocks noChangeShapeType="1"/>
              </p:cNvSpPr>
              <p:nvPr/>
            </p:nvSpPr>
            <p:spPr bwMode="auto">
              <a:xfrm>
                <a:off x="480" y="3648"/>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3" name="Line 35"/>
              <p:cNvSpPr>
                <a:spLocks noChangeShapeType="1"/>
              </p:cNvSpPr>
              <p:nvPr/>
            </p:nvSpPr>
            <p:spPr bwMode="auto">
              <a:xfrm>
                <a:off x="480" y="3744"/>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4" name="Line 36"/>
              <p:cNvSpPr>
                <a:spLocks noChangeShapeType="1"/>
              </p:cNvSpPr>
              <p:nvPr/>
            </p:nvSpPr>
            <p:spPr bwMode="auto">
              <a:xfrm>
                <a:off x="480" y="3840"/>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5" name="Line 37"/>
              <p:cNvSpPr>
                <a:spLocks noChangeShapeType="1"/>
              </p:cNvSpPr>
              <p:nvPr/>
            </p:nvSpPr>
            <p:spPr bwMode="auto">
              <a:xfrm>
                <a:off x="480" y="3936"/>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6" name="Line 38"/>
              <p:cNvSpPr>
                <a:spLocks noChangeShapeType="1"/>
              </p:cNvSpPr>
              <p:nvPr/>
            </p:nvSpPr>
            <p:spPr bwMode="auto">
              <a:xfrm>
                <a:off x="480" y="4032"/>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7" name="Line 39"/>
              <p:cNvSpPr>
                <a:spLocks noChangeShapeType="1"/>
              </p:cNvSpPr>
              <p:nvPr/>
            </p:nvSpPr>
            <p:spPr bwMode="auto">
              <a:xfrm>
                <a:off x="480" y="4128"/>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8" name="Line 40"/>
              <p:cNvSpPr>
                <a:spLocks noChangeShapeType="1"/>
              </p:cNvSpPr>
              <p:nvPr/>
            </p:nvSpPr>
            <p:spPr bwMode="auto">
              <a:xfrm>
                <a:off x="480" y="4224"/>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29" name="Line 41"/>
              <p:cNvSpPr>
                <a:spLocks noChangeShapeType="1"/>
              </p:cNvSpPr>
              <p:nvPr/>
            </p:nvSpPr>
            <p:spPr bwMode="auto">
              <a:xfrm>
                <a:off x="480" y="4320"/>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grpSp>
        <p:grpSp>
          <p:nvGrpSpPr>
            <p:cNvPr id="1061930" name="Group 42"/>
            <p:cNvGrpSpPr>
              <a:grpSpLocks/>
            </p:cNvGrpSpPr>
            <p:nvPr/>
          </p:nvGrpSpPr>
          <p:grpSpPr bwMode="auto">
            <a:xfrm rot="-5400000">
              <a:off x="2515" y="1420"/>
              <a:ext cx="1392" cy="1248"/>
              <a:chOff x="480" y="3072"/>
              <a:chExt cx="3408" cy="1248"/>
            </a:xfrm>
          </p:grpSpPr>
          <p:sp>
            <p:nvSpPr>
              <p:cNvPr id="1061931" name="Line 43"/>
              <p:cNvSpPr>
                <a:spLocks noChangeShapeType="1"/>
              </p:cNvSpPr>
              <p:nvPr/>
            </p:nvSpPr>
            <p:spPr bwMode="auto">
              <a:xfrm>
                <a:off x="480" y="3072"/>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2" name="Line 44"/>
              <p:cNvSpPr>
                <a:spLocks noChangeShapeType="1"/>
              </p:cNvSpPr>
              <p:nvPr/>
            </p:nvSpPr>
            <p:spPr bwMode="auto">
              <a:xfrm>
                <a:off x="480" y="3168"/>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3" name="Line 45"/>
              <p:cNvSpPr>
                <a:spLocks noChangeShapeType="1"/>
              </p:cNvSpPr>
              <p:nvPr/>
            </p:nvSpPr>
            <p:spPr bwMode="auto">
              <a:xfrm>
                <a:off x="480" y="3264"/>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4" name="Line 46"/>
              <p:cNvSpPr>
                <a:spLocks noChangeShapeType="1"/>
              </p:cNvSpPr>
              <p:nvPr/>
            </p:nvSpPr>
            <p:spPr bwMode="auto">
              <a:xfrm>
                <a:off x="480" y="3360"/>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5" name="Line 47"/>
              <p:cNvSpPr>
                <a:spLocks noChangeShapeType="1"/>
              </p:cNvSpPr>
              <p:nvPr/>
            </p:nvSpPr>
            <p:spPr bwMode="auto">
              <a:xfrm>
                <a:off x="480" y="3456"/>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6" name="Line 48"/>
              <p:cNvSpPr>
                <a:spLocks noChangeShapeType="1"/>
              </p:cNvSpPr>
              <p:nvPr/>
            </p:nvSpPr>
            <p:spPr bwMode="auto">
              <a:xfrm>
                <a:off x="480" y="3552"/>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7" name="Line 49"/>
              <p:cNvSpPr>
                <a:spLocks noChangeShapeType="1"/>
              </p:cNvSpPr>
              <p:nvPr/>
            </p:nvSpPr>
            <p:spPr bwMode="auto">
              <a:xfrm>
                <a:off x="480" y="3648"/>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8" name="Line 50"/>
              <p:cNvSpPr>
                <a:spLocks noChangeShapeType="1"/>
              </p:cNvSpPr>
              <p:nvPr/>
            </p:nvSpPr>
            <p:spPr bwMode="auto">
              <a:xfrm>
                <a:off x="480" y="3744"/>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39" name="Line 51"/>
              <p:cNvSpPr>
                <a:spLocks noChangeShapeType="1"/>
              </p:cNvSpPr>
              <p:nvPr/>
            </p:nvSpPr>
            <p:spPr bwMode="auto">
              <a:xfrm>
                <a:off x="480" y="3840"/>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0" name="Line 52"/>
              <p:cNvSpPr>
                <a:spLocks noChangeShapeType="1"/>
              </p:cNvSpPr>
              <p:nvPr/>
            </p:nvSpPr>
            <p:spPr bwMode="auto">
              <a:xfrm>
                <a:off x="480" y="3936"/>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1" name="Line 53"/>
              <p:cNvSpPr>
                <a:spLocks noChangeShapeType="1"/>
              </p:cNvSpPr>
              <p:nvPr/>
            </p:nvSpPr>
            <p:spPr bwMode="auto">
              <a:xfrm>
                <a:off x="480" y="4032"/>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2" name="Line 54"/>
              <p:cNvSpPr>
                <a:spLocks noChangeShapeType="1"/>
              </p:cNvSpPr>
              <p:nvPr/>
            </p:nvSpPr>
            <p:spPr bwMode="auto">
              <a:xfrm>
                <a:off x="480" y="4128"/>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3" name="Line 55"/>
              <p:cNvSpPr>
                <a:spLocks noChangeShapeType="1"/>
              </p:cNvSpPr>
              <p:nvPr/>
            </p:nvSpPr>
            <p:spPr bwMode="auto">
              <a:xfrm>
                <a:off x="480" y="4224"/>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4" name="Line 56"/>
              <p:cNvSpPr>
                <a:spLocks noChangeShapeType="1"/>
              </p:cNvSpPr>
              <p:nvPr/>
            </p:nvSpPr>
            <p:spPr bwMode="auto">
              <a:xfrm>
                <a:off x="480" y="4320"/>
                <a:ext cx="3408"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grpSp>
        <p:sp>
          <p:nvSpPr>
            <p:cNvPr id="1061945" name="Line 57"/>
            <p:cNvSpPr>
              <a:spLocks noChangeShapeType="1"/>
            </p:cNvSpPr>
            <p:nvPr/>
          </p:nvSpPr>
          <p:spPr bwMode="auto">
            <a:xfrm rot="-5400000">
              <a:off x="3227"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6" name="Line 58"/>
            <p:cNvSpPr>
              <a:spLocks noChangeShapeType="1"/>
            </p:cNvSpPr>
            <p:nvPr/>
          </p:nvSpPr>
          <p:spPr bwMode="auto">
            <a:xfrm rot="-5400000">
              <a:off x="3323"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7" name="Line 59"/>
            <p:cNvSpPr>
              <a:spLocks noChangeShapeType="1"/>
            </p:cNvSpPr>
            <p:nvPr/>
          </p:nvSpPr>
          <p:spPr bwMode="auto">
            <a:xfrm rot="-5400000">
              <a:off x="3419"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8" name="Line 60"/>
            <p:cNvSpPr>
              <a:spLocks noChangeShapeType="1"/>
            </p:cNvSpPr>
            <p:nvPr/>
          </p:nvSpPr>
          <p:spPr bwMode="auto">
            <a:xfrm rot="-5400000">
              <a:off x="3515"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49" name="Line 61"/>
            <p:cNvSpPr>
              <a:spLocks noChangeShapeType="1"/>
            </p:cNvSpPr>
            <p:nvPr/>
          </p:nvSpPr>
          <p:spPr bwMode="auto">
            <a:xfrm rot="-5400000">
              <a:off x="3611"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50" name="Line 62"/>
            <p:cNvSpPr>
              <a:spLocks noChangeShapeType="1"/>
            </p:cNvSpPr>
            <p:nvPr/>
          </p:nvSpPr>
          <p:spPr bwMode="auto">
            <a:xfrm rot="-5400000">
              <a:off x="3707"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51" name="Line 63"/>
            <p:cNvSpPr>
              <a:spLocks noChangeShapeType="1"/>
            </p:cNvSpPr>
            <p:nvPr/>
          </p:nvSpPr>
          <p:spPr bwMode="auto">
            <a:xfrm rot="-5400000">
              <a:off x="3803"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sp>
          <p:nvSpPr>
            <p:cNvPr id="1061952" name="Line 64"/>
            <p:cNvSpPr>
              <a:spLocks noChangeShapeType="1"/>
            </p:cNvSpPr>
            <p:nvPr/>
          </p:nvSpPr>
          <p:spPr bwMode="auto">
            <a:xfrm rot="-5400000">
              <a:off x="3899" y="2040"/>
              <a:ext cx="1392" cy="0"/>
            </a:xfrm>
            <a:prstGeom prst="line">
              <a:avLst/>
            </a:prstGeom>
            <a:noFill/>
            <a:ln w="12700">
              <a:solidFill>
                <a:schemeClr val="folHlink"/>
              </a:solidFill>
              <a:round/>
              <a:headEnd type="none" w="sm" len="sm"/>
              <a:tailEnd type="none" w="sm" len="sm"/>
            </a:ln>
            <a:effectLst/>
          </p:spPr>
          <p:txBody>
            <a:bodyPr wrap="none" anchor="ctr"/>
            <a:lstStyle/>
            <a:p>
              <a:endParaRPr lang="en-US"/>
            </a:p>
          </p:txBody>
        </p:sp>
      </p:grpSp>
      <p:sp>
        <p:nvSpPr>
          <p:cNvPr id="1061953" name="Rectangle 65"/>
          <p:cNvSpPr>
            <a:spLocks noChangeArrowheads="1"/>
          </p:cNvSpPr>
          <p:nvPr/>
        </p:nvSpPr>
        <p:spPr bwMode="auto">
          <a:xfrm>
            <a:off x="1941513" y="32400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54" name="Rectangle 66"/>
          <p:cNvSpPr>
            <a:spLocks noChangeArrowheads="1"/>
          </p:cNvSpPr>
          <p:nvPr/>
        </p:nvSpPr>
        <p:spPr bwMode="auto">
          <a:xfrm>
            <a:off x="2093913" y="33924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55" name="Rectangle 67"/>
          <p:cNvSpPr>
            <a:spLocks noChangeArrowheads="1"/>
          </p:cNvSpPr>
          <p:nvPr/>
        </p:nvSpPr>
        <p:spPr bwMode="auto">
          <a:xfrm>
            <a:off x="2246313" y="35448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56" name="Rectangle 68"/>
          <p:cNvSpPr>
            <a:spLocks noChangeArrowheads="1"/>
          </p:cNvSpPr>
          <p:nvPr/>
        </p:nvSpPr>
        <p:spPr bwMode="auto">
          <a:xfrm>
            <a:off x="2398713" y="36972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57" name="Rectangle 69"/>
          <p:cNvSpPr>
            <a:spLocks noChangeArrowheads="1"/>
          </p:cNvSpPr>
          <p:nvPr/>
        </p:nvSpPr>
        <p:spPr bwMode="auto">
          <a:xfrm>
            <a:off x="2551113" y="38496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58" name="Rectangle 70"/>
          <p:cNvSpPr>
            <a:spLocks noChangeArrowheads="1"/>
          </p:cNvSpPr>
          <p:nvPr/>
        </p:nvSpPr>
        <p:spPr bwMode="auto">
          <a:xfrm>
            <a:off x="2703513" y="40020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59" name="Rectangle 71"/>
          <p:cNvSpPr>
            <a:spLocks noChangeArrowheads="1"/>
          </p:cNvSpPr>
          <p:nvPr/>
        </p:nvSpPr>
        <p:spPr bwMode="auto">
          <a:xfrm>
            <a:off x="2855913" y="4011613"/>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0" name="Rectangle 72"/>
          <p:cNvSpPr>
            <a:spLocks noChangeArrowheads="1"/>
          </p:cNvSpPr>
          <p:nvPr/>
        </p:nvSpPr>
        <p:spPr bwMode="auto">
          <a:xfrm>
            <a:off x="3159125" y="43068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1" name="Rectangle 73"/>
          <p:cNvSpPr>
            <a:spLocks noChangeArrowheads="1"/>
          </p:cNvSpPr>
          <p:nvPr/>
        </p:nvSpPr>
        <p:spPr bwMode="auto">
          <a:xfrm>
            <a:off x="3311525" y="4467225"/>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2" name="Rectangle 74"/>
          <p:cNvSpPr>
            <a:spLocks noChangeArrowheads="1"/>
          </p:cNvSpPr>
          <p:nvPr/>
        </p:nvSpPr>
        <p:spPr bwMode="auto">
          <a:xfrm>
            <a:off x="3463925" y="46116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3" name="Rectangle 75"/>
          <p:cNvSpPr>
            <a:spLocks noChangeArrowheads="1"/>
          </p:cNvSpPr>
          <p:nvPr/>
        </p:nvSpPr>
        <p:spPr bwMode="auto">
          <a:xfrm>
            <a:off x="3767138" y="47640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4" name="Rectangle 76"/>
          <p:cNvSpPr>
            <a:spLocks noChangeArrowheads="1"/>
          </p:cNvSpPr>
          <p:nvPr/>
        </p:nvSpPr>
        <p:spPr bwMode="auto">
          <a:xfrm>
            <a:off x="3614738" y="4619625"/>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5" name="Rectangle 77"/>
          <p:cNvSpPr>
            <a:spLocks noChangeArrowheads="1"/>
          </p:cNvSpPr>
          <p:nvPr/>
        </p:nvSpPr>
        <p:spPr bwMode="auto">
          <a:xfrm>
            <a:off x="3452813" y="4467225"/>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6" name="Rectangle 78"/>
          <p:cNvSpPr>
            <a:spLocks noChangeArrowheads="1"/>
          </p:cNvSpPr>
          <p:nvPr/>
        </p:nvSpPr>
        <p:spPr bwMode="auto">
          <a:xfrm>
            <a:off x="2698750" y="3857625"/>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7" name="Rectangle 79"/>
          <p:cNvSpPr>
            <a:spLocks noChangeArrowheads="1"/>
          </p:cNvSpPr>
          <p:nvPr/>
        </p:nvSpPr>
        <p:spPr bwMode="auto">
          <a:xfrm>
            <a:off x="2538413" y="3702050"/>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8" name="Rectangle 80"/>
          <p:cNvSpPr>
            <a:spLocks noChangeArrowheads="1"/>
          </p:cNvSpPr>
          <p:nvPr/>
        </p:nvSpPr>
        <p:spPr bwMode="auto">
          <a:xfrm>
            <a:off x="1941513" y="3392488"/>
            <a:ext cx="76200" cy="76200"/>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69" name="Rectangle 81"/>
          <p:cNvSpPr>
            <a:spLocks noChangeArrowheads="1"/>
          </p:cNvSpPr>
          <p:nvPr/>
        </p:nvSpPr>
        <p:spPr bwMode="auto">
          <a:xfrm>
            <a:off x="2544763" y="27828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0" name="Rectangle 82"/>
          <p:cNvSpPr>
            <a:spLocks noChangeArrowheads="1"/>
          </p:cNvSpPr>
          <p:nvPr/>
        </p:nvSpPr>
        <p:spPr bwMode="auto">
          <a:xfrm>
            <a:off x="2695575" y="2943225"/>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1" name="Rectangle 83"/>
          <p:cNvSpPr>
            <a:spLocks noChangeArrowheads="1"/>
          </p:cNvSpPr>
          <p:nvPr/>
        </p:nvSpPr>
        <p:spPr bwMode="auto">
          <a:xfrm>
            <a:off x="2695575" y="3095625"/>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2" name="Rectangle 84"/>
          <p:cNvSpPr>
            <a:spLocks noChangeArrowheads="1"/>
          </p:cNvSpPr>
          <p:nvPr/>
        </p:nvSpPr>
        <p:spPr bwMode="auto">
          <a:xfrm>
            <a:off x="2695575" y="3248025"/>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3" name="Rectangle 85"/>
          <p:cNvSpPr>
            <a:spLocks noChangeArrowheads="1"/>
          </p:cNvSpPr>
          <p:nvPr/>
        </p:nvSpPr>
        <p:spPr bwMode="auto">
          <a:xfrm>
            <a:off x="2847975" y="33924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4" name="Rectangle 86"/>
          <p:cNvSpPr>
            <a:spLocks noChangeArrowheads="1"/>
          </p:cNvSpPr>
          <p:nvPr/>
        </p:nvSpPr>
        <p:spPr bwMode="auto">
          <a:xfrm>
            <a:off x="2847975" y="35448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5" name="Rectangle 87"/>
          <p:cNvSpPr>
            <a:spLocks noChangeArrowheads="1"/>
          </p:cNvSpPr>
          <p:nvPr/>
        </p:nvSpPr>
        <p:spPr bwMode="auto">
          <a:xfrm>
            <a:off x="2847975" y="36972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6" name="Rectangle 88"/>
          <p:cNvSpPr>
            <a:spLocks noChangeArrowheads="1"/>
          </p:cNvSpPr>
          <p:nvPr/>
        </p:nvSpPr>
        <p:spPr bwMode="auto">
          <a:xfrm>
            <a:off x="2847975" y="38496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7" name="Rectangle 89"/>
          <p:cNvSpPr>
            <a:spLocks noChangeArrowheads="1"/>
          </p:cNvSpPr>
          <p:nvPr/>
        </p:nvSpPr>
        <p:spPr bwMode="auto">
          <a:xfrm>
            <a:off x="3008313" y="4010025"/>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8" name="Rectangle 90"/>
          <p:cNvSpPr>
            <a:spLocks noChangeArrowheads="1"/>
          </p:cNvSpPr>
          <p:nvPr/>
        </p:nvSpPr>
        <p:spPr bwMode="auto">
          <a:xfrm>
            <a:off x="2995613" y="4305300"/>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79" name="Rectangle 91"/>
          <p:cNvSpPr>
            <a:spLocks noChangeArrowheads="1"/>
          </p:cNvSpPr>
          <p:nvPr/>
        </p:nvSpPr>
        <p:spPr bwMode="auto">
          <a:xfrm>
            <a:off x="3154363" y="44592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80" name="Rectangle 92"/>
          <p:cNvSpPr>
            <a:spLocks noChangeArrowheads="1"/>
          </p:cNvSpPr>
          <p:nvPr/>
        </p:nvSpPr>
        <p:spPr bwMode="auto">
          <a:xfrm>
            <a:off x="3000375" y="4468813"/>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81" name="Rectangle 93"/>
          <p:cNvSpPr>
            <a:spLocks noChangeArrowheads="1"/>
          </p:cNvSpPr>
          <p:nvPr/>
        </p:nvSpPr>
        <p:spPr bwMode="auto">
          <a:xfrm>
            <a:off x="3154363" y="4611688"/>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82" name="Rectangle 94"/>
          <p:cNvSpPr>
            <a:spLocks noChangeArrowheads="1"/>
          </p:cNvSpPr>
          <p:nvPr/>
        </p:nvSpPr>
        <p:spPr bwMode="auto">
          <a:xfrm>
            <a:off x="3154363" y="4772025"/>
            <a:ext cx="76200" cy="76200"/>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83" name="Rectangle 95"/>
          <p:cNvSpPr>
            <a:spLocks noChangeArrowheads="1"/>
          </p:cNvSpPr>
          <p:nvPr/>
        </p:nvSpPr>
        <p:spPr bwMode="auto">
          <a:xfrm>
            <a:off x="3008313" y="4159250"/>
            <a:ext cx="76200" cy="76200"/>
          </a:xfrm>
          <a:prstGeom prst="rect">
            <a:avLst/>
          </a:prstGeom>
          <a:solidFill>
            <a:srgbClr val="FFFFFF"/>
          </a:solidFill>
          <a:ln w="12700">
            <a:solidFill>
              <a:srgbClr val="FFFFFF"/>
            </a:solidFill>
            <a:miter lim="800000"/>
            <a:headEnd type="none" w="sm" len="sm"/>
            <a:tailEnd type="none" w="sm" len="sm"/>
          </a:ln>
          <a:effectLst/>
        </p:spPr>
        <p:txBody>
          <a:bodyPr wrap="none" anchor="ctr"/>
          <a:lstStyle/>
          <a:p>
            <a:pPr algn="ctr"/>
            <a:endParaRPr lang="en-US" altLang="en-US"/>
          </a:p>
        </p:txBody>
      </p:sp>
      <p:grpSp>
        <p:nvGrpSpPr>
          <p:cNvPr id="1061984" name="Group 96"/>
          <p:cNvGrpSpPr>
            <a:grpSpLocks/>
          </p:cNvGrpSpPr>
          <p:nvPr/>
        </p:nvGrpSpPr>
        <p:grpSpPr bwMode="auto">
          <a:xfrm>
            <a:off x="3733800" y="2133600"/>
            <a:ext cx="1524000" cy="517525"/>
            <a:chOff x="576" y="3168"/>
            <a:chExt cx="960" cy="326"/>
          </a:xfrm>
        </p:grpSpPr>
        <p:sp>
          <p:nvSpPr>
            <p:cNvPr id="1061985" name="Text Box 97"/>
            <p:cNvSpPr txBox="1">
              <a:spLocks noChangeArrowheads="1"/>
            </p:cNvSpPr>
            <p:nvPr/>
          </p:nvSpPr>
          <p:spPr bwMode="auto">
            <a:xfrm>
              <a:off x="576" y="3168"/>
              <a:ext cx="712" cy="326"/>
            </a:xfrm>
            <a:prstGeom prst="rect">
              <a:avLst/>
            </a:prstGeom>
            <a:noFill/>
            <a:ln w="12700">
              <a:noFill/>
              <a:miter lim="800000"/>
              <a:headEnd type="none" w="sm" len="sm"/>
              <a:tailEnd type="none" w="sm" len="sm"/>
            </a:ln>
            <a:effectLst/>
          </p:spPr>
          <p:txBody>
            <a:bodyPr wrap="none">
              <a:spAutoFit/>
            </a:bodyPr>
            <a:lstStyle/>
            <a:p>
              <a:r>
                <a:rPr lang="en-US" altLang="en-US" dirty="0"/>
                <a:t>single votes</a:t>
              </a:r>
            </a:p>
            <a:p>
              <a:r>
                <a:rPr lang="en-US" altLang="en-US" dirty="0"/>
                <a:t>    two votes</a:t>
              </a:r>
            </a:p>
          </p:txBody>
        </p:sp>
        <p:sp>
          <p:nvSpPr>
            <p:cNvPr id="1061986" name="Rectangle 98"/>
            <p:cNvSpPr>
              <a:spLocks noChangeArrowheads="1"/>
            </p:cNvSpPr>
            <p:nvPr/>
          </p:nvSpPr>
          <p:spPr bwMode="auto">
            <a:xfrm>
              <a:off x="1344" y="3264"/>
              <a:ext cx="48" cy="48"/>
            </a:xfrm>
            <a:prstGeom prst="rect">
              <a:avLst/>
            </a:prstGeom>
            <a:solidFill>
              <a:srgbClr val="0066FF"/>
            </a:solidFill>
            <a:ln w="12700">
              <a:solidFill>
                <a:srgbClr val="0066FF"/>
              </a:solidFill>
              <a:miter lim="800000"/>
              <a:headEnd type="none" w="sm" len="sm"/>
              <a:tailEnd type="none" w="sm" len="sm"/>
            </a:ln>
            <a:effectLst/>
          </p:spPr>
          <p:txBody>
            <a:bodyPr wrap="none" anchor="ctr"/>
            <a:lstStyle/>
            <a:p>
              <a:pPr algn="ctr"/>
              <a:endParaRPr lang="en-US" altLang="en-US"/>
            </a:p>
          </p:txBody>
        </p:sp>
        <p:sp>
          <p:nvSpPr>
            <p:cNvPr id="1061987" name="Rectangle 99"/>
            <p:cNvSpPr>
              <a:spLocks noChangeArrowheads="1"/>
            </p:cNvSpPr>
            <p:nvPr/>
          </p:nvSpPr>
          <p:spPr bwMode="auto">
            <a:xfrm>
              <a:off x="1488" y="3264"/>
              <a:ext cx="48" cy="48"/>
            </a:xfrm>
            <a:prstGeom prst="rect">
              <a:avLst/>
            </a:prstGeom>
            <a:solidFill>
              <a:schemeClr val="hlink"/>
            </a:solidFill>
            <a:ln w="12700">
              <a:solidFill>
                <a:schemeClr val="hlink"/>
              </a:solidFill>
              <a:miter lim="800000"/>
              <a:headEnd type="none" w="sm" len="sm"/>
              <a:tailEnd type="none" w="sm" len="sm"/>
            </a:ln>
            <a:effectLst/>
          </p:spPr>
          <p:txBody>
            <a:bodyPr wrap="none" anchor="ctr"/>
            <a:lstStyle/>
            <a:p>
              <a:pPr algn="ctr"/>
              <a:endParaRPr lang="en-US" altLang="en-US"/>
            </a:p>
          </p:txBody>
        </p:sp>
        <p:sp>
          <p:nvSpPr>
            <p:cNvPr id="1061988" name="Rectangle 100"/>
            <p:cNvSpPr>
              <a:spLocks noChangeArrowheads="1"/>
            </p:cNvSpPr>
            <p:nvPr/>
          </p:nvSpPr>
          <p:spPr bwMode="auto">
            <a:xfrm>
              <a:off x="1342" y="3385"/>
              <a:ext cx="48" cy="48"/>
            </a:xfrm>
            <a:prstGeom prst="rect">
              <a:avLst/>
            </a:prstGeom>
            <a:solidFill>
              <a:srgbClr val="FFFFFF"/>
            </a:solidFill>
            <a:ln w="12700">
              <a:solidFill>
                <a:srgbClr val="FFFFFF"/>
              </a:solidFill>
              <a:miter lim="800000"/>
              <a:headEnd type="none" w="sm" len="sm"/>
              <a:tailEnd type="none" w="sm" len="sm"/>
            </a:ln>
            <a:effectLst/>
          </p:spPr>
          <p:txBody>
            <a:bodyPr wrap="none" anchor="ctr"/>
            <a:lstStyle/>
            <a:p>
              <a:pPr algn="ctr"/>
              <a:endParaRPr lang="en-US" altLang="en-US"/>
            </a:p>
          </p:txBody>
        </p:sp>
      </p:grpSp>
      <p:sp>
        <p:nvSpPr>
          <p:cNvPr id="1061989" name="Rectangle 101"/>
          <p:cNvSpPr>
            <a:spLocks noChangeArrowheads="1"/>
          </p:cNvSpPr>
          <p:nvPr/>
        </p:nvSpPr>
        <p:spPr bwMode="auto">
          <a:xfrm>
            <a:off x="7467600" y="4664075"/>
            <a:ext cx="254000" cy="365125"/>
          </a:xfrm>
          <a:prstGeom prst="rect">
            <a:avLst/>
          </a:prstGeom>
          <a:noFill/>
          <a:ln w="9525">
            <a:noFill/>
            <a:miter lim="800000"/>
            <a:headEnd/>
            <a:tailEnd/>
          </a:ln>
        </p:spPr>
        <p:txBody>
          <a:bodyPr wrap="none" lIns="0" tIns="0" rIns="0" bIns="0">
            <a:spAutoFit/>
          </a:bodyPr>
          <a:lstStyle/>
          <a:p>
            <a:r>
              <a:rPr lang="en-US" altLang="en-US" sz="2400">
                <a:solidFill>
                  <a:srgbClr val="FFFFFF"/>
                </a:solidFill>
              </a:rPr>
              <a:t>m</a:t>
            </a:r>
            <a:endParaRPr lang="en-US" altLang="en-US">
              <a:solidFill>
                <a:srgbClr val="FFFFFF"/>
              </a:solidFill>
            </a:endParaRPr>
          </a:p>
        </p:txBody>
      </p:sp>
      <p:sp>
        <p:nvSpPr>
          <p:cNvPr id="1061990" name="Text Box 102"/>
          <p:cNvSpPr txBox="1">
            <a:spLocks noChangeArrowheads="1"/>
          </p:cNvSpPr>
          <p:nvPr/>
        </p:nvSpPr>
        <p:spPr bwMode="auto">
          <a:xfrm>
            <a:off x="1127125" y="6259513"/>
            <a:ext cx="7569200" cy="517525"/>
          </a:xfrm>
          <a:prstGeom prst="rect">
            <a:avLst/>
          </a:prstGeom>
          <a:noFill/>
          <a:ln w="12700">
            <a:noFill/>
            <a:miter lim="800000"/>
            <a:headEnd type="none" w="sm" len="sm"/>
            <a:tailEnd type="none" w="sm" len="sm"/>
          </a:ln>
          <a:effectLst/>
        </p:spPr>
        <p:txBody>
          <a:bodyPr wrap="none">
            <a:spAutoFit/>
          </a:bodyPr>
          <a:lstStyle/>
          <a:p>
            <a:r>
              <a:rPr lang="en-US" altLang="en-US" dirty="0"/>
              <a:t>The problem of line detection in image space has been transformed into the problem of cluster</a:t>
            </a:r>
          </a:p>
          <a:p>
            <a:r>
              <a:rPr lang="en-US" altLang="en-US" dirty="0"/>
              <a:t>detection in parameter space</a:t>
            </a:r>
          </a:p>
        </p:txBody>
      </p:sp>
    </p:spTree>
    <p:extLst>
      <p:ext uri="{BB962C8B-B14F-4D97-AF65-F5344CB8AC3E}">
        <p14:creationId xmlns:p14="http://schemas.microsoft.com/office/powerpoint/2010/main" val="1367468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41" name="Rectangle 9"/>
          <p:cNvSpPr>
            <a:spLocks noChangeArrowheads="1"/>
          </p:cNvSpPr>
          <p:nvPr/>
        </p:nvSpPr>
        <p:spPr bwMode="auto">
          <a:xfrm>
            <a:off x="2590800" y="2971800"/>
            <a:ext cx="2971800" cy="914400"/>
          </a:xfrm>
          <a:prstGeom prst="rect">
            <a:avLst/>
          </a:prstGeom>
          <a:solidFill>
            <a:srgbClr val="D82204"/>
          </a:solidFill>
          <a:ln w="12700">
            <a:noFill/>
            <a:miter lim="800000"/>
            <a:headEnd type="none" w="sm" len="sm"/>
            <a:tailEnd type="none" w="sm" len="sm"/>
          </a:ln>
          <a:effectLst/>
        </p:spPr>
        <p:txBody>
          <a:bodyPr wrap="none" anchor="ctr"/>
          <a:lstStyle/>
          <a:p>
            <a:endParaRPr lang="en-US"/>
          </a:p>
        </p:txBody>
      </p:sp>
      <p:sp>
        <p:nvSpPr>
          <p:cNvPr id="888834" name="Rectangle 2"/>
          <p:cNvSpPr>
            <a:spLocks noGrp="1" noChangeArrowheads="1"/>
          </p:cNvSpPr>
          <p:nvPr>
            <p:ph type="title"/>
          </p:nvPr>
        </p:nvSpPr>
        <p:spPr>
          <a:xfrm>
            <a:off x="3500438" y="285750"/>
            <a:ext cx="5562600" cy="609600"/>
          </a:xfrm>
        </p:spPr>
        <p:txBody>
          <a:bodyPr/>
          <a:lstStyle/>
          <a:p>
            <a:r>
              <a:rPr lang="en-US" altLang="en-US" dirty="0"/>
              <a:t>Point </a:t>
            </a:r>
            <a:r>
              <a:rPr lang="en-US" altLang="en-US" dirty="0" err="1"/>
              <a:t>Transforms:Thresholding</a:t>
            </a:r>
            <a:endParaRPr lang="en-US" altLang="en-US" dirty="0"/>
          </a:p>
        </p:txBody>
      </p:sp>
      <p:sp>
        <p:nvSpPr>
          <p:cNvPr id="888835" name="Rectangle 3"/>
          <p:cNvSpPr>
            <a:spLocks noGrp="1" noChangeArrowheads="1"/>
          </p:cNvSpPr>
          <p:nvPr>
            <p:ph type="body" idx="1"/>
          </p:nvPr>
        </p:nvSpPr>
        <p:spPr>
          <a:xfrm>
            <a:off x="609600" y="1524000"/>
            <a:ext cx="7848600" cy="990600"/>
          </a:xfrm>
        </p:spPr>
        <p:txBody>
          <a:bodyPr/>
          <a:lstStyle/>
          <a:p>
            <a:r>
              <a:rPr lang="en-US" altLang="en-US" dirty="0"/>
              <a:t>T is a point-to-point transformation</a:t>
            </a:r>
          </a:p>
          <a:p>
            <a:pPr lvl="1"/>
            <a:r>
              <a:rPr lang="en-US" altLang="en-US" dirty="0"/>
              <a:t>only information at I(</a:t>
            </a:r>
            <a:r>
              <a:rPr lang="en-US" altLang="en-US" dirty="0" err="1"/>
              <a:t>x,y</a:t>
            </a:r>
            <a:r>
              <a:rPr lang="en-US" altLang="en-US" dirty="0"/>
              <a:t>) used to generate I’(</a:t>
            </a:r>
            <a:r>
              <a:rPr lang="en-US" altLang="en-US" dirty="0" err="1"/>
              <a:t>x,y</a:t>
            </a:r>
            <a:r>
              <a:rPr lang="en-US" altLang="en-US" dirty="0"/>
              <a:t>)</a:t>
            </a:r>
          </a:p>
          <a:p>
            <a:r>
              <a:rPr lang="en-US" altLang="en-US" dirty="0" err="1"/>
              <a:t>Thresholding</a:t>
            </a:r>
            <a:endParaRPr lang="en-US" altLang="en-US" dirty="0"/>
          </a:p>
          <a:p>
            <a:pPr>
              <a:buFont typeface="Zapf Dingbats" charset="2"/>
              <a:buNone/>
            </a:pPr>
            <a:endParaRPr lang="en-US" altLang="en-US" dirty="0"/>
          </a:p>
        </p:txBody>
      </p:sp>
      <p:grpSp>
        <p:nvGrpSpPr>
          <p:cNvPr id="888840" name="Group 8"/>
          <p:cNvGrpSpPr>
            <a:grpSpLocks/>
          </p:cNvGrpSpPr>
          <p:nvPr/>
        </p:nvGrpSpPr>
        <p:grpSpPr bwMode="auto">
          <a:xfrm>
            <a:off x="2676525" y="3124200"/>
            <a:ext cx="2657475" cy="609600"/>
            <a:chOff x="1590" y="1968"/>
            <a:chExt cx="1674" cy="384"/>
          </a:xfrm>
        </p:grpSpPr>
        <p:grpSp>
          <p:nvGrpSpPr>
            <p:cNvPr id="888838" name="Group 6"/>
            <p:cNvGrpSpPr>
              <a:grpSpLocks/>
            </p:cNvGrpSpPr>
            <p:nvPr/>
          </p:nvGrpSpPr>
          <p:grpSpPr bwMode="auto">
            <a:xfrm>
              <a:off x="2190" y="1968"/>
              <a:ext cx="1074" cy="384"/>
              <a:chOff x="1950" y="1728"/>
              <a:chExt cx="1074" cy="384"/>
            </a:xfrm>
          </p:grpSpPr>
          <p:sp>
            <p:nvSpPr>
              <p:cNvPr id="888836" name="Text Box 4"/>
              <p:cNvSpPr txBox="1">
                <a:spLocks noChangeArrowheads="1"/>
              </p:cNvSpPr>
              <p:nvPr/>
            </p:nvSpPr>
            <p:spPr bwMode="auto">
              <a:xfrm>
                <a:off x="2055" y="1728"/>
                <a:ext cx="969" cy="366"/>
              </a:xfrm>
              <a:prstGeom prst="rect">
                <a:avLst/>
              </a:prstGeom>
              <a:noFill/>
              <a:ln w="12700">
                <a:noFill/>
                <a:miter lim="800000"/>
                <a:headEnd type="none" w="sm" len="sm"/>
                <a:tailEnd type="none" w="sm" len="sm"/>
              </a:ln>
              <a:effectLst/>
            </p:spPr>
            <p:txBody>
              <a:bodyPr wrap="none">
                <a:spAutoFit/>
              </a:bodyPr>
              <a:lstStyle/>
              <a:p>
                <a:r>
                  <a:rPr lang="en-US" altLang="en-US" sz="1600" b="1" dirty="0"/>
                  <a:t>I</a:t>
                </a:r>
                <a:r>
                  <a:rPr lang="en-US" altLang="en-US" sz="1600" b="1" baseline="-15000" dirty="0"/>
                  <a:t>max</a:t>
                </a:r>
                <a:r>
                  <a:rPr lang="en-US" altLang="en-US" sz="1600" b="1" dirty="0"/>
                  <a:t> if I(</a:t>
                </a:r>
                <a:r>
                  <a:rPr lang="en-US" altLang="en-US" sz="1600" b="1" dirty="0" err="1"/>
                  <a:t>x,y</a:t>
                </a:r>
                <a:r>
                  <a:rPr lang="en-US" altLang="en-US" sz="1600" b="1" dirty="0"/>
                  <a:t>) &gt; t</a:t>
                </a:r>
              </a:p>
              <a:p>
                <a:r>
                  <a:rPr lang="en-US" altLang="en-US" sz="1600" b="1" dirty="0" err="1"/>
                  <a:t>I</a:t>
                </a:r>
                <a:r>
                  <a:rPr lang="en-US" altLang="en-US" sz="1600" b="1" baseline="-15000" dirty="0" err="1"/>
                  <a:t>min</a:t>
                </a:r>
                <a:r>
                  <a:rPr lang="en-US" altLang="en-US" sz="1600" b="1" dirty="0"/>
                  <a:t> if I(</a:t>
                </a:r>
                <a:r>
                  <a:rPr lang="en-US" altLang="en-US" sz="1600" b="1" dirty="0" err="1"/>
                  <a:t>x,y</a:t>
                </a:r>
                <a:r>
                  <a:rPr lang="en-US" altLang="en-US" sz="1600" b="1" dirty="0"/>
                  <a:t>) ≤ t</a:t>
                </a:r>
                <a:endParaRPr lang="en-US" altLang="en-US" sz="1600" dirty="0"/>
              </a:p>
            </p:txBody>
          </p:sp>
          <p:sp>
            <p:nvSpPr>
              <p:cNvPr id="888837" name="AutoShape 5"/>
              <p:cNvSpPr>
                <a:spLocks/>
              </p:cNvSpPr>
              <p:nvPr/>
            </p:nvSpPr>
            <p:spPr bwMode="auto">
              <a:xfrm>
                <a:off x="1950" y="1728"/>
                <a:ext cx="144" cy="384"/>
              </a:xfrm>
              <a:prstGeom prst="leftBrace">
                <a:avLst>
                  <a:gd name="adj1" fmla="val 22222"/>
                  <a:gd name="adj2" fmla="val 50000"/>
                </a:avLst>
              </a:prstGeom>
              <a:noFill/>
              <a:ln w="19050">
                <a:solidFill>
                  <a:schemeClr val="tx1"/>
                </a:solidFill>
                <a:round/>
                <a:headEnd type="none" w="sm" len="sm"/>
                <a:tailEnd type="none" w="sm" len="sm"/>
              </a:ln>
              <a:effectLst/>
            </p:spPr>
            <p:txBody>
              <a:bodyPr wrap="none" anchor="ctr"/>
              <a:lstStyle/>
              <a:p>
                <a:endParaRPr lang="en-US"/>
              </a:p>
            </p:txBody>
          </p:sp>
        </p:grpSp>
        <p:sp>
          <p:nvSpPr>
            <p:cNvPr id="888839" name="Text Box 7"/>
            <p:cNvSpPr txBox="1">
              <a:spLocks noChangeArrowheads="1"/>
            </p:cNvSpPr>
            <p:nvPr/>
          </p:nvSpPr>
          <p:spPr bwMode="auto">
            <a:xfrm>
              <a:off x="1590" y="2052"/>
              <a:ext cx="599" cy="212"/>
            </a:xfrm>
            <a:prstGeom prst="rect">
              <a:avLst/>
            </a:prstGeom>
            <a:noFill/>
            <a:ln w="12700">
              <a:noFill/>
              <a:miter lim="800000"/>
              <a:headEnd type="none" w="sm" len="sm"/>
              <a:tailEnd type="none" w="sm" len="sm"/>
            </a:ln>
            <a:effectLst/>
          </p:spPr>
          <p:txBody>
            <a:bodyPr wrap="none">
              <a:spAutoFit/>
            </a:bodyPr>
            <a:lstStyle/>
            <a:p>
              <a:r>
                <a:rPr lang="en-US" altLang="en-US" sz="1600" b="1" dirty="0"/>
                <a:t> I’(</a:t>
              </a:r>
              <a:r>
                <a:rPr lang="en-US" altLang="en-US" sz="1600" b="1" dirty="0" err="1"/>
                <a:t>x,y</a:t>
              </a:r>
              <a:r>
                <a:rPr lang="en-US" altLang="en-US" sz="1600" b="1" dirty="0"/>
                <a:t>) =</a:t>
              </a:r>
            </a:p>
          </p:txBody>
        </p:sp>
      </p:grpSp>
      <p:grpSp>
        <p:nvGrpSpPr>
          <p:cNvPr id="23" name="Group 22"/>
          <p:cNvGrpSpPr/>
          <p:nvPr/>
        </p:nvGrpSpPr>
        <p:grpSpPr>
          <a:xfrm>
            <a:off x="304800" y="4267200"/>
            <a:ext cx="8534400" cy="2057400"/>
            <a:chOff x="304800" y="4267200"/>
            <a:chExt cx="8534400" cy="2057400"/>
          </a:xfrm>
        </p:grpSpPr>
        <p:pic>
          <p:nvPicPr>
            <p:cNvPr id="888842" name="Picture 10"/>
            <p:cNvPicPr>
              <a:picLocks noChangeAspect="1" noChangeArrowheads="1"/>
            </p:cNvPicPr>
            <p:nvPr/>
          </p:nvPicPr>
          <p:blipFill>
            <a:blip r:embed="rId2" cstate="print"/>
            <a:srcRect/>
            <a:stretch>
              <a:fillRect/>
            </a:stretch>
          </p:blipFill>
          <p:spPr bwMode="auto">
            <a:xfrm>
              <a:off x="304800" y="4267200"/>
              <a:ext cx="2743200" cy="2057400"/>
            </a:xfrm>
            <a:prstGeom prst="rect">
              <a:avLst/>
            </a:prstGeom>
            <a:noFill/>
            <a:ln w="28575">
              <a:solidFill>
                <a:schemeClr val="folHlink"/>
              </a:solidFill>
              <a:miter lim="800000"/>
              <a:headEnd/>
              <a:tailEnd/>
            </a:ln>
          </p:spPr>
        </p:pic>
        <p:pic>
          <p:nvPicPr>
            <p:cNvPr id="888843" name="Picture 11"/>
            <p:cNvPicPr>
              <a:picLocks noChangeAspect="1" noChangeArrowheads="1"/>
            </p:cNvPicPr>
            <p:nvPr/>
          </p:nvPicPr>
          <p:blipFill>
            <a:blip r:embed="rId3" cstate="print"/>
            <a:srcRect/>
            <a:stretch>
              <a:fillRect/>
            </a:stretch>
          </p:blipFill>
          <p:spPr bwMode="auto">
            <a:xfrm>
              <a:off x="3200400" y="4267200"/>
              <a:ext cx="2743200" cy="2057400"/>
            </a:xfrm>
            <a:prstGeom prst="rect">
              <a:avLst/>
            </a:prstGeom>
            <a:noFill/>
            <a:ln w="28575">
              <a:solidFill>
                <a:schemeClr val="folHlink"/>
              </a:solidFill>
              <a:miter lim="800000"/>
              <a:headEnd/>
              <a:tailEnd/>
            </a:ln>
          </p:spPr>
        </p:pic>
        <p:pic>
          <p:nvPicPr>
            <p:cNvPr id="888844" name="Picture 12"/>
            <p:cNvPicPr>
              <a:picLocks noChangeAspect="1" noChangeArrowheads="1"/>
            </p:cNvPicPr>
            <p:nvPr/>
          </p:nvPicPr>
          <p:blipFill>
            <a:blip r:embed="rId4" cstate="print"/>
            <a:srcRect/>
            <a:stretch>
              <a:fillRect/>
            </a:stretch>
          </p:blipFill>
          <p:spPr bwMode="auto">
            <a:xfrm>
              <a:off x="6096000" y="4267200"/>
              <a:ext cx="2743200" cy="2057400"/>
            </a:xfrm>
            <a:prstGeom prst="rect">
              <a:avLst/>
            </a:prstGeom>
            <a:noFill/>
            <a:ln w="28575">
              <a:solidFill>
                <a:schemeClr val="folHlink"/>
              </a:solidFill>
              <a:miter lim="800000"/>
              <a:headEnd/>
              <a:tailEnd/>
            </a:ln>
          </p:spPr>
        </p:pic>
      </p:grpSp>
      <p:sp>
        <p:nvSpPr>
          <p:cNvPr id="888845" name="Text Box 13"/>
          <p:cNvSpPr txBox="1">
            <a:spLocks noChangeArrowheads="1"/>
          </p:cNvSpPr>
          <p:nvPr/>
        </p:nvSpPr>
        <p:spPr bwMode="auto">
          <a:xfrm>
            <a:off x="7239000" y="6400800"/>
            <a:ext cx="596900" cy="336550"/>
          </a:xfrm>
          <a:prstGeom prst="rect">
            <a:avLst/>
          </a:prstGeom>
          <a:noFill/>
          <a:ln w="12700">
            <a:noFill/>
            <a:miter lim="800000"/>
            <a:headEnd type="none" w="sm" len="sm"/>
            <a:tailEnd type="none" w="sm" len="sm"/>
          </a:ln>
          <a:effectLst/>
        </p:spPr>
        <p:txBody>
          <a:bodyPr wrap="none">
            <a:spAutoFit/>
          </a:bodyPr>
          <a:lstStyle/>
          <a:p>
            <a:r>
              <a:rPr lang="en-US" altLang="en-US" sz="1600" b="1"/>
              <a:t>t=89</a:t>
            </a:r>
          </a:p>
        </p:txBody>
      </p:sp>
      <p:sp>
        <p:nvSpPr>
          <p:cNvPr id="888846" name="Rectangle 14"/>
          <p:cNvSpPr>
            <a:spLocks noChangeArrowheads="1"/>
          </p:cNvSpPr>
          <p:nvPr/>
        </p:nvSpPr>
        <p:spPr bwMode="auto">
          <a:xfrm>
            <a:off x="6511925" y="2724150"/>
            <a:ext cx="1335088" cy="1065213"/>
          </a:xfrm>
          <a:prstGeom prst="rect">
            <a:avLst/>
          </a:prstGeom>
          <a:noFill/>
          <a:ln w="19050">
            <a:solidFill>
              <a:schemeClr val="tx1"/>
            </a:solidFill>
            <a:miter lim="800000"/>
            <a:headEnd type="none" w="sm" len="sm"/>
            <a:tailEnd type="none" w="sm" len="sm"/>
          </a:ln>
          <a:effectLst/>
        </p:spPr>
        <p:txBody>
          <a:bodyPr wrap="none" anchor="ctr"/>
          <a:lstStyle/>
          <a:p>
            <a:endParaRPr lang="en-US"/>
          </a:p>
        </p:txBody>
      </p:sp>
      <p:sp>
        <p:nvSpPr>
          <p:cNvPr id="888847" name="Line 15"/>
          <p:cNvSpPr>
            <a:spLocks noChangeShapeType="1"/>
          </p:cNvSpPr>
          <p:nvPr/>
        </p:nvSpPr>
        <p:spPr bwMode="auto">
          <a:xfrm>
            <a:off x="6580188" y="3760788"/>
            <a:ext cx="698500"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8" name="Line 16"/>
          <p:cNvSpPr>
            <a:spLocks noChangeShapeType="1"/>
          </p:cNvSpPr>
          <p:nvPr/>
        </p:nvSpPr>
        <p:spPr bwMode="auto">
          <a:xfrm flipV="1">
            <a:off x="7281863" y="2770188"/>
            <a:ext cx="0" cy="987425"/>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49" name="Line 17"/>
          <p:cNvSpPr>
            <a:spLocks noChangeShapeType="1"/>
          </p:cNvSpPr>
          <p:nvPr/>
        </p:nvSpPr>
        <p:spPr bwMode="auto">
          <a:xfrm>
            <a:off x="7283450" y="2757488"/>
            <a:ext cx="541338" cy="0"/>
          </a:xfrm>
          <a:prstGeom prst="line">
            <a:avLst/>
          </a:prstGeom>
          <a:noFill/>
          <a:ln w="28575">
            <a:solidFill>
              <a:srgbClr val="0066FF"/>
            </a:solidFill>
            <a:round/>
            <a:headEnd type="none" w="sm" len="sm"/>
            <a:tailEnd type="none" w="sm" len="sm"/>
          </a:ln>
          <a:effectLst/>
        </p:spPr>
        <p:txBody>
          <a:bodyPr wrap="none" anchor="ctr"/>
          <a:lstStyle/>
          <a:p>
            <a:endParaRPr lang="en-US"/>
          </a:p>
        </p:txBody>
      </p:sp>
      <p:sp>
        <p:nvSpPr>
          <p:cNvPr id="888850" name="Text Box 18"/>
          <p:cNvSpPr txBox="1">
            <a:spLocks noChangeArrowheads="1"/>
          </p:cNvSpPr>
          <p:nvPr/>
        </p:nvSpPr>
        <p:spPr bwMode="auto">
          <a:xfrm>
            <a:off x="7173913" y="3744913"/>
            <a:ext cx="252412" cy="336550"/>
          </a:xfrm>
          <a:prstGeom prst="rect">
            <a:avLst/>
          </a:prstGeom>
          <a:noFill/>
          <a:ln w="12700">
            <a:noFill/>
            <a:miter lim="800000"/>
            <a:headEnd type="none" w="sm" len="sm"/>
            <a:tailEnd type="none" w="sm" len="sm"/>
          </a:ln>
          <a:effectLst/>
        </p:spPr>
        <p:txBody>
          <a:bodyPr wrap="none">
            <a:spAutoFit/>
          </a:bodyPr>
          <a:lstStyle/>
          <a:p>
            <a:r>
              <a:rPr lang="en-US" altLang="en-US" sz="1600" b="1"/>
              <a:t>t</a:t>
            </a:r>
          </a:p>
        </p:txBody>
      </p:sp>
      <p:sp>
        <p:nvSpPr>
          <p:cNvPr id="888851" name="Text Box 19"/>
          <p:cNvSpPr txBox="1">
            <a:spLocks noChangeArrowheads="1"/>
          </p:cNvSpPr>
          <p:nvPr/>
        </p:nvSpPr>
        <p:spPr bwMode="auto">
          <a:xfrm>
            <a:off x="7597775" y="3744913"/>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
        <p:nvSpPr>
          <p:cNvPr id="888852" name="Text Box 20"/>
          <p:cNvSpPr txBox="1">
            <a:spLocks noChangeArrowheads="1"/>
          </p:cNvSpPr>
          <p:nvPr/>
        </p:nvSpPr>
        <p:spPr bwMode="auto">
          <a:xfrm>
            <a:off x="6370638" y="3744913"/>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3" name="Text Box 21"/>
          <p:cNvSpPr txBox="1">
            <a:spLocks noChangeArrowheads="1"/>
          </p:cNvSpPr>
          <p:nvPr/>
        </p:nvSpPr>
        <p:spPr bwMode="auto">
          <a:xfrm>
            <a:off x="6230938" y="3644900"/>
            <a:ext cx="296862" cy="336550"/>
          </a:xfrm>
          <a:prstGeom prst="rect">
            <a:avLst/>
          </a:prstGeom>
          <a:noFill/>
          <a:ln w="12700">
            <a:noFill/>
            <a:miter lim="800000"/>
            <a:headEnd type="none" w="sm" len="sm"/>
            <a:tailEnd type="none" w="sm" len="sm"/>
          </a:ln>
          <a:effectLst/>
        </p:spPr>
        <p:txBody>
          <a:bodyPr wrap="none">
            <a:spAutoFit/>
          </a:bodyPr>
          <a:lstStyle/>
          <a:p>
            <a:r>
              <a:rPr lang="en-US" altLang="en-US" sz="1600"/>
              <a:t>0</a:t>
            </a:r>
          </a:p>
        </p:txBody>
      </p:sp>
      <p:sp>
        <p:nvSpPr>
          <p:cNvPr id="888854" name="Text Box 22"/>
          <p:cNvSpPr txBox="1">
            <a:spLocks noChangeArrowheads="1"/>
          </p:cNvSpPr>
          <p:nvPr/>
        </p:nvSpPr>
        <p:spPr bwMode="auto">
          <a:xfrm>
            <a:off x="6019800" y="2590800"/>
            <a:ext cx="522288" cy="336550"/>
          </a:xfrm>
          <a:prstGeom prst="rect">
            <a:avLst/>
          </a:prstGeom>
          <a:noFill/>
          <a:ln w="12700">
            <a:noFill/>
            <a:miter lim="800000"/>
            <a:headEnd type="none" w="sm" len="sm"/>
            <a:tailEnd type="none" w="sm" len="sm"/>
          </a:ln>
          <a:effectLst/>
        </p:spPr>
        <p:txBody>
          <a:bodyPr wrap="none">
            <a:spAutoFit/>
          </a:bodyPr>
          <a:lstStyle/>
          <a:p>
            <a:r>
              <a:rPr lang="en-US" altLang="en-US" sz="1600" b="1"/>
              <a:t>255</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Rectangle 2"/>
          <p:cNvSpPr>
            <a:spLocks noGrp="1" noChangeArrowheads="1"/>
          </p:cNvSpPr>
          <p:nvPr>
            <p:ph type="title"/>
          </p:nvPr>
        </p:nvSpPr>
        <p:spPr>
          <a:xfrm>
            <a:off x="7381875" y="285750"/>
            <a:ext cx="1685925" cy="609600"/>
          </a:xfrm>
        </p:spPr>
        <p:txBody>
          <a:bodyPr/>
          <a:lstStyle/>
          <a:p>
            <a:r>
              <a:rPr lang="en-US" altLang="en-US"/>
              <a:t>Example</a:t>
            </a:r>
          </a:p>
        </p:txBody>
      </p:sp>
      <p:sp>
        <p:nvSpPr>
          <p:cNvPr id="1062915" name="Text Box 3"/>
          <p:cNvSpPr txBox="1">
            <a:spLocks noGrp="1" noChangeArrowheads="1"/>
          </p:cNvSpPr>
          <p:nvPr>
            <p:ph type="body" idx="1"/>
          </p:nvPr>
        </p:nvSpPr>
        <p:spPr>
          <a:xfrm>
            <a:off x="304800" y="1219200"/>
            <a:ext cx="8763000" cy="1143000"/>
          </a:xfrm>
          <a:noFill/>
          <a:ln/>
        </p:spPr>
        <p:txBody>
          <a:bodyPr/>
          <a:lstStyle/>
          <a:p>
            <a:r>
              <a:rPr lang="en-US" altLang="en-US" dirty="0"/>
              <a:t>The problem of line detection in image space has been transformed into the problem of cluster detection in parameter space</a:t>
            </a:r>
          </a:p>
        </p:txBody>
      </p:sp>
      <p:grpSp>
        <p:nvGrpSpPr>
          <p:cNvPr id="12" name="Group 11"/>
          <p:cNvGrpSpPr/>
          <p:nvPr/>
        </p:nvGrpSpPr>
        <p:grpSpPr>
          <a:xfrm>
            <a:off x="1905000" y="2536825"/>
            <a:ext cx="4876800" cy="4168775"/>
            <a:chOff x="1905000" y="2536825"/>
            <a:chExt cx="4876800" cy="4168775"/>
          </a:xfrm>
        </p:grpSpPr>
        <p:pic>
          <p:nvPicPr>
            <p:cNvPr id="1062916" name="Picture 4"/>
            <p:cNvPicPr>
              <a:picLocks noChangeAspect="1" noChangeArrowheads="1"/>
            </p:cNvPicPr>
            <p:nvPr/>
          </p:nvPicPr>
          <p:blipFill>
            <a:blip r:embed="rId2" cstate="print"/>
            <a:srcRect/>
            <a:stretch>
              <a:fillRect/>
            </a:stretch>
          </p:blipFill>
          <p:spPr bwMode="auto">
            <a:xfrm>
              <a:off x="1905000" y="2536825"/>
              <a:ext cx="2201863" cy="1938338"/>
            </a:xfrm>
            <a:prstGeom prst="rect">
              <a:avLst/>
            </a:prstGeom>
            <a:noFill/>
            <a:ln w="19050">
              <a:solidFill>
                <a:schemeClr val="folHlink"/>
              </a:solidFill>
              <a:miter lim="800000"/>
              <a:headEnd type="none" w="sm" len="sm"/>
              <a:tailEnd type="none" w="sm" len="sm"/>
            </a:ln>
            <a:effectLst/>
          </p:spPr>
        </p:pic>
        <p:pic>
          <p:nvPicPr>
            <p:cNvPr id="1062917" name="Picture 5"/>
            <p:cNvPicPr>
              <a:picLocks noChangeAspect="1" noChangeArrowheads="1"/>
            </p:cNvPicPr>
            <p:nvPr/>
          </p:nvPicPr>
          <p:blipFill>
            <a:blip r:embed="rId3" cstate="print"/>
            <a:srcRect/>
            <a:stretch>
              <a:fillRect/>
            </a:stretch>
          </p:blipFill>
          <p:spPr bwMode="auto">
            <a:xfrm>
              <a:off x="4572000" y="2536825"/>
              <a:ext cx="2192338" cy="1946275"/>
            </a:xfrm>
            <a:prstGeom prst="rect">
              <a:avLst/>
            </a:prstGeom>
            <a:noFill/>
            <a:ln w="19050">
              <a:solidFill>
                <a:schemeClr val="folHlink"/>
              </a:solidFill>
              <a:miter lim="800000"/>
              <a:headEnd type="none" w="sm" len="sm"/>
              <a:tailEnd type="none" w="sm" len="sm"/>
            </a:ln>
            <a:effectLst/>
          </p:spPr>
        </p:pic>
        <p:pic>
          <p:nvPicPr>
            <p:cNvPr id="1062918" name="Picture 6"/>
            <p:cNvPicPr>
              <a:picLocks noChangeAspect="1" noChangeArrowheads="1"/>
            </p:cNvPicPr>
            <p:nvPr/>
          </p:nvPicPr>
          <p:blipFill>
            <a:blip r:embed="rId4" cstate="print"/>
            <a:srcRect/>
            <a:stretch>
              <a:fillRect/>
            </a:stretch>
          </p:blipFill>
          <p:spPr bwMode="auto">
            <a:xfrm>
              <a:off x="1905000" y="4746625"/>
              <a:ext cx="2201863" cy="1958975"/>
            </a:xfrm>
            <a:prstGeom prst="rect">
              <a:avLst/>
            </a:prstGeom>
            <a:noFill/>
            <a:ln w="19050">
              <a:solidFill>
                <a:schemeClr val="folHlink"/>
              </a:solidFill>
              <a:miter lim="800000"/>
              <a:headEnd type="none" w="sm" len="sm"/>
              <a:tailEnd type="none" w="sm" len="sm"/>
            </a:ln>
            <a:effectLst/>
          </p:spPr>
        </p:pic>
        <p:pic>
          <p:nvPicPr>
            <p:cNvPr id="1062919" name="Picture 7"/>
            <p:cNvPicPr>
              <a:picLocks noChangeAspect="1" noChangeArrowheads="1"/>
            </p:cNvPicPr>
            <p:nvPr/>
          </p:nvPicPr>
          <p:blipFill>
            <a:blip r:embed="rId5" cstate="print"/>
            <a:srcRect/>
            <a:stretch>
              <a:fillRect/>
            </a:stretch>
          </p:blipFill>
          <p:spPr bwMode="auto">
            <a:xfrm>
              <a:off x="4572000" y="4746625"/>
              <a:ext cx="2209800" cy="1951038"/>
            </a:xfrm>
            <a:prstGeom prst="rect">
              <a:avLst/>
            </a:prstGeom>
            <a:noFill/>
            <a:ln w="19050">
              <a:solidFill>
                <a:schemeClr val="folHlink"/>
              </a:solidFill>
              <a:miter lim="800000"/>
              <a:headEnd type="none" w="sm" len="sm"/>
              <a:tailEnd type="none" w="sm" len="sm"/>
            </a:ln>
            <a:effectLst/>
          </p:spPr>
        </p:pic>
      </p:grpSp>
      <p:sp>
        <p:nvSpPr>
          <p:cNvPr id="1062920" name="Text Box 8"/>
          <p:cNvSpPr txBox="1">
            <a:spLocks noChangeArrowheads="1"/>
          </p:cNvSpPr>
          <p:nvPr/>
        </p:nvSpPr>
        <p:spPr bwMode="auto">
          <a:xfrm>
            <a:off x="898525" y="3395663"/>
            <a:ext cx="889000" cy="396875"/>
          </a:xfrm>
          <a:prstGeom prst="rect">
            <a:avLst/>
          </a:prstGeom>
          <a:noFill/>
          <a:ln w="12700">
            <a:noFill/>
            <a:miter lim="800000"/>
            <a:headEnd type="none" w="sm" len="sm"/>
            <a:tailEnd type="none" w="sm" len="sm"/>
          </a:ln>
          <a:effectLst/>
        </p:spPr>
        <p:txBody>
          <a:bodyPr wrap="none">
            <a:spAutoFit/>
          </a:bodyPr>
          <a:lstStyle/>
          <a:p>
            <a:r>
              <a:rPr lang="en-US" altLang="en-US" sz="2000"/>
              <a:t>Image</a:t>
            </a:r>
          </a:p>
        </p:txBody>
      </p:sp>
      <p:sp>
        <p:nvSpPr>
          <p:cNvPr id="1062921" name="Text Box 9"/>
          <p:cNvSpPr txBox="1">
            <a:spLocks noChangeArrowheads="1"/>
          </p:cNvSpPr>
          <p:nvPr/>
        </p:nvSpPr>
        <p:spPr bwMode="auto">
          <a:xfrm>
            <a:off x="6934200" y="3397250"/>
            <a:ext cx="904875" cy="396875"/>
          </a:xfrm>
          <a:prstGeom prst="rect">
            <a:avLst/>
          </a:prstGeom>
          <a:noFill/>
          <a:ln w="12700">
            <a:noFill/>
            <a:miter lim="800000"/>
            <a:headEnd type="none" w="sm" len="sm"/>
            <a:tailEnd type="none" w="sm" len="sm"/>
          </a:ln>
          <a:effectLst/>
        </p:spPr>
        <p:txBody>
          <a:bodyPr wrap="none">
            <a:spAutoFit/>
          </a:bodyPr>
          <a:lstStyle/>
          <a:p>
            <a:r>
              <a:rPr lang="en-US" altLang="en-US" sz="2000"/>
              <a:t>Edges</a:t>
            </a:r>
          </a:p>
        </p:txBody>
      </p:sp>
      <p:sp>
        <p:nvSpPr>
          <p:cNvPr id="1062922" name="Text Box 10"/>
          <p:cNvSpPr txBox="1">
            <a:spLocks noChangeArrowheads="1"/>
          </p:cNvSpPr>
          <p:nvPr/>
        </p:nvSpPr>
        <p:spPr bwMode="auto">
          <a:xfrm>
            <a:off x="192088" y="5334000"/>
            <a:ext cx="1595437" cy="701675"/>
          </a:xfrm>
          <a:prstGeom prst="rect">
            <a:avLst/>
          </a:prstGeom>
          <a:noFill/>
          <a:ln w="12700">
            <a:noFill/>
            <a:miter lim="800000"/>
            <a:headEnd type="none" w="sm" len="sm"/>
            <a:tailEnd type="none" w="sm" len="sm"/>
          </a:ln>
          <a:effectLst/>
        </p:spPr>
        <p:txBody>
          <a:bodyPr wrap="none">
            <a:spAutoFit/>
          </a:bodyPr>
          <a:lstStyle/>
          <a:p>
            <a:r>
              <a:rPr lang="en-US" altLang="en-US" sz="2000" dirty="0"/>
              <a:t>Accumulator</a:t>
            </a:r>
          </a:p>
          <a:p>
            <a:r>
              <a:rPr lang="en-US" altLang="en-US" sz="2000" dirty="0"/>
              <a:t>Array</a:t>
            </a:r>
          </a:p>
        </p:txBody>
      </p:sp>
      <p:sp>
        <p:nvSpPr>
          <p:cNvPr id="1062923" name="Text Box 11"/>
          <p:cNvSpPr txBox="1">
            <a:spLocks noChangeArrowheads="1"/>
          </p:cNvSpPr>
          <p:nvPr/>
        </p:nvSpPr>
        <p:spPr bwMode="auto">
          <a:xfrm>
            <a:off x="6934200" y="5334000"/>
            <a:ext cx="904875" cy="396875"/>
          </a:xfrm>
          <a:prstGeom prst="rect">
            <a:avLst/>
          </a:prstGeom>
          <a:noFill/>
          <a:ln w="12700">
            <a:noFill/>
            <a:miter lim="800000"/>
            <a:headEnd type="none" w="sm" len="sm"/>
            <a:tailEnd type="none" w="sm" len="sm"/>
          </a:ln>
          <a:effectLst/>
        </p:spPr>
        <p:txBody>
          <a:bodyPr wrap="none">
            <a:spAutoFit/>
          </a:bodyPr>
          <a:lstStyle/>
          <a:p>
            <a:r>
              <a:rPr lang="en-US" altLang="en-US" sz="2000"/>
              <a:t>Result</a:t>
            </a:r>
          </a:p>
        </p:txBody>
      </p:sp>
    </p:spTree>
    <p:extLst>
      <p:ext uri="{BB962C8B-B14F-4D97-AF65-F5344CB8AC3E}">
        <p14:creationId xmlns:p14="http://schemas.microsoft.com/office/powerpoint/2010/main" val="475878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Rectangle 2"/>
          <p:cNvSpPr>
            <a:spLocks noGrp="1" noChangeArrowheads="1"/>
          </p:cNvSpPr>
          <p:nvPr>
            <p:ph type="title"/>
          </p:nvPr>
        </p:nvSpPr>
        <p:spPr>
          <a:xfrm>
            <a:off x="7229475" y="285750"/>
            <a:ext cx="1838325" cy="609600"/>
          </a:xfrm>
        </p:spPr>
        <p:txBody>
          <a:bodyPr/>
          <a:lstStyle/>
          <a:p>
            <a:r>
              <a:rPr lang="en-US" altLang="en-US"/>
              <a:t>Problems</a:t>
            </a:r>
          </a:p>
        </p:txBody>
      </p:sp>
      <p:sp>
        <p:nvSpPr>
          <p:cNvPr id="1063939" name="Rectangle 3"/>
          <p:cNvSpPr>
            <a:spLocks noGrp="1" noChangeArrowheads="1"/>
          </p:cNvSpPr>
          <p:nvPr>
            <p:ph type="body" idx="1"/>
          </p:nvPr>
        </p:nvSpPr>
        <p:spPr>
          <a:xfrm>
            <a:off x="457200" y="1295400"/>
            <a:ext cx="7848600" cy="2362200"/>
          </a:xfrm>
        </p:spPr>
        <p:txBody>
          <a:bodyPr/>
          <a:lstStyle/>
          <a:p>
            <a:r>
              <a:rPr lang="en-US" altLang="en-US" dirty="0"/>
              <a:t>Vertical lines  have infinite slopes</a:t>
            </a:r>
          </a:p>
          <a:p>
            <a:pPr lvl="1"/>
            <a:r>
              <a:rPr lang="en-US" altLang="en-US" dirty="0"/>
              <a:t>difficult to quantize m to take this into account.</a:t>
            </a:r>
          </a:p>
          <a:p>
            <a:r>
              <a:rPr lang="en-US" altLang="en-US" dirty="0"/>
              <a:t>Use alternative parameterization of a line</a:t>
            </a:r>
          </a:p>
          <a:p>
            <a:pPr lvl="1"/>
            <a:r>
              <a:rPr lang="en-US" altLang="en-US" dirty="0"/>
              <a:t>polar coordinate representation</a:t>
            </a:r>
          </a:p>
        </p:txBody>
      </p:sp>
      <p:sp>
        <p:nvSpPr>
          <p:cNvPr id="1063940" name="Line 4"/>
          <p:cNvSpPr>
            <a:spLocks noChangeShapeType="1"/>
          </p:cNvSpPr>
          <p:nvPr/>
        </p:nvSpPr>
        <p:spPr bwMode="auto">
          <a:xfrm>
            <a:off x="1792288" y="3773488"/>
            <a:ext cx="1587" cy="2273300"/>
          </a:xfrm>
          <a:prstGeom prst="line">
            <a:avLst/>
          </a:prstGeom>
          <a:noFill/>
          <a:ln w="12700">
            <a:solidFill>
              <a:srgbClr val="FFFFFF"/>
            </a:solidFill>
            <a:round/>
            <a:headEnd/>
            <a:tailEnd/>
          </a:ln>
        </p:spPr>
        <p:txBody>
          <a:bodyPr/>
          <a:lstStyle/>
          <a:p>
            <a:endParaRPr lang="en-US"/>
          </a:p>
        </p:txBody>
      </p:sp>
      <p:sp>
        <p:nvSpPr>
          <p:cNvPr id="1063941" name="Line 5"/>
          <p:cNvSpPr>
            <a:spLocks noChangeShapeType="1"/>
          </p:cNvSpPr>
          <p:nvPr/>
        </p:nvSpPr>
        <p:spPr bwMode="auto">
          <a:xfrm>
            <a:off x="1524000" y="5854700"/>
            <a:ext cx="5449888" cy="1588"/>
          </a:xfrm>
          <a:prstGeom prst="line">
            <a:avLst/>
          </a:prstGeom>
          <a:noFill/>
          <a:ln w="12700">
            <a:solidFill>
              <a:srgbClr val="FFFFFF"/>
            </a:solidFill>
            <a:round/>
            <a:headEnd/>
            <a:tailEnd/>
          </a:ln>
        </p:spPr>
        <p:txBody>
          <a:bodyPr/>
          <a:lstStyle/>
          <a:p>
            <a:endParaRPr lang="en-US"/>
          </a:p>
        </p:txBody>
      </p:sp>
      <p:sp>
        <p:nvSpPr>
          <p:cNvPr id="1063942" name="Line 6"/>
          <p:cNvSpPr>
            <a:spLocks noChangeShapeType="1"/>
          </p:cNvSpPr>
          <p:nvPr/>
        </p:nvSpPr>
        <p:spPr bwMode="auto">
          <a:xfrm>
            <a:off x="2084388" y="3873500"/>
            <a:ext cx="1968500" cy="1500188"/>
          </a:xfrm>
          <a:prstGeom prst="line">
            <a:avLst/>
          </a:prstGeom>
          <a:noFill/>
          <a:ln w="39688">
            <a:solidFill>
              <a:srgbClr val="FFFFFF"/>
            </a:solidFill>
            <a:round/>
            <a:headEnd/>
            <a:tailEnd/>
          </a:ln>
        </p:spPr>
        <p:txBody>
          <a:bodyPr/>
          <a:lstStyle/>
          <a:p>
            <a:endParaRPr lang="en-US"/>
          </a:p>
        </p:txBody>
      </p:sp>
      <p:sp>
        <p:nvSpPr>
          <p:cNvPr id="1063943" name="Rectangle 7"/>
          <p:cNvSpPr>
            <a:spLocks noChangeArrowheads="1"/>
          </p:cNvSpPr>
          <p:nvPr/>
        </p:nvSpPr>
        <p:spPr bwMode="auto">
          <a:xfrm>
            <a:off x="2795588" y="4852988"/>
            <a:ext cx="101600" cy="365125"/>
          </a:xfrm>
          <a:prstGeom prst="rect">
            <a:avLst/>
          </a:prstGeom>
          <a:noFill/>
          <a:ln w="9525">
            <a:noFill/>
            <a:miter lim="800000"/>
            <a:headEnd/>
            <a:tailEnd/>
          </a:ln>
        </p:spPr>
        <p:txBody>
          <a:bodyPr wrap="none" lIns="0" tIns="0" rIns="0" bIns="0">
            <a:spAutoFit/>
          </a:bodyPr>
          <a:lstStyle/>
          <a:p>
            <a:r>
              <a:rPr lang="en-US" altLang="en-US" sz="2400">
                <a:solidFill>
                  <a:srgbClr val="FFFFFF"/>
                </a:solidFill>
                <a:latin typeface="Times" pitchFamily="18" charset="0"/>
              </a:rPr>
              <a:t>r</a:t>
            </a:r>
            <a:endParaRPr lang="en-US" altLang="en-US">
              <a:solidFill>
                <a:srgbClr val="FFFFFF"/>
              </a:solidFill>
            </a:endParaRPr>
          </a:p>
        </p:txBody>
      </p:sp>
      <p:sp>
        <p:nvSpPr>
          <p:cNvPr id="1063944" name="Rectangle 8"/>
          <p:cNvSpPr>
            <a:spLocks noChangeArrowheads="1"/>
          </p:cNvSpPr>
          <p:nvPr/>
        </p:nvSpPr>
        <p:spPr bwMode="auto">
          <a:xfrm>
            <a:off x="2895600" y="5048250"/>
            <a:ext cx="88900" cy="212725"/>
          </a:xfrm>
          <a:prstGeom prst="rect">
            <a:avLst/>
          </a:prstGeom>
          <a:noFill/>
          <a:ln w="9525">
            <a:noFill/>
            <a:miter lim="800000"/>
            <a:headEnd/>
            <a:tailEnd/>
          </a:ln>
        </p:spPr>
        <p:txBody>
          <a:bodyPr wrap="none" lIns="0" tIns="0" rIns="0" bIns="0">
            <a:spAutoFit/>
          </a:bodyPr>
          <a:lstStyle/>
          <a:p>
            <a:r>
              <a:rPr lang="en-US" altLang="en-US">
                <a:solidFill>
                  <a:srgbClr val="FFFFFF"/>
                </a:solidFill>
                <a:latin typeface="Times" pitchFamily="18" charset="0"/>
              </a:rPr>
              <a:t>1</a:t>
            </a:r>
            <a:endParaRPr lang="en-US" altLang="en-US">
              <a:solidFill>
                <a:srgbClr val="FFFFFF"/>
              </a:solidFill>
            </a:endParaRPr>
          </a:p>
        </p:txBody>
      </p:sp>
      <p:sp>
        <p:nvSpPr>
          <p:cNvPr id="1063945" name="Rectangle 9"/>
          <p:cNvSpPr>
            <a:spLocks noChangeArrowheads="1"/>
          </p:cNvSpPr>
          <p:nvPr/>
        </p:nvSpPr>
        <p:spPr bwMode="auto">
          <a:xfrm>
            <a:off x="2146300" y="5538788"/>
            <a:ext cx="131763" cy="304800"/>
          </a:xfrm>
          <a:prstGeom prst="rect">
            <a:avLst/>
          </a:prstGeom>
          <a:noFill/>
          <a:ln w="9525">
            <a:noFill/>
            <a:miter lim="800000"/>
            <a:headEnd/>
            <a:tailEnd/>
          </a:ln>
        </p:spPr>
        <p:txBody>
          <a:bodyPr wrap="none" lIns="0" tIns="0" rIns="0" bIns="0">
            <a:spAutoFit/>
          </a:bodyPr>
          <a:lstStyle/>
          <a:p>
            <a:r>
              <a:rPr lang="en-US" altLang="en-US" sz="2000">
                <a:solidFill>
                  <a:srgbClr val="FFFFFF"/>
                </a:solidFill>
                <a:latin typeface="Symbol" pitchFamily="18" charset="2"/>
              </a:rPr>
              <a:t>q</a:t>
            </a:r>
            <a:endParaRPr lang="en-US" altLang="en-US">
              <a:solidFill>
                <a:srgbClr val="FFFFFF"/>
              </a:solidFill>
            </a:endParaRPr>
          </a:p>
        </p:txBody>
      </p:sp>
      <p:sp>
        <p:nvSpPr>
          <p:cNvPr id="1063946" name="Rectangle 10"/>
          <p:cNvSpPr>
            <a:spLocks noChangeArrowheads="1"/>
          </p:cNvSpPr>
          <p:nvPr/>
        </p:nvSpPr>
        <p:spPr bwMode="auto">
          <a:xfrm>
            <a:off x="2278063" y="5688013"/>
            <a:ext cx="69850" cy="168275"/>
          </a:xfrm>
          <a:prstGeom prst="rect">
            <a:avLst/>
          </a:prstGeom>
          <a:noFill/>
          <a:ln w="9525">
            <a:noFill/>
            <a:miter lim="800000"/>
            <a:headEnd/>
            <a:tailEnd/>
          </a:ln>
        </p:spPr>
        <p:txBody>
          <a:bodyPr wrap="none" lIns="0" tIns="0" rIns="0" bIns="0">
            <a:spAutoFit/>
          </a:bodyPr>
          <a:lstStyle/>
          <a:p>
            <a:r>
              <a:rPr lang="en-US" altLang="en-US" sz="1100">
                <a:solidFill>
                  <a:srgbClr val="FFFFFF"/>
                </a:solidFill>
                <a:latin typeface="Times" pitchFamily="18" charset="0"/>
              </a:rPr>
              <a:t>1</a:t>
            </a:r>
            <a:endParaRPr lang="en-US" altLang="en-US">
              <a:solidFill>
                <a:srgbClr val="FFFFFF"/>
              </a:solidFill>
            </a:endParaRPr>
          </a:p>
        </p:txBody>
      </p:sp>
      <p:sp>
        <p:nvSpPr>
          <p:cNvPr id="1063947" name="Line 11"/>
          <p:cNvSpPr>
            <a:spLocks noChangeShapeType="1"/>
          </p:cNvSpPr>
          <p:nvPr/>
        </p:nvSpPr>
        <p:spPr bwMode="auto">
          <a:xfrm>
            <a:off x="1868488" y="4167188"/>
            <a:ext cx="1712912" cy="342900"/>
          </a:xfrm>
          <a:prstGeom prst="line">
            <a:avLst/>
          </a:prstGeom>
          <a:noFill/>
          <a:ln w="39688">
            <a:solidFill>
              <a:srgbClr val="FFFFFF"/>
            </a:solidFill>
            <a:round/>
            <a:headEnd/>
            <a:tailEnd/>
          </a:ln>
        </p:spPr>
        <p:txBody>
          <a:bodyPr/>
          <a:lstStyle/>
          <a:p>
            <a:endParaRPr lang="en-US"/>
          </a:p>
        </p:txBody>
      </p:sp>
      <p:sp>
        <p:nvSpPr>
          <p:cNvPr id="1063948" name="Arc 12"/>
          <p:cNvSpPr>
            <a:spLocks/>
          </p:cNvSpPr>
          <p:nvPr/>
        </p:nvSpPr>
        <p:spPr bwMode="auto">
          <a:xfrm>
            <a:off x="1882775" y="5394325"/>
            <a:ext cx="547688" cy="420688"/>
          </a:xfrm>
          <a:custGeom>
            <a:avLst/>
            <a:gdLst>
              <a:gd name="G0" fmla="+- 0 0 0"/>
              <a:gd name="G1" fmla="+- 18329 0 0"/>
              <a:gd name="G2" fmla="+- 21600 0 0"/>
              <a:gd name="T0" fmla="*/ 11427 w 21600"/>
              <a:gd name="T1" fmla="*/ 0 h 18329"/>
              <a:gd name="T2" fmla="*/ 21600 w 21600"/>
              <a:gd name="T3" fmla="*/ 18329 h 18329"/>
              <a:gd name="T4" fmla="*/ 0 w 21600"/>
              <a:gd name="T5" fmla="*/ 18329 h 18329"/>
            </a:gdLst>
            <a:ahLst/>
            <a:cxnLst>
              <a:cxn ang="0">
                <a:pos x="T0" y="T1"/>
              </a:cxn>
              <a:cxn ang="0">
                <a:pos x="T2" y="T3"/>
              </a:cxn>
              <a:cxn ang="0">
                <a:pos x="T4" y="T5"/>
              </a:cxn>
            </a:cxnLst>
            <a:rect l="0" t="0" r="r" b="b"/>
            <a:pathLst>
              <a:path w="21600" h="18329" fill="none" extrusionOk="0">
                <a:moveTo>
                  <a:pt x="11427" y="-1"/>
                </a:moveTo>
                <a:cubicBezTo>
                  <a:pt x="17754" y="3943"/>
                  <a:pt x="21600" y="10872"/>
                  <a:pt x="21600" y="18329"/>
                </a:cubicBezTo>
              </a:path>
              <a:path w="21600" h="18329" stroke="0" extrusionOk="0">
                <a:moveTo>
                  <a:pt x="11427" y="-1"/>
                </a:moveTo>
                <a:cubicBezTo>
                  <a:pt x="17754" y="3943"/>
                  <a:pt x="21600" y="10872"/>
                  <a:pt x="21600" y="18329"/>
                </a:cubicBezTo>
                <a:lnTo>
                  <a:pt x="0" y="18329"/>
                </a:lnTo>
                <a:close/>
              </a:path>
            </a:pathLst>
          </a:custGeom>
          <a:noFill/>
          <a:ln w="12700">
            <a:solidFill>
              <a:srgbClr val="FFFFFF"/>
            </a:solidFill>
            <a:round/>
            <a:headEnd/>
            <a:tailEnd/>
          </a:ln>
        </p:spPr>
        <p:txBody>
          <a:bodyPr/>
          <a:lstStyle/>
          <a:p>
            <a:endParaRPr lang="en-US"/>
          </a:p>
        </p:txBody>
      </p:sp>
      <p:sp>
        <p:nvSpPr>
          <p:cNvPr id="1063949" name="Arc 13"/>
          <p:cNvSpPr>
            <a:spLocks/>
          </p:cNvSpPr>
          <p:nvPr/>
        </p:nvSpPr>
        <p:spPr bwMode="auto">
          <a:xfrm>
            <a:off x="1855788" y="5173663"/>
            <a:ext cx="812800" cy="681037"/>
          </a:xfrm>
          <a:custGeom>
            <a:avLst/>
            <a:gdLst>
              <a:gd name="G0" fmla="+- 0 0 0"/>
              <a:gd name="G1" fmla="+- 21445 0 0"/>
              <a:gd name="G2" fmla="+- 21600 0 0"/>
              <a:gd name="T0" fmla="*/ 2581 w 21600"/>
              <a:gd name="T1" fmla="*/ 0 h 21445"/>
              <a:gd name="T2" fmla="*/ 21600 w 21600"/>
              <a:gd name="T3" fmla="*/ 21445 h 21445"/>
              <a:gd name="T4" fmla="*/ 0 w 21600"/>
              <a:gd name="T5" fmla="*/ 21445 h 21445"/>
            </a:gdLst>
            <a:ahLst/>
            <a:cxnLst>
              <a:cxn ang="0">
                <a:pos x="T0" y="T1"/>
              </a:cxn>
              <a:cxn ang="0">
                <a:pos x="T2" y="T3"/>
              </a:cxn>
              <a:cxn ang="0">
                <a:pos x="T4" y="T5"/>
              </a:cxn>
            </a:cxnLst>
            <a:rect l="0" t="0" r="r" b="b"/>
            <a:pathLst>
              <a:path w="21600" h="21445" fill="none" extrusionOk="0">
                <a:moveTo>
                  <a:pt x="2581" y="-1"/>
                </a:moveTo>
                <a:cubicBezTo>
                  <a:pt x="13433" y="1305"/>
                  <a:pt x="21600" y="10513"/>
                  <a:pt x="21600" y="21445"/>
                </a:cubicBezTo>
              </a:path>
              <a:path w="21600" h="21445" stroke="0" extrusionOk="0">
                <a:moveTo>
                  <a:pt x="2581" y="-1"/>
                </a:moveTo>
                <a:cubicBezTo>
                  <a:pt x="13433" y="1305"/>
                  <a:pt x="21600" y="10513"/>
                  <a:pt x="21600" y="21445"/>
                </a:cubicBezTo>
                <a:lnTo>
                  <a:pt x="0" y="21445"/>
                </a:lnTo>
                <a:close/>
              </a:path>
            </a:pathLst>
          </a:custGeom>
          <a:noFill/>
          <a:ln w="12700">
            <a:solidFill>
              <a:srgbClr val="FFFFFF"/>
            </a:solidFill>
            <a:round/>
            <a:headEnd/>
            <a:tailEnd/>
          </a:ln>
        </p:spPr>
        <p:txBody>
          <a:bodyPr/>
          <a:lstStyle/>
          <a:p>
            <a:endParaRPr lang="en-US"/>
          </a:p>
        </p:txBody>
      </p:sp>
      <p:sp>
        <p:nvSpPr>
          <p:cNvPr id="1063950" name="Rectangle 14"/>
          <p:cNvSpPr>
            <a:spLocks noChangeArrowheads="1"/>
          </p:cNvSpPr>
          <p:nvPr/>
        </p:nvSpPr>
        <p:spPr bwMode="auto">
          <a:xfrm>
            <a:off x="2109788" y="4968875"/>
            <a:ext cx="131762" cy="304800"/>
          </a:xfrm>
          <a:prstGeom prst="rect">
            <a:avLst/>
          </a:prstGeom>
          <a:noFill/>
          <a:ln w="9525">
            <a:noFill/>
            <a:miter lim="800000"/>
            <a:headEnd/>
            <a:tailEnd/>
          </a:ln>
        </p:spPr>
        <p:txBody>
          <a:bodyPr wrap="none" lIns="0" tIns="0" rIns="0" bIns="0">
            <a:spAutoFit/>
          </a:bodyPr>
          <a:lstStyle/>
          <a:p>
            <a:r>
              <a:rPr lang="en-US" altLang="en-US" sz="2000">
                <a:solidFill>
                  <a:srgbClr val="FFFFFF"/>
                </a:solidFill>
                <a:latin typeface="Symbol" pitchFamily="18" charset="2"/>
              </a:rPr>
              <a:t>q</a:t>
            </a:r>
            <a:endParaRPr lang="en-US" altLang="en-US">
              <a:solidFill>
                <a:srgbClr val="FFFFFF"/>
              </a:solidFill>
            </a:endParaRPr>
          </a:p>
        </p:txBody>
      </p:sp>
      <p:sp>
        <p:nvSpPr>
          <p:cNvPr id="1063951" name="Rectangle 15"/>
          <p:cNvSpPr>
            <a:spLocks noChangeArrowheads="1"/>
          </p:cNvSpPr>
          <p:nvPr/>
        </p:nvSpPr>
        <p:spPr bwMode="auto">
          <a:xfrm>
            <a:off x="2241550" y="5118100"/>
            <a:ext cx="69850" cy="168275"/>
          </a:xfrm>
          <a:prstGeom prst="rect">
            <a:avLst/>
          </a:prstGeom>
          <a:noFill/>
          <a:ln w="9525">
            <a:noFill/>
            <a:miter lim="800000"/>
            <a:headEnd/>
            <a:tailEnd/>
          </a:ln>
        </p:spPr>
        <p:txBody>
          <a:bodyPr wrap="none" lIns="0" tIns="0" rIns="0" bIns="0">
            <a:spAutoFit/>
          </a:bodyPr>
          <a:lstStyle/>
          <a:p>
            <a:r>
              <a:rPr lang="en-US" altLang="en-US" sz="1100">
                <a:solidFill>
                  <a:srgbClr val="FFFFFF"/>
                </a:solidFill>
                <a:latin typeface="Times" pitchFamily="18" charset="0"/>
              </a:rPr>
              <a:t>2</a:t>
            </a:r>
            <a:endParaRPr lang="en-US" altLang="en-US">
              <a:solidFill>
                <a:srgbClr val="FFFFFF"/>
              </a:solidFill>
            </a:endParaRPr>
          </a:p>
        </p:txBody>
      </p:sp>
      <p:sp>
        <p:nvSpPr>
          <p:cNvPr id="1063952" name="Rectangle 16"/>
          <p:cNvSpPr>
            <a:spLocks noChangeArrowheads="1"/>
          </p:cNvSpPr>
          <p:nvPr/>
        </p:nvSpPr>
        <p:spPr bwMode="auto">
          <a:xfrm>
            <a:off x="2262188" y="4359275"/>
            <a:ext cx="101600" cy="365125"/>
          </a:xfrm>
          <a:prstGeom prst="rect">
            <a:avLst/>
          </a:prstGeom>
          <a:noFill/>
          <a:ln w="9525">
            <a:noFill/>
            <a:miter lim="800000"/>
            <a:headEnd/>
            <a:tailEnd/>
          </a:ln>
        </p:spPr>
        <p:txBody>
          <a:bodyPr wrap="none" lIns="0" tIns="0" rIns="0" bIns="0">
            <a:spAutoFit/>
          </a:bodyPr>
          <a:lstStyle/>
          <a:p>
            <a:r>
              <a:rPr lang="en-US" altLang="en-US" sz="2400">
                <a:solidFill>
                  <a:srgbClr val="FFFFFF"/>
                </a:solidFill>
                <a:latin typeface="Times" pitchFamily="18" charset="0"/>
              </a:rPr>
              <a:t>r</a:t>
            </a:r>
            <a:endParaRPr lang="en-US" altLang="en-US">
              <a:solidFill>
                <a:srgbClr val="FFFFFF"/>
              </a:solidFill>
            </a:endParaRPr>
          </a:p>
        </p:txBody>
      </p:sp>
      <p:sp>
        <p:nvSpPr>
          <p:cNvPr id="1063953" name="Rectangle 17"/>
          <p:cNvSpPr>
            <a:spLocks noChangeArrowheads="1"/>
          </p:cNvSpPr>
          <p:nvPr/>
        </p:nvSpPr>
        <p:spPr bwMode="auto">
          <a:xfrm>
            <a:off x="2362200" y="4554538"/>
            <a:ext cx="88900" cy="212725"/>
          </a:xfrm>
          <a:prstGeom prst="rect">
            <a:avLst/>
          </a:prstGeom>
          <a:noFill/>
          <a:ln w="9525">
            <a:noFill/>
            <a:miter lim="800000"/>
            <a:headEnd/>
            <a:tailEnd/>
          </a:ln>
        </p:spPr>
        <p:txBody>
          <a:bodyPr wrap="none" lIns="0" tIns="0" rIns="0" bIns="0">
            <a:spAutoFit/>
          </a:bodyPr>
          <a:lstStyle/>
          <a:p>
            <a:r>
              <a:rPr lang="en-US" altLang="en-US">
                <a:solidFill>
                  <a:srgbClr val="FFFFFF"/>
                </a:solidFill>
                <a:latin typeface="Times" pitchFamily="18" charset="0"/>
              </a:rPr>
              <a:t>2</a:t>
            </a:r>
            <a:endParaRPr lang="en-US" altLang="en-US">
              <a:solidFill>
                <a:srgbClr val="FFFFFF"/>
              </a:solidFill>
            </a:endParaRPr>
          </a:p>
        </p:txBody>
      </p:sp>
      <p:sp>
        <p:nvSpPr>
          <p:cNvPr id="1063954" name="Rectangle 18"/>
          <p:cNvSpPr>
            <a:spLocks noChangeArrowheads="1"/>
          </p:cNvSpPr>
          <p:nvPr/>
        </p:nvSpPr>
        <p:spPr bwMode="auto">
          <a:xfrm>
            <a:off x="1524000" y="3743325"/>
            <a:ext cx="114300" cy="274638"/>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y</a:t>
            </a:r>
            <a:endParaRPr lang="en-US" altLang="en-US">
              <a:solidFill>
                <a:srgbClr val="FFFFFF"/>
              </a:solidFill>
            </a:endParaRPr>
          </a:p>
        </p:txBody>
      </p:sp>
      <p:sp>
        <p:nvSpPr>
          <p:cNvPr id="1063955" name="Rectangle 19"/>
          <p:cNvSpPr>
            <a:spLocks noChangeArrowheads="1"/>
          </p:cNvSpPr>
          <p:nvPr/>
        </p:nvSpPr>
        <p:spPr bwMode="auto">
          <a:xfrm>
            <a:off x="7126288" y="5759450"/>
            <a:ext cx="114300" cy="274638"/>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x</a:t>
            </a:r>
            <a:endParaRPr lang="en-US" altLang="en-US">
              <a:solidFill>
                <a:srgbClr val="FFFFFF"/>
              </a:solidFill>
            </a:endParaRPr>
          </a:p>
        </p:txBody>
      </p:sp>
      <p:sp>
        <p:nvSpPr>
          <p:cNvPr id="1063956" name="Line 20"/>
          <p:cNvSpPr>
            <a:spLocks noChangeShapeType="1"/>
          </p:cNvSpPr>
          <p:nvPr/>
        </p:nvSpPr>
        <p:spPr bwMode="auto">
          <a:xfrm flipV="1">
            <a:off x="1803400" y="4259263"/>
            <a:ext cx="330200" cy="1582737"/>
          </a:xfrm>
          <a:prstGeom prst="line">
            <a:avLst/>
          </a:prstGeom>
          <a:noFill/>
          <a:ln w="12700">
            <a:solidFill>
              <a:schemeClr val="folHlink"/>
            </a:solidFill>
            <a:round/>
            <a:headEnd type="none" w="sm" len="sm"/>
            <a:tailEnd type="stealth" w="lg" len="lg"/>
          </a:ln>
          <a:effectLst/>
        </p:spPr>
        <p:txBody>
          <a:bodyPr wrap="none" anchor="ctr"/>
          <a:lstStyle/>
          <a:p>
            <a:endParaRPr lang="en-US"/>
          </a:p>
        </p:txBody>
      </p:sp>
      <p:sp>
        <p:nvSpPr>
          <p:cNvPr id="1063957" name="Line 21"/>
          <p:cNvSpPr>
            <a:spLocks noChangeShapeType="1"/>
          </p:cNvSpPr>
          <p:nvPr/>
        </p:nvSpPr>
        <p:spPr bwMode="auto">
          <a:xfrm flipV="1">
            <a:off x="1770063" y="4505325"/>
            <a:ext cx="1108075" cy="1328738"/>
          </a:xfrm>
          <a:prstGeom prst="line">
            <a:avLst/>
          </a:prstGeom>
          <a:noFill/>
          <a:ln w="12700">
            <a:solidFill>
              <a:schemeClr val="folHlink"/>
            </a:solidFill>
            <a:round/>
            <a:headEnd type="none" w="sm" len="sm"/>
            <a:tailEnd type="stealth" w="lg" len="lg"/>
          </a:ln>
          <a:effectLst/>
        </p:spPr>
        <p:txBody>
          <a:bodyPr wrap="none" anchor="ctr"/>
          <a:lstStyle/>
          <a:p>
            <a:endParaRPr lang="en-US"/>
          </a:p>
        </p:txBody>
      </p:sp>
      <p:sp>
        <p:nvSpPr>
          <p:cNvPr id="1063958" name="Text Box 22"/>
          <p:cNvSpPr txBox="1">
            <a:spLocks noChangeArrowheads="1"/>
          </p:cNvSpPr>
          <p:nvPr/>
        </p:nvSpPr>
        <p:spPr bwMode="auto">
          <a:xfrm>
            <a:off x="4937125" y="3897313"/>
            <a:ext cx="184150" cy="304800"/>
          </a:xfrm>
          <a:prstGeom prst="rect">
            <a:avLst/>
          </a:prstGeom>
          <a:noFill/>
          <a:ln w="12700">
            <a:noFill/>
            <a:miter lim="800000"/>
            <a:headEnd type="none" w="sm" len="sm"/>
            <a:tailEnd type="none" w="sm" len="sm"/>
          </a:ln>
          <a:effectLst/>
        </p:spPr>
        <p:txBody>
          <a:bodyPr wrap="none">
            <a:spAutoFit/>
          </a:bodyPr>
          <a:lstStyle/>
          <a:p>
            <a:endParaRPr lang="en-US" altLang="en-US"/>
          </a:p>
        </p:txBody>
      </p:sp>
      <p:pic>
        <p:nvPicPr>
          <p:cNvPr id="1063959" name="Picture 23"/>
          <p:cNvPicPr>
            <a:picLocks noChangeAspect="1" noChangeArrowheads="1"/>
          </p:cNvPicPr>
          <p:nvPr/>
        </p:nvPicPr>
        <p:blipFill>
          <a:blip r:embed="rId2" cstate="print"/>
          <a:srcRect/>
          <a:stretch>
            <a:fillRect/>
          </a:stretch>
        </p:blipFill>
        <p:spPr bwMode="auto">
          <a:xfrm>
            <a:off x="3287713" y="3276600"/>
            <a:ext cx="2566987" cy="304800"/>
          </a:xfrm>
          <a:prstGeom prst="rect">
            <a:avLst/>
          </a:prstGeom>
          <a:noFill/>
          <a:ln w="12700">
            <a:noFill/>
            <a:miter lim="800000"/>
            <a:headEnd type="none" w="sm" len="sm"/>
            <a:tailEnd type="none" w="sm" len="sm"/>
          </a:ln>
          <a:effectLst/>
        </p:spPr>
      </p:pic>
      <p:sp>
        <p:nvSpPr>
          <p:cNvPr id="1063960" name="Text Box 24"/>
          <p:cNvSpPr txBox="1">
            <a:spLocks noChangeArrowheads="1"/>
          </p:cNvSpPr>
          <p:nvPr/>
        </p:nvSpPr>
        <p:spPr bwMode="auto">
          <a:xfrm>
            <a:off x="136525" y="6488113"/>
            <a:ext cx="184150" cy="304800"/>
          </a:xfrm>
          <a:prstGeom prst="rect">
            <a:avLst/>
          </a:prstGeom>
          <a:noFill/>
          <a:ln w="12700">
            <a:noFill/>
            <a:miter lim="800000"/>
            <a:headEnd type="none" w="sm" len="sm"/>
            <a:tailEnd type="none" w="sm" len="sm"/>
          </a:ln>
          <a:effectLst/>
        </p:spPr>
        <p:txBody>
          <a:bodyPr wrap="none">
            <a:spAutoFit/>
          </a:bodyPr>
          <a:lstStyle/>
          <a:p>
            <a:endParaRPr lang="en-US" altLang="en-US"/>
          </a:p>
        </p:txBody>
      </p:sp>
      <p:sp>
        <p:nvSpPr>
          <p:cNvPr id="1063961" name="Text Box 25"/>
          <p:cNvSpPr txBox="1">
            <a:spLocks noChangeArrowheads="1"/>
          </p:cNvSpPr>
          <p:nvPr/>
        </p:nvSpPr>
        <p:spPr bwMode="auto">
          <a:xfrm>
            <a:off x="4572000" y="4191000"/>
            <a:ext cx="2794000" cy="457200"/>
          </a:xfrm>
          <a:prstGeom prst="rect">
            <a:avLst/>
          </a:prstGeom>
          <a:noFill/>
          <a:ln w="12700">
            <a:noFill/>
            <a:miter lim="800000"/>
            <a:headEnd type="none" w="sm" len="sm"/>
            <a:tailEnd type="none" w="sm" len="sm"/>
          </a:ln>
          <a:effectLst/>
        </p:spPr>
        <p:txBody>
          <a:bodyPr wrap="none">
            <a:spAutoFit/>
          </a:bodyPr>
          <a:lstStyle/>
          <a:p>
            <a:r>
              <a:rPr lang="en-US" altLang="en-US" sz="2400" dirty="0"/>
              <a:t>r = x </a:t>
            </a:r>
            <a:r>
              <a:rPr lang="en-US" altLang="en-US" sz="2400" dirty="0" err="1"/>
              <a:t>cos</a:t>
            </a:r>
            <a:r>
              <a:rPr lang="en-US" altLang="en-US" sz="2400" dirty="0">
                <a:latin typeface="Symbol" pitchFamily="18" charset="2"/>
              </a:rPr>
              <a:t> q</a:t>
            </a:r>
            <a:r>
              <a:rPr lang="en-US" altLang="en-US" sz="2400" dirty="0"/>
              <a:t> + y sin </a:t>
            </a:r>
            <a:r>
              <a:rPr lang="en-US" altLang="en-US" sz="2400" dirty="0">
                <a:latin typeface="Symbol" pitchFamily="18" charset="2"/>
              </a:rPr>
              <a:t>q</a:t>
            </a:r>
          </a:p>
        </p:txBody>
      </p:sp>
    </p:spTree>
    <p:extLst>
      <p:ext uri="{BB962C8B-B14F-4D97-AF65-F5344CB8AC3E}">
        <p14:creationId xmlns:p14="http://schemas.microsoft.com/office/powerpoint/2010/main" val="4046473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2"/>
          <p:cNvSpPr>
            <a:spLocks noGrp="1" noChangeArrowheads="1"/>
          </p:cNvSpPr>
          <p:nvPr>
            <p:ph type="title"/>
          </p:nvPr>
        </p:nvSpPr>
        <p:spPr>
          <a:xfrm>
            <a:off x="7686675" y="285750"/>
            <a:ext cx="1457325" cy="609600"/>
          </a:xfrm>
        </p:spPr>
        <p:txBody>
          <a:bodyPr/>
          <a:lstStyle/>
          <a:p>
            <a:r>
              <a:rPr lang="en-US" altLang="en-US"/>
              <a:t>Why?</a:t>
            </a:r>
          </a:p>
        </p:txBody>
      </p:sp>
      <p:sp>
        <p:nvSpPr>
          <p:cNvPr id="1076227" name="Rectangle 3"/>
          <p:cNvSpPr>
            <a:spLocks noGrp="1" noChangeArrowheads="1"/>
          </p:cNvSpPr>
          <p:nvPr>
            <p:ph type="body" idx="1"/>
          </p:nvPr>
        </p:nvSpPr>
        <p:spPr/>
        <p:txBody>
          <a:bodyPr/>
          <a:lstStyle/>
          <a:p>
            <a:r>
              <a:rPr lang="en-US" altLang="en-US" dirty="0">
                <a:solidFill>
                  <a:schemeClr val="tx1"/>
                </a:solidFill>
              </a:rPr>
              <a:t>(</a:t>
            </a:r>
            <a:r>
              <a:rPr lang="en-US" altLang="en-US" dirty="0" err="1">
                <a:solidFill>
                  <a:schemeClr val="tx1"/>
                </a:solidFill>
                <a:latin typeface="+mj-lt"/>
              </a:rPr>
              <a:t>r</a:t>
            </a:r>
            <a:r>
              <a:rPr lang="en-US" altLang="en-US" dirty="0" err="1">
                <a:solidFill>
                  <a:schemeClr val="tx1"/>
                </a:solidFill>
                <a:latin typeface="Symbol" pitchFamily="18" charset="2"/>
              </a:rPr>
              <a:t>,q</a:t>
            </a:r>
            <a:r>
              <a:rPr lang="en-US" altLang="en-US" dirty="0">
                <a:solidFill>
                  <a:schemeClr val="tx1"/>
                </a:solidFill>
              </a:rPr>
              <a:t>) is an efficient representation:</a:t>
            </a:r>
          </a:p>
          <a:p>
            <a:pPr lvl="1"/>
            <a:r>
              <a:rPr lang="en-US" altLang="en-US" dirty="0">
                <a:solidFill>
                  <a:schemeClr val="tx1"/>
                </a:solidFill>
              </a:rPr>
              <a:t>Small: only two parameters (like y=</a:t>
            </a:r>
            <a:r>
              <a:rPr lang="en-US" altLang="en-US" dirty="0" err="1">
                <a:solidFill>
                  <a:schemeClr val="tx1"/>
                </a:solidFill>
              </a:rPr>
              <a:t>mx+b</a:t>
            </a:r>
            <a:r>
              <a:rPr lang="en-US" altLang="en-US" dirty="0">
                <a:solidFill>
                  <a:schemeClr val="tx1"/>
                </a:solidFill>
              </a:rPr>
              <a:t>)</a:t>
            </a:r>
          </a:p>
          <a:p>
            <a:pPr lvl="1"/>
            <a:r>
              <a:rPr lang="en-US" altLang="en-US" dirty="0">
                <a:solidFill>
                  <a:schemeClr val="tx1"/>
                </a:solidFill>
              </a:rPr>
              <a:t>Finite: 0 </a:t>
            </a:r>
            <a:r>
              <a:rPr lang="en-US" altLang="en-US" dirty="0">
                <a:solidFill>
                  <a:schemeClr val="tx1"/>
                </a:solidFill>
                <a:latin typeface="Symbol" pitchFamily="18" charset="2"/>
              </a:rPr>
              <a:t>£</a:t>
            </a:r>
            <a:r>
              <a:rPr lang="en-US" altLang="en-US" dirty="0">
                <a:solidFill>
                  <a:schemeClr val="tx1"/>
                </a:solidFill>
              </a:rPr>
              <a:t> </a:t>
            </a:r>
            <a:r>
              <a:rPr lang="en-US" altLang="en-US" dirty="0">
                <a:solidFill>
                  <a:schemeClr val="tx1"/>
                </a:solidFill>
                <a:latin typeface="+mj-lt"/>
              </a:rPr>
              <a:t>r</a:t>
            </a:r>
            <a:r>
              <a:rPr lang="en-US" altLang="en-US" dirty="0">
                <a:solidFill>
                  <a:schemeClr val="tx1"/>
                </a:solidFill>
              </a:rPr>
              <a:t> </a:t>
            </a:r>
            <a:r>
              <a:rPr lang="en-US" altLang="en-US" dirty="0">
                <a:solidFill>
                  <a:schemeClr val="tx1"/>
                </a:solidFill>
                <a:latin typeface="Symbol" pitchFamily="18" charset="2"/>
              </a:rPr>
              <a:t>£</a:t>
            </a:r>
            <a:r>
              <a:rPr lang="en-US" altLang="en-US" dirty="0">
                <a:solidFill>
                  <a:schemeClr val="tx1"/>
                </a:solidFill>
              </a:rPr>
              <a:t> </a:t>
            </a:r>
            <a:r>
              <a:rPr lang="en-US" altLang="en-US" dirty="0">
                <a:solidFill>
                  <a:schemeClr val="tx1"/>
                </a:solidFill>
                <a:latin typeface="Symbol" pitchFamily="18" charset="2"/>
              </a:rPr>
              <a:t>Ö</a:t>
            </a:r>
            <a:r>
              <a:rPr lang="en-US" altLang="en-US" dirty="0">
                <a:solidFill>
                  <a:schemeClr val="tx1"/>
                </a:solidFill>
              </a:rPr>
              <a:t>(row</a:t>
            </a:r>
            <a:r>
              <a:rPr lang="en-US" altLang="en-US" baseline="20000" dirty="0">
                <a:solidFill>
                  <a:schemeClr val="tx1"/>
                </a:solidFill>
              </a:rPr>
              <a:t>2</a:t>
            </a:r>
            <a:r>
              <a:rPr lang="en-US" altLang="en-US" dirty="0">
                <a:solidFill>
                  <a:schemeClr val="tx1"/>
                </a:solidFill>
              </a:rPr>
              <a:t>+col</a:t>
            </a:r>
            <a:r>
              <a:rPr lang="en-US" altLang="en-US" baseline="20000" dirty="0">
                <a:solidFill>
                  <a:schemeClr val="tx1"/>
                </a:solidFill>
              </a:rPr>
              <a:t>2</a:t>
            </a:r>
            <a:r>
              <a:rPr lang="en-US" altLang="en-US" dirty="0">
                <a:solidFill>
                  <a:schemeClr val="tx1"/>
                </a:solidFill>
              </a:rPr>
              <a:t>), 0 </a:t>
            </a:r>
            <a:r>
              <a:rPr lang="en-US" altLang="en-US" dirty="0">
                <a:solidFill>
                  <a:schemeClr val="tx1"/>
                </a:solidFill>
                <a:latin typeface="Symbol" pitchFamily="18" charset="2"/>
              </a:rPr>
              <a:t>£</a:t>
            </a:r>
            <a:r>
              <a:rPr lang="en-US" altLang="en-US" dirty="0">
                <a:solidFill>
                  <a:schemeClr val="tx1"/>
                </a:solidFill>
              </a:rPr>
              <a:t> </a:t>
            </a:r>
            <a:r>
              <a:rPr lang="en-US" altLang="en-US" dirty="0">
                <a:solidFill>
                  <a:schemeClr val="tx1"/>
                </a:solidFill>
                <a:latin typeface="Symbol" pitchFamily="18" charset="2"/>
              </a:rPr>
              <a:t>q</a:t>
            </a:r>
            <a:r>
              <a:rPr lang="en-US" altLang="en-US" dirty="0">
                <a:solidFill>
                  <a:schemeClr val="tx1"/>
                </a:solidFill>
              </a:rPr>
              <a:t> </a:t>
            </a:r>
            <a:r>
              <a:rPr lang="en-US" altLang="en-US" dirty="0">
                <a:solidFill>
                  <a:schemeClr val="tx1"/>
                </a:solidFill>
                <a:latin typeface="Symbol" pitchFamily="18" charset="2"/>
              </a:rPr>
              <a:t>£</a:t>
            </a:r>
            <a:r>
              <a:rPr lang="en-US" altLang="en-US" dirty="0">
                <a:solidFill>
                  <a:schemeClr val="tx1"/>
                </a:solidFill>
              </a:rPr>
              <a:t> 2</a:t>
            </a:r>
            <a:r>
              <a:rPr lang="en-US" altLang="en-US" dirty="0">
                <a:solidFill>
                  <a:schemeClr val="tx1"/>
                </a:solidFill>
                <a:latin typeface="Symbol" pitchFamily="18" charset="2"/>
              </a:rPr>
              <a:t>p</a:t>
            </a:r>
            <a:endParaRPr lang="en-US" altLang="en-US" dirty="0">
              <a:solidFill>
                <a:schemeClr val="tx1"/>
              </a:solidFill>
            </a:endParaRPr>
          </a:p>
          <a:p>
            <a:pPr lvl="1"/>
            <a:r>
              <a:rPr lang="en-US" altLang="en-US" dirty="0">
                <a:solidFill>
                  <a:schemeClr val="tx1"/>
                </a:solidFill>
              </a:rPr>
              <a:t>Unique: only one representation per line</a:t>
            </a:r>
          </a:p>
          <a:p>
            <a:endParaRPr lang="en-US" altLang="en-US" dirty="0"/>
          </a:p>
        </p:txBody>
      </p:sp>
    </p:spTree>
    <p:extLst>
      <p:ext uri="{BB962C8B-B14F-4D97-AF65-F5344CB8AC3E}">
        <p14:creationId xmlns:p14="http://schemas.microsoft.com/office/powerpoint/2010/main" val="214733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2" name="Rectangle 2"/>
          <p:cNvSpPr>
            <a:spLocks noGrp="1" noChangeArrowheads="1"/>
          </p:cNvSpPr>
          <p:nvPr>
            <p:ph type="title"/>
          </p:nvPr>
        </p:nvSpPr>
        <p:spPr>
          <a:xfrm>
            <a:off x="4572000" y="285750"/>
            <a:ext cx="4505325" cy="609600"/>
          </a:xfrm>
        </p:spPr>
        <p:txBody>
          <a:bodyPr/>
          <a:lstStyle/>
          <a:p>
            <a:r>
              <a:rPr lang="en-US" altLang="en-US"/>
              <a:t>Alternate Representation</a:t>
            </a:r>
          </a:p>
        </p:txBody>
      </p:sp>
      <p:sp>
        <p:nvSpPr>
          <p:cNvPr id="1064963" name="Rectangle 3"/>
          <p:cNvSpPr>
            <a:spLocks noGrp="1" noChangeArrowheads="1"/>
          </p:cNvSpPr>
          <p:nvPr>
            <p:ph type="body" idx="1"/>
          </p:nvPr>
        </p:nvSpPr>
        <p:spPr/>
        <p:txBody>
          <a:bodyPr/>
          <a:lstStyle/>
          <a:p>
            <a:r>
              <a:rPr lang="en-US" altLang="en-US" dirty="0"/>
              <a:t>Curve in (</a:t>
            </a:r>
            <a:r>
              <a:rPr lang="en-US" altLang="en-US" dirty="0" err="1">
                <a:latin typeface="Times New Roman" pitchFamily="18" charset="0"/>
                <a:cs typeface="Times New Roman" pitchFamily="18" charset="0"/>
              </a:rPr>
              <a:t>r</a:t>
            </a:r>
            <a:r>
              <a:rPr lang="en-US" altLang="en-US" dirty="0" err="1">
                <a:latin typeface="Symbol" pitchFamily="18" charset="2"/>
              </a:rPr>
              <a:t>,q</a:t>
            </a:r>
            <a:r>
              <a:rPr lang="en-US" altLang="en-US" dirty="0"/>
              <a:t>) space is now a sinusoid </a:t>
            </a:r>
          </a:p>
          <a:p>
            <a:pPr lvl="1"/>
            <a:r>
              <a:rPr lang="en-US" altLang="en-US" dirty="0"/>
              <a:t>but the algorithm remains valid.</a:t>
            </a:r>
          </a:p>
        </p:txBody>
      </p:sp>
      <p:sp>
        <p:nvSpPr>
          <p:cNvPr id="1064964" name="Line 4"/>
          <p:cNvSpPr>
            <a:spLocks noChangeShapeType="1"/>
          </p:cNvSpPr>
          <p:nvPr/>
        </p:nvSpPr>
        <p:spPr bwMode="auto">
          <a:xfrm>
            <a:off x="1382713" y="5381625"/>
            <a:ext cx="5462587" cy="1588"/>
          </a:xfrm>
          <a:prstGeom prst="line">
            <a:avLst/>
          </a:prstGeom>
          <a:noFill/>
          <a:ln w="12700">
            <a:solidFill>
              <a:srgbClr val="FFFFFF"/>
            </a:solidFill>
            <a:round/>
            <a:headEnd/>
            <a:tailEnd/>
          </a:ln>
        </p:spPr>
        <p:txBody>
          <a:bodyPr/>
          <a:lstStyle/>
          <a:p>
            <a:endParaRPr lang="en-US"/>
          </a:p>
        </p:txBody>
      </p:sp>
      <p:sp>
        <p:nvSpPr>
          <p:cNvPr id="1064965" name="Line 5"/>
          <p:cNvSpPr>
            <a:spLocks noChangeShapeType="1"/>
          </p:cNvSpPr>
          <p:nvPr/>
        </p:nvSpPr>
        <p:spPr bwMode="auto">
          <a:xfrm>
            <a:off x="1647825" y="3300413"/>
            <a:ext cx="1588" cy="2273300"/>
          </a:xfrm>
          <a:prstGeom prst="line">
            <a:avLst/>
          </a:prstGeom>
          <a:noFill/>
          <a:ln w="12700">
            <a:solidFill>
              <a:srgbClr val="FFFFFF"/>
            </a:solidFill>
            <a:round/>
            <a:headEnd/>
            <a:tailEnd/>
          </a:ln>
        </p:spPr>
        <p:txBody>
          <a:bodyPr/>
          <a:lstStyle/>
          <a:p>
            <a:endParaRPr lang="en-US"/>
          </a:p>
        </p:txBody>
      </p:sp>
      <p:grpSp>
        <p:nvGrpSpPr>
          <p:cNvPr id="1064966" name="Group 6"/>
          <p:cNvGrpSpPr>
            <a:grpSpLocks/>
          </p:cNvGrpSpPr>
          <p:nvPr/>
        </p:nvGrpSpPr>
        <p:grpSpPr bwMode="auto">
          <a:xfrm>
            <a:off x="1676400" y="3429000"/>
            <a:ext cx="3995738" cy="1936750"/>
            <a:chOff x="970" y="2049"/>
            <a:chExt cx="2517" cy="1220"/>
          </a:xfrm>
        </p:grpSpPr>
        <p:grpSp>
          <p:nvGrpSpPr>
            <p:cNvPr id="1064967" name="Group 7"/>
            <p:cNvGrpSpPr>
              <a:grpSpLocks/>
            </p:cNvGrpSpPr>
            <p:nvPr/>
          </p:nvGrpSpPr>
          <p:grpSpPr bwMode="auto">
            <a:xfrm>
              <a:off x="970" y="2049"/>
              <a:ext cx="2108" cy="1220"/>
              <a:chOff x="970" y="2049"/>
              <a:chExt cx="2108" cy="1220"/>
            </a:xfrm>
          </p:grpSpPr>
          <p:sp>
            <p:nvSpPr>
              <p:cNvPr id="1064968" name="Freeform 8"/>
              <p:cNvSpPr>
                <a:spLocks/>
              </p:cNvSpPr>
              <p:nvPr/>
            </p:nvSpPr>
            <p:spPr bwMode="auto">
              <a:xfrm>
                <a:off x="1500" y="2049"/>
                <a:ext cx="508" cy="514"/>
              </a:xfrm>
              <a:custGeom>
                <a:avLst/>
                <a:gdLst/>
                <a:ahLst/>
                <a:cxnLst>
                  <a:cxn ang="0">
                    <a:pos x="0" y="0"/>
                  </a:cxn>
                  <a:cxn ang="0">
                    <a:pos x="51" y="0"/>
                  </a:cxn>
                  <a:cxn ang="0">
                    <a:pos x="101" y="9"/>
                  </a:cxn>
                  <a:cxn ang="0">
                    <a:pos x="153" y="26"/>
                  </a:cxn>
                  <a:cxn ang="0">
                    <a:pos x="193" y="36"/>
                  </a:cxn>
                  <a:cxn ang="0">
                    <a:pos x="245" y="63"/>
                  </a:cxn>
                  <a:cxn ang="0">
                    <a:pos x="286" y="92"/>
                  </a:cxn>
                  <a:cxn ang="0">
                    <a:pos x="326" y="119"/>
                  </a:cxn>
                  <a:cxn ang="0">
                    <a:pos x="366" y="145"/>
                  </a:cxn>
                  <a:cxn ang="0">
                    <a:pos x="397" y="182"/>
                  </a:cxn>
                  <a:cxn ang="0">
                    <a:pos x="428" y="228"/>
                  </a:cxn>
                  <a:cxn ang="0">
                    <a:pos x="449" y="266"/>
                  </a:cxn>
                  <a:cxn ang="0">
                    <a:pos x="468" y="311"/>
                  </a:cxn>
                  <a:cxn ang="0">
                    <a:pos x="489" y="357"/>
                  </a:cxn>
                  <a:cxn ang="0">
                    <a:pos x="499" y="412"/>
                  </a:cxn>
                  <a:cxn ang="0">
                    <a:pos x="508" y="458"/>
                  </a:cxn>
                  <a:cxn ang="0">
                    <a:pos x="508" y="514"/>
                  </a:cxn>
                </a:cxnLst>
                <a:rect l="0" t="0" r="r" b="b"/>
                <a:pathLst>
                  <a:path w="508" h="514">
                    <a:moveTo>
                      <a:pt x="0" y="0"/>
                    </a:moveTo>
                    <a:lnTo>
                      <a:pt x="51" y="0"/>
                    </a:lnTo>
                    <a:lnTo>
                      <a:pt x="101" y="9"/>
                    </a:lnTo>
                    <a:lnTo>
                      <a:pt x="153" y="26"/>
                    </a:lnTo>
                    <a:lnTo>
                      <a:pt x="193" y="36"/>
                    </a:lnTo>
                    <a:lnTo>
                      <a:pt x="245" y="63"/>
                    </a:lnTo>
                    <a:lnTo>
                      <a:pt x="286" y="92"/>
                    </a:lnTo>
                    <a:lnTo>
                      <a:pt x="326" y="119"/>
                    </a:lnTo>
                    <a:lnTo>
                      <a:pt x="366" y="145"/>
                    </a:lnTo>
                    <a:lnTo>
                      <a:pt x="397" y="182"/>
                    </a:lnTo>
                    <a:lnTo>
                      <a:pt x="428" y="228"/>
                    </a:lnTo>
                    <a:lnTo>
                      <a:pt x="449" y="266"/>
                    </a:lnTo>
                    <a:lnTo>
                      <a:pt x="468" y="311"/>
                    </a:lnTo>
                    <a:lnTo>
                      <a:pt x="489" y="357"/>
                    </a:lnTo>
                    <a:lnTo>
                      <a:pt x="499" y="412"/>
                    </a:lnTo>
                    <a:lnTo>
                      <a:pt x="508" y="458"/>
                    </a:lnTo>
                    <a:lnTo>
                      <a:pt x="508" y="514"/>
                    </a:lnTo>
                  </a:path>
                </a:pathLst>
              </a:custGeom>
              <a:noFill/>
              <a:ln w="15875">
                <a:solidFill>
                  <a:srgbClr val="FFFFFF"/>
                </a:solidFill>
                <a:prstDash val="solid"/>
                <a:round/>
                <a:headEnd/>
                <a:tailEnd/>
              </a:ln>
            </p:spPr>
            <p:txBody>
              <a:bodyPr/>
              <a:lstStyle/>
              <a:p>
                <a:endParaRPr lang="en-US"/>
              </a:p>
            </p:txBody>
          </p:sp>
          <p:sp>
            <p:nvSpPr>
              <p:cNvPr id="1064969" name="Freeform 9"/>
              <p:cNvSpPr>
                <a:spLocks/>
              </p:cNvSpPr>
              <p:nvPr/>
            </p:nvSpPr>
            <p:spPr bwMode="auto">
              <a:xfrm>
                <a:off x="970" y="2049"/>
                <a:ext cx="520" cy="514"/>
              </a:xfrm>
              <a:custGeom>
                <a:avLst/>
                <a:gdLst/>
                <a:ahLst/>
                <a:cxnLst>
                  <a:cxn ang="0">
                    <a:pos x="520" y="0"/>
                  </a:cxn>
                  <a:cxn ang="0">
                    <a:pos x="458" y="0"/>
                  </a:cxn>
                  <a:cxn ang="0">
                    <a:pos x="409" y="9"/>
                  </a:cxn>
                  <a:cxn ang="0">
                    <a:pos x="357" y="17"/>
                  </a:cxn>
                  <a:cxn ang="0">
                    <a:pos x="316" y="36"/>
                  </a:cxn>
                  <a:cxn ang="0">
                    <a:pos x="265" y="63"/>
                  </a:cxn>
                  <a:cxn ang="0">
                    <a:pos x="224" y="82"/>
                  </a:cxn>
                  <a:cxn ang="0">
                    <a:pos x="184" y="119"/>
                  </a:cxn>
                  <a:cxn ang="0">
                    <a:pos x="144" y="145"/>
                  </a:cxn>
                  <a:cxn ang="0">
                    <a:pos x="113" y="182"/>
                  </a:cxn>
                  <a:cxn ang="0">
                    <a:pos x="82" y="220"/>
                  </a:cxn>
                  <a:cxn ang="0">
                    <a:pos x="61" y="266"/>
                  </a:cxn>
                  <a:cxn ang="0">
                    <a:pos x="42" y="311"/>
                  </a:cxn>
                  <a:cxn ang="0">
                    <a:pos x="21" y="357"/>
                  </a:cxn>
                  <a:cxn ang="0">
                    <a:pos x="11" y="403"/>
                  </a:cxn>
                  <a:cxn ang="0">
                    <a:pos x="0" y="458"/>
                  </a:cxn>
                  <a:cxn ang="0">
                    <a:pos x="0" y="514"/>
                  </a:cxn>
                </a:cxnLst>
                <a:rect l="0" t="0" r="r" b="b"/>
                <a:pathLst>
                  <a:path w="520" h="514">
                    <a:moveTo>
                      <a:pt x="520" y="0"/>
                    </a:moveTo>
                    <a:lnTo>
                      <a:pt x="458" y="0"/>
                    </a:lnTo>
                    <a:lnTo>
                      <a:pt x="409" y="9"/>
                    </a:lnTo>
                    <a:lnTo>
                      <a:pt x="357" y="17"/>
                    </a:lnTo>
                    <a:lnTo>
                      <a:pt x="316" y="36"/>
                    </a:lnTo>
                    <a:lnTo>
                      <a:pt x="265" y="63"/>
                    </a:lnTo>
                    <a:lnTo>
                      <a:pt x="224" y="82"/>
                    </a:lnTo>
                    <a:lnTo>
                      <a:pt x="184" y="119"/>
                    </a:lnTo>
                    <a:lnTo>
                      <a:pt x="144" y="145"/>
                    </a:lnTo>
                    <a:lnTo>
                      <a:pt x="113" y="182"/>
                    </a:lnTo>
                    <a:lnTo>
                      <a:pt x="82" y="220"/>
                    </a:lnTo>
                    <a:lnTo>
                      <a:pt x="61" y="266"/>
                    </a:lnTo>
                    <a:lnTo>
                      <a:pt x="42" y="311"/>
                    </a:lnTo>
                    <a:lnTo>
                      <a:pt x="21" y="357"/>
                    </a:lnTo>
                    <a:lnTo>
                      <a:pt x="11" y="403"/>
                    </a:lnTo>
                    <a:lnTo>
                      <a:pt x="0" y="458"/>
                    </a:lnTo>
                    <a:lnTo>
                      <a:pt x="0" y="514"/>
                    </a:lnTo>
                  </a:path>
                </a:pathLst>
              </a:custGeom>
              <a:noFill/>
              <a:ln w="15875">
                <a:solidFill>
                  <a:srgbClr val="FFFFFF"/>
                </a:solidFill>
                <a:prstDash val="solid"/>
                <a:round/>
                <a:headEnd/>
                <a:tailEnd/>
              </a:ln>
            </p:spPr>
            <p:txBody>
              <a:bodyPr/>
              <a:lstStyle/>
              <a:p>
                <a:endParaRPr lang="en-US"/>
              </a:p>
            </p:txBody>
          </p:sp>
          <p:sp>
            <p:nvSpPr>
              <p:cNvPr id="1064970" name="Freeform 10"/>
              <p:cNvSpPr>
                <a:spLocks/>
              </p:cNvSpPr>
              <p:nvPr/>
            </p:nvSpPr>
            <p:spPr bwMode="auto">
              <a:xfrm>
                <a:off x="2559" y="2755"/>
                <a:ext cx="519" cy="514"/>
              </a:xfrm>
              <a:custGeom>
                <a:avLst/>
                <a:gdLst/>
                <a:ahLst/>
                <a:cxnLst>
                  <a:cxn ang="0">
                    <a:pos x="0" y="514"/>
                  </a:cxn>
                  <a:cxn ang="0">
                    <a:pos x="50" y="514"/>
                  </a:cxn>
                  <a:cxn ang="0">
                    <a:pos x="102" y="505"/>
                  </a:cxn>
                  <a:cxn ang="0">
                    <a:pos x="152" y="497"/>
                  </a:cxn>
                  <a:cxn ang="0">
                    <a:pos x="204" y="478"/>
                  </a:cxn>
                  <a:cxn ang="0">
                    <a:pos x="244" y="451"/>
                  </a:cxn>
                  <a:cxn ang="0">
                    <a:pos x="296" y="432"/>
                  </a:cxn>
                  <a:cxn ang="0">
                    <a:pos x="336" y="395"/>
                  </a:cxn>
                  <a:cxn ang="0">
                    <a:pos x="367" y="369"/>
                  </a:cxn>
                  <a:cxn ang="0">
                    <a:pos x="398" y="332"/>
                  </a:cxn>
                  <a:cxn ang="0">
                    <a:pos x="429" y="294"/>
                  </a:cxn>
                  <a:cxn ang="0">
                    <a:pos x="459" y="248"/>
                  </a:cxn>
                  <a:cxn ang="0">
                    <a:pos x="478" y="204"/>
                  </a:cxn>
                  <a:cxn ang="0">
                    <a:pos x="500" y="157"/>
                  </a:cxn>
                  <a:cxn ang="0">
                    <a:pos x="509" y="111"/>
                  </a:cxn>
                  <a:cxn ang="0">
                    <a:pos x="519" y="56"/>
                  </a:cxn>
                  <a:cxn ang="0">
                    <a:pos x="519" y="0"/>
                  </a:cxn>
                </a:cxnLst>
                <a:rect l="0" t="0" r="r" b="b"/>
                <a:pathLst>
                  <a:path w="519" h="514">
                    <a:moveTo>
                      <a:pt x="0" y="514"/>
                    </a:moveTo>
                    <a:lnTo>
                      <a:pt x="50" y="514"/>
                    </a:lnTo>
                    <a:lnTo>
                      <a:pt x="102" y="505"/>
                    </a:lnTo>
                    <a:lnTo>
                      <a:pt x="152" y="497"/>
                    </a:lnTo>
                    <a:lnTo>
                      <a:pt x="204" y="478"/>
                    </a:lnTo>
                    <a:lnTo>
                      <a:pt x="244" y="451"/>
                    </a:lnTo>
                    <a:lnTo>
                      <a:pt x="296" y="432"/>
                    </a:lnTo>
                    <a:lnTo>
                      <a:pt x="336" y="395"/>
                    </a:lnTo>
                    <a:lnTo>
                      <a:pt x="367" y="369"/>
                    </a:lnTo>
                    <a:lnTo>
                      <a:pt x="398" y="332"/>
                    </a:lnTo>
                    <a:lnTo>
                      <a:pt x="429" y="294"/>
                    </a:lnTo>
                    <a:lnTo>
                      <a:pt x="459" y="248"/>
                    </a:lnTo>
                    <a:lnTo>
                      <a:pt x="478" y="204"/>
                    </a:lnTo>
                    <a:lnTo>
                      <a:pt x="500" y="157"/>
                    </a:lnTo>
                    <a:lnTo>
                      <a:pt x="509" y="111"/>
                    </a:lnTo>
                    <a:lnTo>
                      <a:pt x="519" y="56"/>
                    </a:lnTo>
                    <a:lnTo>
                      <a:pt x="519" y="0"/>
                    </a:lnTo>
                  </a:path>
                </a:pathLst>
              </a:custGeom>
              <a:noFill/>
              <a:ln w="15875">
                <a:solidFill>
                  <a:srgbClr val="FFFFFF"/>
                </a:solidFill>
                <a:prstDash val="solid"/>
                <a:round/>
                <a:headEnd/>
                <a:tailEnd/>
              </a:ln>
            </p:spPr>
            <p:txBody>
              <a:bodyPr/>
              <a:lstStyle/>
              <a:p>
                <a:endParaRPr lang="en-US"/>
              </a:p>
            </p:txBody>
          </p:sp>
          <p:sp>
            <p:nvSpPr>
              <p:cNvPr id="1064971" name="Freeform 11"/>
              <p:cNvSpPr>
                <a:spLocks/>
              </p:cNvSpPr>
              <p:nvPr/>
            </p:nvSpPr>
            <p:spPr bwMode="auto">
              <a:xfrm>
                <a:off x="2029" y="2765"/>
                <a:ext cx="521" cy="504"/>
              </a:xfrm>
              <a:custGeom>
                <a:avLst/>
                <a:gdLst/>
                <a:ahLst/>
                <a:cxnLst>
                  <a:cxn ang="0">
                    <a:pos x="521" y="504"/>
                  </a:cxn>
                  <a:cxn ang="0">
                    <a:pos x="469" y="504"/>
                  </a:cxn>
                  <a:cxn ang="0">
                    <a:pos x="419" y="495"/>
                  </a:cxn>
                  <a:cxn ang="0">
                    <a:pos x="367" y="487"/>
                  </a:cxn>
                  <a:cxn ang="0">
                    <a:pos x="317" y="468"/>
                  </a:cxn>
                  <a:cxn ang="0">
                    <a:pos x="275" y="451"/>
                  </a:cxn>
                  <a:cxn ang="0">
                    <a:pos x="235" y="422"/>
                  </a:cxn>
                  <a:cxn ang="0">
                    <a:pos x="194" y="395"/>
                  </a:cxn>
                  <a:cxn ang="0">
                    <a:pos x="154" y="359"/>
                  </a:cxn>
                  <a:cxn ang="0">
                    <a:pos x="123" y="322"/>
                  </a:cxn>
                  <a:cxn ang="0">
                    <a:pos x="93" y="284"/>
                  </a:cxn>
                  <a:cxn ang="0">
                    <a:pos x="62" y="238"/>
                  </a:cxn>
                  <a:cxn ang="0">
                    <a:pos x="41" y="194"/>
                  </a:cxn>
                  <a:cxn ang="0">
                    <a:pos x="22" y="147"/>
                  </a:cxn>
                  <a:cxn ang="0">
                    <a:pos x="10" y="101"/>
                  </a:cxn>
                  <a:cxn ang="0">
                    <a:pos x="0" y="46"/>
                  </a:cxn>
                  <a:cxn ang="0">
                    <a:pos x="0" y="0"/>
                  </a:cxn>
                </a:cxnLst>
                <a:rect l="0" t="0" r="r" b="b"/>
                <a:pathLst>
                  <a:path w="521" h="504">
                    <a:moveTo>
                      <a:pt x="521" y="504"/>
                    </a:moveTo>
                    <a:lnTo>
                      <a:pt x="469" y="504"/>
                    </a:lnTo>
                    <a:lnTo>
                      <a:pt x="419" y="495"/>
                    </a:lnTo>
                    <a:lnTo>
                      <a:pt x="367" y="487"/>
                    </a:lnTo>
                    <a:lnTo>
                      <a:pt x="317" y="468"/>
                    </a:lnTo>
                    <a:lnTo>
                      <a:pt x="275" y="451"/>
                    </a:lnTo>
                    <a:lnTo>
                      <a:pt x="235" y="422"/>
                    </a:lnTo>
                    <a:lnTo>
                      <a:pt x="194" y="395"/>
                    </a:lnTo>
                    <a:lnTo>
                      <a:pt x="154" y="359"/>
                    </a:lnTo>
                    <a:lnTo>
                      <a:pt x="123" y="322"/>
                    </a:lnTo>
                    <a:lnTo>
                      <a:pt x="93" y="284"/>
                    </a:lnTo>
                    <a:lnTo>
                      <a:pt x="62" y="238"/>
                    </a:lnTo>
                    <a:lnTo>
                      <a:pt x="41" y="194"/>
                    </a:lnTo>
                    <a:lnTo>
                      <a:pt x="22" y="147"/>
                    </a:lnTo>
                    <a:lnTo>
                      <a:pt x="10" y="101"/>
                    </a:lnTo>
                    <a:lnTo>
                      <a:pt x="0" y="46"/>
                    </a:lnTo>
                    <a:lnTo>
                      <a:pt x="0" y="0"/>
                    </a:lnTo>
                  </a:path>
                </a:pathLst>
              </a:custGeom>
              <a:noFill/>
              <a:ln w="15875">
                <a:solidFill>
                  <a:srgbClr val="FFFFFF"/>
                </a:solidFill>
                <a:prstDash val="solid"/>
                <a:round/>
                <a:headEnd/>
                <a:tailEnd/>
              </a:ln>
            </p:spPr>
            <p:txBody>
              <a:bodyPr/>
              <a:lstStyle/>
              <a:p>
                <a:endParaRPr lang="en-US"/>
              </a:p>
            </p:txBody>
          </p:sp>
          <p:sp>
            <p:nvSpPr>
              <p:cNvPr id="1064972" name="Line 12"/>
              <p:cNvSpPr>
                <a:spLocks noChangeShapeType="1"/>
              </p:cNvSpPr>
              <p:nvPr/>
            </p:nvSpPr>
            <p:spPr bwMode="auto">
              <a:xfrm>
                <a:off x="2020" y="2573"/>
                <a:ext cx="9" cy="201"/>
              </a:xfrm>
              <a:prstGeom prst="line">
                <a:avLst/>
              </a:prstGeom>
              <a:noFill/>
              <a:ln w="15875">
                <a:solidFill>
                  <a:srgbClr val="FFFFFF"/>
                </a:solidFill>
                <a:round/>
                <a:headEnd/>
                <a:tailEnd/>
              </a:ln>
            </p:spPr>
            <p:txBody>
              <a:bodyPr/>
              <a:lstStyle/>
              <a:p>
                <a:endParaRPr lang="en-US"/>
              </a:p>
            </p:txBody>
          </p:sp>
        </p:grpSp>
        <p:grpSp>
          <p:nvGrpSpPr>
            <p:cNvPr id="1064973" name="Group 13"/>
            <p:cNvGrpSpPr>
              <a:grpSpLocks/>
            </p:cNvGrpSpPr>
            <p:nvPr/>
          </p:nvGrpSpPr>
          <p:grpSpPr bwMode="auto">
            <a:xfrm>
              <a:off x="1367" y="2049"/>
              <a:ext cx="2120" cy="1220"/>
              <a:chOff x="1367" y="2049"/>
              <a:chExt cx="2120" cy="1220"/>
            </a:xfrm>
          </p:grpSpPr>
          <p:sp>
            <p:nvSpPr>
              <p:cNvPr id="1064974" name="Freeform 14"/>
              <p:cNvSpPr>
                <a:spLocks/>
              </p:cNvSpPr>
              <p:nvPr/>
            </p:nvSpPr>
            <p:spPr bwMode="auto">
              <a:xfrm>
                <a:off x="1897" y="2049"/>
                <a:ext cx="520" cy="514"/>
              </a:xfrm>
              <a:custGeom>
                <a:avLst/>
                <a:gdLst/>
                <a:ahLst/>
                <a:cxnLst>
                  <a:cxn ang="0">
                    <a:pos x="0" y="0"/>
                  </a:cxn>
                  <a:cxn ang="0">
                    <a:pos x="52" y="0"/>
                  </a:cxn>
                  <a:cxn ang="0">
                    <a:pos x="102" y="9"/>
                  </a:cxn>
                  <a:cxn ang="0">
                    <a:pos x="154" y="17"/>
                  </a:cxn>
                  <a:cxn ang="0">
                    <a:pos x="203" y="36"/>
                  </a:cxn>
                  <a:cxn ang="0">
                    <a:pos x="244" y="63"/>
                  </a:cxn>
                  <a:cxn ang="0">
                    <a:pos x="286" y="82"/>
                  </a:cxn>
                  <a:cxn ang="0">
                    <a:pos x="326" y="119"/>
                  </a:cxn>
                  <a:cxn ang="0">
                    <a:pos x="367" y="145"/>
                  </a:cxn>
                  <a:cxn ang="0">
                    <a:pos x="397" y="182"/>
                  </a:cxn>
                  <a:cxn ang="0">
                    <a:pos x="428" y="228"/>
                  </a:cxn>
                  <a:cxn ang="0">
                    <a:pos x="459" y="266"/>
                  </a:cxn>
                  <a:cxn ang="0">
                    <a:pos x="478" y="311"/>
                  </a:cxn>
                  <a:cxn ang="0">
                    <a:pos x="499" y="357"/>
                  </a:cxn>
                  <a:cxn ang="0">
                    <a:pos x="509" y="412"/>
                  </a:cxn>
                  <a:cxn ang="0">
                    <a:pos x="520" y="458"/>
                  </a:cxn>
                  <a:cxn ang="0">
                    <a:pos x="520" y="514"/>
                  </a:cxn>
                </a:cxnLst>
                <a:rect l="0" t="0" r="r" b="b"/>
                <a:pathLst>
                  <a:path w="520" h="514">
                    <a:moveTo>
                      <a:pt x="0" y="0"/>
                    </a:moveTo>
                    <a:lnTo>
                      <a:pt x="52" y="0"/>
                    </a:lnTo>
                    <a:lnTo>
                      <a:pt x="102" y="9"/>
                    </a:lnTo>
                    <a:lnTo>
                      <a:pt x="154" y="17"/>
                    </a:lnTo>
                    <a:lnTo>
                      <a:pt x="203" y="36"/>
                    </a:lnTo>
                    <a:lnTo>
                      <a:pt x="244" y="63"/>
                    </a:lnTo>
                    <a:lnTo>
                      <a:pt x="286" y="82"/>
                    </a:lnTo>
                    <a:lnTo>
                      <a:pt x="326" y="119"/>
                    </a:lnTo>
                    <a:lnTo>
                      <a:pt x="367" y="145"/>
                    </a:lnTo>
                    <a:lnTo>
                      <a:pt x="397" y="182"/>
                    </a:lnTo>
                    <a:lnTo>
                      <a:pt x="428" y="228"/>
                    </a:lnTo>
                    <a:lnTo>
                      <a:pt x="459" y="266"/>
                    </a:lnTo>
                    <a:lnTo>
                      <a:pt x="478" y="311"/>
                    </a:lnTo>
                    <a:lnTo>
                      <a:pt x="499" y="357"/>
                    </a:lnTo>
                    <a:lnTo>
                      <a:pt x="509" y="412"/>
                    </a:lnTo>
                    <a:lnTo>
                      <a:pt x="520" y="458"/>
                    </a:lnTo>
                    <a:lnTo>
                      <a:pt x="520" y="514"/>
                    </a:lnTo>
                  </a:path>
                </a:pathLst>
              </a:custGeom>
              <a:noFill/>
              <a:ln w="15875">
                <a:solidFill>
                  <a:srgbClr val="FFFFFF"/>
                </a:solidFill>
                <a:prstDash val="solid"/>
                <a:round/>
                <a:headEnd/>
                <a:tailEnd/>
              </a:ln>
            </p:spPr>
            <p:txBody>
              <a:bodyPr/>
              <a:lstStyle/>
              <a:p>
                <a:endParaRPr lang="en-US"/>
              </a:p>
            </p:txBody>
          </p:sp>
          <p:sp>
            <p:nvSpPr>
              <p:cNvPr id="1064975" name="Freeform 15"/>
              <p:cNvSpPr>
                <a:spLocks/>
              </p:cNvSpPr>
              <p:nvPr/>
            </p:nvSpPr>
            <p:spPr bwMode="auto">
              <a:xfrm>
                <a:off x="1367" y="2049"/>
                <a:ext cx="520" cy="514"/>
              </a:xfrm>
              <a:custGeom>
                <a:avLst/>
                <a:gdLst/>
                <a:ahLst/>
                <a:cxnLst>
                  <a:cxn ang="0">
                    <a:pos x="520" y="0"/>
                  </a:cxn>
                  <a:cxn ang="0">
                    <a:pos x="469" y="0"/>
                  </a:cxn>
                  <a:cxn ang="0">
                    <a:pos x="419" y="9"/>
                  </a:cxn>
                  <a:cxn ang="0">
                    <a:pos x="367" y="17"/>
                  </a:cxn>
                  <a:cxn ang="0">
                    <a:pos x="317" y="36"/>
                  </a:cxn>
                  <a:cxn ang="0">
                    <a:pos x="275" y="53"/>
                  </a:cxn>
                  <a:cxn ang="0">
                    <a:pos x="225" y="82"/>
                  </a:cxn>
                  <a:cxn ang="0">
                    <a:pos x="184" y="109"/>
                  </a:cxn>
                  <a:cxn ang="0">
                    <a:pos x="154" y="145"/>
                  </a:cxn>
                  <a:cxn ang="0">
                    <a:pos x="123" y="182"/>
                  </a:cxn>
                  <a:cxn ang="0">
                    <a:pos x="92" y="220"/>
                  </a:cxn>
                  <a:cxn ang="0">
                    <a:pos x="61" y="266"/>
                  </a:cxn>
                  <a:cxn ang="0">
                    <a:pos x="40" y="311"/>
                  </a:cxn>
                  <a:cxn ang="0">
                    <a:pos x="21" y="357"/>
                  </a:cxn>
                  <a:cxn ang="0">
                    <a:pos x="12" y="403"/>
                  </a:cxn>
                  <a:cxn ang="0">
                    <a:pos x="0" y="458"/>
                  </a:cxn>
                  <a:cxn ang="0">
                    <a:pos x="0" y="514"/>
                  </a:cxn>
                </a:cxnLst>
                <a:rect l="0" t="0" r="r" b="b"/>
                <a:pathLst>
                  <a:path w="520" h="514">
                    <a:moveTo>
                      <a:pt x="520" y="0"/>
                    </a:moveTo>
                    <a:lnTo>
                      <a:pt x="469" y="0"/>
                    </a:lnTo>
                    <a:lnTo>
                      <a:pt x="419" y="9"/>
                    </a:lnTo>
                    <a:lnTo>
                      <a:pt x="367" y="17"/>
                    </a:lnTo>
                    <a:lnTo>
                      <a:pt x="317" y="36"/>
                    </a:lnTo>
                    <a:lnTo>
                      <a:pt x="275" y="53"/>
                    </a:lnTo>
                    <a:lnTo>
                      <a:pt x="225" y="82"/>
                    </a:lnTo>
                    <a:lnTo>
                      <a:pt x="184" y="109"/>
                    </a:lnTo>
                    <a:lnTo>
                      <a:pt x="154" y="145"/>
                    </a:lnTo>
                    <a:lnTo>
                      <a:pt x="123" y="182"/>
                    </a:lnTo>
                    <a:lnTo>
                      <a:pt x="92" y="220"/>
                    </a:lnTo>
                    <a:lnTo>
                      <a:pt x="61" y="266"/>
                    </a:lnTo>
                    <a:lnTo>
                      <a:pt x="40" y="311"/>
                    </a:lnTo>
                    <a:lnTo>
                      <a:pt x="21" y="357"/>
                    </a:lnTo>
                    <a:lnTo>
                      <a:pt x="12" y="403"/>
                    </a:lnTo>
                    <a:lnTo>
                      <a:pt x="0" y="458"/>
                    </a:lnTo>
                    <a:lnTo>
                      <a:pt x="0" y="514"/>
                    </a:lnTo>
                  </a:path>
                </a:pathLst>
              </a:custGeom>
              <a:noFill/>
              <a:ln w="15875">
                <a:solidFill>
                  <a:srgbClr val="FFFFFF"/>
                </a:solidFill>
                <a:prstDash val="solid"/>
                <a:round/>
                <a:headEnd/>
                <a:tailEnd/>
              </a:ln>
            </p:spPr>
            <p:txBody>
              <a:bodyPr/>
              <a:lstStyle/>
              <a:p>
                <a:endParaRPr lang="en-US"/>
              </a:p>
            </p:txBody>
          </p:sp>
          <p:sp>
            <p:nvSpPr>
              <p:cNvPr id="1064976" name="Freeform 16"/>
              <p:cNvSpPr>
                <a:spLocks/>
              </p:cNvSpPr>
              <p:nvPr/>
            </p:nvSpPr>
            <p:spPr bwMode="auto">
              <a:xfrm>
                <a:off x="2966" y="2755"/>
                <a:ext cx="521" cy="514"/>
              </a:xfrm>
              <a:custGeom>
                <a:avLst/>
                <a:gdLst/>
                <a:ahLst/>
                <a:cxnLst>
                  <a:cxn ang="0">
                    <a:pos x="0" y="514"/>
                  </a:cxn>
                  <a:cxn ang="0">
                    <a:pos x="52" y="514"/>
                  </a:cxn>
                  <a:cxn ang="0">
                    <a:pos x="102" y="505"/>
                  </a:cxn>
                  <a:cxn ang="0">
                    <a:pos x="154" y="497"/>
                  </a:cxn>
                  <a:cxn ang="0">
                    <a:pos x="194" y="478"/>
                  </a:cxn>
                  <a:cxn ang="0">
                    <a:pos x="244" y="451"/>
                  </a:cxn>
                  <a:cxn ang="0">
                    <a:pos x="287" y="432"/>
                  </a:cxn>
                  <a:cxn ang="0">
                    <a:pos x="327" y="395"/>
                  </a:cxn>
                  <a:cxn ang="0">
                    <a:pos x="367" y="369"/>
                  </a:cxn>
                  <a:cxn ang="0">
                    <a:pos x="398" y="332"/>
                  </a:cxn>
                  <a:cxn ang="0">
                    <a:pos x="429" y="286"/>
                  </a:cxn>
                  <a:cxn ang="0">
                    <a:pos x="450" y="248"/>
                  </a:cxn>
                  <a:cxn ang="0">
                    <a:pos x="479" y="204"/>
                  </a:cxn>
                  <a:cxn ang="0">
                    <a:pos x="490" y="157"/>
                  </a:cxn>
                  <a:cxn ang="0">
                    <a:pos x="509" y="102"/>
                  </a:cxn>
                  <a:cxn ang="0">
                    <a:pos x="509" y="56"/>
                  </a:cxn>
                  <a:cxn ang="0">
                    <a:pos x="521" y="0"/>
                  </a:cxn>
                </a:cxnLst>
                <a:rect l="0" t="0" r="r" b="b"/>
                <a:pathLst>
                  <a:path w="521" h="514">
                    <a:moveTo>
                      <a:pt x="0" y="514"/>
                    </a:moveTo>
                    <a:lnTo>
                      <a:pt x="52" y="514"/>
                    </a:lnTo>
                    <a:lnTo>
                      <a:pt x="102" y="505"/>
                    </a:lnTo>
                    <a:lnTo>
                      <a:pt x="154" y="497"/>
                    </a:lnTo>
                    <a:lnTo>
                      <a:pt x="194" y="478"/>
                    </a:lnTo>
                    <a:lnTo>
                      <a:pt x="244" y="451"/>
                    </a:lnTo>
                    <a:lnTo>
                      <a:pt x="287" y="432"/>
                    </a:lnTo>
                    <a:lnTo>
                      <a:pt x="327" y="395"/>
                    </a:lnTo>
                    <a:lnTo>
                      <a:pt x="367" y="369"/>
                    </a:lnTo>
                    <a:lnTo>
                      <a:pt x="398" y="332"/>
                    </a:lnTo>
                    <a:lnTo>
                      <a:pt x="429" y="286"/>
                    </a:lnTo>
                    <a:lnTo>
                      <a:pt x="450" y="248"/>
                    </a:lnTo>
                    <a:lnTo>
                      <a:pt x="479" y="204"/>
                    </a:lnTo>
                    <a:lnTo>
                      <a:pt x="490" y="157"/>
                    </a:lnTo>
                    <a:lnTo>
                      <a:pt x="509" y="102"/>
                    </a:lnTo>
                    <a:lnTo>
                      <a:pt x="509" y="56"/>
                    </a:lnTo>
                    <a:lnTo>
                      <a:pt x="521" y="0"/>
                    </a:lnTo>
                  </a:path>
                </a:pathLst>
              </a:custGeom>
              <a:noFill/>
              <a:ln w="15875">
                <a:solidFill>
                  <a:srgbClr val="FFFFFF"/>
                </a:solidFill>
                <a:prstDash val="solid"/>
                <a:round/>
                <a:headEnd/>
                <a:tailEnd/>
              </a:ln>
            </p:spPr>
            <p:txBody>
              <a:bodyPr/>
              <a:lstStyle/>
              <a:p>
                <a:endParaRPr lang="en-US"/>
              </a:p>
            </p:txBody>
          </p:sp>
          <p:sp>
            <p:nvSpPr>
              <p:cNvPr id="1064977" name="Freeform 17"/>
              <p:cNvSpPr>
                <a:spLocks/>
              </p:cNvSpPr>
              <p:nvPr/>
            </p:nvSpPr>
            <p:spPr bwMode="auto">
              <a:xfrm>
                <a:off x="2436" y="2755"/>
                <a:ext cx="521" cy="514"/>
              </a:xfrm>
              <a:custGeom>
                <a:avLst/>
                <a:gdLst/>
                <a:ahLst/>
                <a:cxnLst>
                  <a:cxn ang="0">
                    <a:pos x="521" y="514"/>
                  </a:cxn>
                  <a:cxn ang="0">
                    <a:pos x="459" y="514"/>
                  </a:cxn>
                  <a:cxn ang="0">
                    <a:pos x="408" y="505"/>
                  </a:cxn>
                  <a:cxn ang="0">
                    <a:pos x="358" y="497"/>
                  </a:cxn>
                  <a:cxn ang="0">
                    <a:pos x="317" y="478"/>
                  </a:cxn>
                  <a:cxn ang="0">
                    <a:pos x="265" y="461"/>
                  </a:cxn>
                  <a:cxn ang="0">
                    <a:pos x="225" y="432"/>
                  </a:cxn>
                  <a:cxn ang="0">
                    <a:pos x="185" y="405"/>
                  </a:cxn>
                  <a:cxn ang="0">
                    <a:pos x="154" y="369"/>
                  </a:cxn>
                  <a:cxn ang="0">
                    <a:pos x="114" y="332"/>
                  </a:cxn>
                  <a:cxn ang="0">
                    <a:pos x="83" y="294"/>
                  </a:cxn>
                  <a:cxn ang="0">
                    <a:pos x="62" y="248"/>
                  </a:cxn>
                  <a:cxn ang="0">
                    <a:pos x="41" y="204"/>
                  </a:cxn>
                  <a:cxn ang="0">
                    <a:pos x="22" y="157"/>
                  </a:cxn>
                  <a:cxn ang="0">
                    <a:pos x="12" y="111"/>
                  </a:cxn>
                  <a:cxn ang="0">
                    <a:pos x="0" y="56"/>
                  </a:cxn>
                  <a:cxn ang="0">
                    <a:pos x="0" y="0"/>
                  </a:cxn>
                </a:cxnLst>
                <a:rect l="0" t="0" r="r" b="b"/>
                <a:pathLst>
                  <a:path w="521" h="514">
                    <a:moveTo>
                      <a:pt x="521" y="514"/>
                    </a:moveTo>
                    <a:lnTo>
                      <a:pt x="459" y="514"/>
                    </a:lnTo>
                    <a:lnTo>
                      <a:pt x="408" y="505"/>
                    </a:lnTo>
                    <a:lnTo>
                      <a:pt x="358" y="497"/>
                    </a:lnTo>
                    <a:lnTo>
                      <a:pt x="317" y="478"/>
                    </a:lnTo>
                    <a:lnTo>
                      <a:pt x="265" y="461"/>
                    </a:lnTo>
                    <a:lnTo>
                      <a:pt x="225" y="432"/>
                    </a:lnTo>
                    <a:lnTo>
                      <a:pt x="185" y="405"/>
                    </a:lnTo>
                    <a:lnTo>
                      <a:pt x="154" y="369"/>
                    </a:lnTo>
                    <a:lnTo>
                      <a:pt x="114" y="332"/>
                    </a:lnTo>
                    <a:lnTo>
                      <a:pt x="83" y="294"/>
                    </a:lnTo>
                    <a:lnTo>
                      <a:pt x="62" y="248"/>
                    </a:lnTo>
                    <a:lnTo>
                      <a:pt x="41" y="204"/>
                    </a:lnTo>
                    <a:lnTo>
                      <a:pt x="22" y="157"/>
                    </a:lnTo>
                    <a:lnTo>
                      <a:pt x="12" y="111"/>
                    </a:lnTo>
                    <a:lnTo>
                      <a:pt x="0" y="56"/>
                    </a:lnTo>
                    <a:lnTo>
                      <a:pt x="0" y="0"/>
                    </a:lnTo>
                  </a:path>
                </a:pathLst>
              </a:custGeom>
              <a:noFill/>
              <a:ln w="15875">
                <a:solidFill>
                  <a:srgbClr val="FFFFFF"/>
                </a:solidFill>
                <a:prstDash val="solid"/>
                <a:round/>
                <a:headEnd/>
                <a:tailEnd/>
              </a:ln>
            </p:spPr>
            <p:txBody>
              <a:bodyPr/>
              <a:lstStyle/>
              <a:p>
                <a:endParaRPr lang="en-US"/>
              </a:p>
            </p:txBody>
          </p:sp>
          <p:sp>
            <p:nvSpPr>
              <p:cNvPr id="1064978" name="Line 18"/>
              <p:cNvSpPr>
                <a:spLocks noChangeShapeType="1"/>
              </p:cNvSpPr>
              <p:nvPr/>
            </p:nvSpPr>
            <p:spPr bwMode="auto">
              <a:xfrm>
                <a:off x="2417" y="2563"/>
                <a:ext cx="19" cy="211"/>
              </a:xfrm>
              <a:prstGeom prst="line">
                <a:avLst/>
              </a:prstGeom>
              <a:noFill/>
              <a:ln w="15875">
                <a:solidFill>
                  <a:srgbClr val="FFFFFF"/>
                </a:solidFill>
                <a:round/>
                <a:headEnd/>
                <a:tailEnd/>
              </a:ln>
            </p:spPr>
            <p:txBody>
              <a:bodyPr/>
              <a:lstStyle/>
              <a:p>
                <a:endParaRPr lang="en-US"/>
              </a:p>
            </p:txBody>
          </p:sp>
        </p:grpSp>
      </p:grpSp>
      <p:sp>
        <p:nvSpPr>
          <p:cNvPr id="1064979" name="Rectangle 19"/>
          <p:cNvSpPr>
            <a:spLocks noChangeArrowheads="1"/>
          </p:cNvSpPr>
          <p:nvPr/>
        </p:nvSpPr>
        <p:spPr bwMode="auto">
          <a:xfrm>
            <a:off x="1420813" y="3346450"/>
            <a:ext cx="76200" cy="274638"/>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r</a:t>
            </a:r>
            <a:endParaRPr lang="en-US" altLang="en-US">
              <a:solidFill>
                <a:srgbClr val="FFFFFF"/>
              </a:solidFill>
            </a:endParaRPr>
          </a:p>
        </p:txBody>
      </p:sp>
      <p:sp>
        <p:nvSpPr>
          <p:cNvPr id="1064980" name="Rectangle 20"/>
          <p:cNvSpPr>
            <a:spLocks noChangeArrowheads="1"/>
          </p:cNvSpPr>
          <p:nvPr/>
        </p:nvSpPr>
        <p:spPr bwMode="auto">
          <a:xfrm>
            <a:off x="4075113" y="5440363"/>
            <a:ext cx="114300"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2</a:t>
            </a:r>
            <a:endParaRPr lang="en-US" altLang="en-US">
              <a:solidFill>
                <a:srgbClr val="FFFFFF"/>
              </a:solidFill>
            </a:endParaRPr>
          </a:p>
        </p:txBody>
      </p:sp>
      <p:sp>
        <p:nvSpPr>
          <p:cNvPr id="1064981" name="Rectangle 21"/>
          <p:cNvSpPr>
            <a:spLocks noChangeArrowheads="1"/>
          </p:cNvSpPr>
          <p:nvPr/>
        </p:nvSpPr>
        <p:spPr bwMode="auto">
          <a:xfrm>
            <a:off x="4191000" y="5449888"/>
            <a:ext cx="125413"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Symbol" pitchFamily="18" charset="2"/>
              </a:rPr>
              <a:t>p</a:t>
            </a:r>
            <a:endParaRPr lang="en-US" altLang="en-US">
              <a:solidFill>
                <a:srgbClr val="FFFFFF"/>
              </a:solidFill>
            </a:endParaRPr>
          </a:p>
        </p:txBody>
      </p:sp>
      <p:sp>
        <p:nvSpPr>
          <p:cNvPr id="1064982" name="Line 22"/>
          <p:cNvSpPr>
            <a:spLocks noChangeShapeType="1"/>
          </p:cNvSpPr>
          <p:nvPr/>
        </p:nvSpPr>
        <p:spPr bwMode="auto">
          <a:xfrm flipV="1">
            <a:off x="4202113" y="5241925"/>
            <a:ext cx="1587" cy="203200"/>
          </a:xfrm>
          <a:prstGeom prst="line">
            <a:avLst/>
          </a:prstGeom>
          <a:noFill/>
          <a:ln w="12700">
            <a:solidFill>
              <a:srgbClr val="000000"/>
            </a:solidFill>
            <a:round/>
            <a:headEnd/>
            <a:tailEnd/>
          </a:ln>
        </p:spPr>
        <p:txBody>
          <a:bodyPr/>
          <a:lstStyle/>
          <a:p>
            <a:endParaRPr lang="en-US"/>
          </a:p>
        </p:txBody>
      </p:sp>
      <p:sp>
        <p:nvSpPr>
          <p:cNvPr id="1064983" name="Line 23"/>
          <p:cNvSpPr>
            <a:spLocks noChangeShapeType="1"/>
          </p:cNvSpPr>
          <p:nvPr/>
        </p:nvSpPr>
        <p:spPr bwMode="auto">
          <a:xfrm flipV="1">
            <a:off x="4251325" y="3998913"/>
            <a:ext cx="396875" cy="96837"/>
          </a:xfrm>
          <a:prstGeom prst="line">
            <a:avLst/>
          </a:prstGeom>
          <a:noFill/>
          <a:ln>
            <a:solidFill>
              <a:schemeClr val="accent1"/>
            </a:solidFill>
          </a:ln>
        </p:spPr>
        <p:txBody>
          <a:bodyPr/>
          <a:lstStyle/>
          <a:p>
            <a:endParaRPr lang="en-US"/>
          </a:p>
        </p:txBody>
      </p:sp>
      <p:sp>
        <p:nvSpPr>
          <p:cNvPr id="1064984" name="Freeform 24"/>
          <p:cNvSpPr>
            <a:spLocks/>
          </p:cNvSpPr>
          <p:nvPr/>
        </p:nvSpPr>
        <p:spPr bwMode="auto">
          <a:xfrm>
            <a:off x="4049713" y="4013200"/>
            <a:ext cx="238125" cy="188913"/>
          </a:xfrm>
          <a:custGeom>
            <a:avLst/>
            <a:gdLst/>
            <a:ahLst/>
            <a:cxnLst>
              <a:cxn ang="0">
                <a:pos x="135" y="60"/>
              </a:cxn>
              <a:cxn ang="0">
                <a:pos x="119" y="0"/>
              </a:cxn>
              <a:cxn ang="0">
                <a:pos x="0" y="94"/>
              </a:cxn>
              <a:cxn ang="0">
                <a:pos x="150" y="119"/>
              </a:cxn>
              <a:cxn ang="0">
                <a:pos x="135" y="60"/>
              </a:cxn>
            </a:cxnLst>
            <a:rect l="0" t="0" r="r" b="b"/>
            <a:pathLst>
              <a:path w="150" h="119">
                <a:moveTo>
                  <a:pt x="135" y="60"/>
                </a:moveTo>
                <a:lnTo>
                  <a:pt x="119" y="0"/>
                </a:lnTo>
                <a:lnTo>
                  <a:pt x="0" y="94"/>
                </a:lnTo>
                <a:lnTo>
                  <a:pt x="150" y="119"/>
                </a:lnTo>
                <a:lnTo>
                  <a:pt x="135" y="60"/>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064985" name="Freeform 25"/>
          <p:cNvSpPr>
            <a:spLocks/>
          </p:cNvSpPr>
          <p:nvPr/>
        </p:nvSpPr>
        <p:spPr bwMode="auto">
          <a:xfrm>
            <a:off x="3313113" y="3757613"/>
            <a:ext cx="239712" cy="182562"/>
          </a:xfrm>
          <a:custGeom>
            <a:avLst/>
            <a:gdLst/>
            <a:ahLst/>
            <a:cxnLst>
              <a:cxn ang="0">
                <a:pos x="130" y="58"/>
              </a:cxn>
              <a:cxn ang="0">
                <a:pos x="111" y="0"/>
              </a:cxn>
              <a:cxn ang="0">
                <a:pos x="0" y="104"/>
              </a:cxn>
              <a:cxn ang="0">
                <a:pos x="151" y="115"/>
              </a:cxn>
              <a:cxn ang="0">
                <a:pos x="130" y="58"/>
              </a:cxn>
            </a:cxnLst>
            <a:rect l="0" t="0" r="r" b="b"/>
            <a:pathLst>
              <a:path w="151" h="115">
                <a:moveTo>
                  <a:pt x="130" y="58"/>
                </a:moveTo>
                <a:lnTo>
                  <a:pt x="111" y="0"/>
                </a:lnTo>
                <a:lnTo>
                  <a:pt x="0" y="104"/>
                </a:lnTo>
                <a:lnTo>
                  <a:pt x="151" y="115"/>
                </a:lnTo>
                <a:lnTo>
                  <a:pt x="130" y="58"/>
                </a:lnTo>
                <a:close/>
              </a:path>
            </a:pathLst>
          </a:custGeom>
          <a:blipFill dpi="0" rotWithShape="0">
            <a:blip r:embed="rId2" cstate="print"/>
            <a:srcRect/>
            <a:tile tx="0" ty="0" sx="100000" sy="100000" flip="none" algn="tl"/>
          </a:blipFill>
          <a:ln w="9525">
            <a:noFill/>
            <a:round/>
            <a:headEnd/>
            <a:tailEnd/>
          </a:ln>
        </p:spPr>
        <p:txBody>
          <a:bodyPr/>
          <a:lstStyle/>
          <a:p>
            <a:endParaRPr lang="en-US"/>
          </a:p>
        </p:txBody>
      </p:sp>
      <p:sp>
        <p:nvSpPr>
          <p:cNvPr id="1064986" name="Line 26"/>
          <p:cNvSpPr>
            <a:spLocks noChangeShapeType="1"/>
          </p:cNvSpPr>
          <p:nvPr/>
        </p:nvSpPr>
        <p:spPr bwMode="auto">
          <a:xfrm flipV="1">
            <a:off x="3508375" y="3429000"/>
            <a:ext cx="1150938" cy="407988"/>
          </a:xfrm>
          <a:prstGeom prst="line">
            <a:avLst/>
          </a:prstGeom>
          <a:noFill/>
          <a:ln>
            <a:solidFill>
              <a:schemeClr val="accent1"/>
            </a:solidFill>
          </a:ln>
        </p:spPr>
        <p:txBody>
          <a:bodyPr/>
          <a:lstStyle/>
          <a:p>
            <a:endParaRPr lang="en-US"/>
          </a:p>
        </p:txBody>
      </p:sp>
      <p:sp>
        <p:nvSpPr>
          <p:cNvPr id="1064987" name="Rectangle 27"/>
          <p:cNvSpPr>
            <a:spLocks noChangeArrowheads="1"/>
          </p:cNvSpPr>
          <p:nvPr/>
        </p:nvSpPr>
        <p:spPr bwMode="auto">
          <a:xfrm>
            <a:off x="7010400" y="5310188"/>
            <a:ext cx="131763" cy="304800"/>
          </a:xfrm>
          <a:prstGeom prst="rect">
            <a:avLst/>
          </a:prstGeom>
          <a:noFill/>
          <a:ln w="9525">
            <a:noFill/>
            <a:miter lim="800000"/>
            <a:headEnd/>
            <a:tailEnd/>
          </a:ln>
        </p:spPr>
        <p:txBody>
          <a:bodyPr wrap="none" lIns="0" tIns="0" rIns="0" bIns="0">
            <a:spAutoFit/>
          </a:bodyPr>
          <a:lstStyle/>
          <a:p>
            <a:r>
              <a:rPr lang="en-US" altLang="en-US" sz="2000">
                <a:solidFill>
                  <a:srgbClr val="FFFFFF"/>
                </a:solidFill>
                <a:latin typeface="Symbol" pitchFamily="18" charset="2"/>
              </a:rPr>
              <a:t>q</a:t>
            </a:r>
            <a:endParaRPr lang="en-US" altLang="en-US">
              <a:solidFill>
                <a:srgbClr val="FFFFFF"/>
              </a:solidFill>
            </a:endParaRPr>
          </a:p>
        </p:txBody>
      </p:sp>
      <p:sp>
        <p:nvSpPr>
          <p:cNvPr id="1064988" name="Rectangle 28"/>
          <p:cNvSpPr>
            <a:spLocks noChangeArrowheads="1"/>
          </p:cNvSpPr>
          <p:nvPr/>
        </p:nvSpPr>
        <p:spPr bwMode="auto">
          <a:xfrm>
            <a:off x="4737100" y="3290888"/>
            <a:ext cx="89768" cy="276999"/>
          </a:xfrm>
          <a:prstGeom prst="rect">
            <a:avLst/>
          </a:prstGeom>
          <a:noFill/>
          <a:ln w="9525">
            <a:noFill/>
            <a:miter lim="800000"/>
            <a:headEnd/>
            <a:tailEnd/>
          </a:ln>
        </p:spPr>
        <p:txBody>
          <a:bodyPr wrap="none" lIns="0" tIns="0" rIns="0" bIns="0">
            <a:spAutoFit/>
          </a:bodyPr>
          <a:lstStyle/>
          <a:p>
            <a:r>
              <a:rPr lang="en-US" altLang="en-US" sz="1800" i="1" dirty="0">
                <a:solidFill>
                  <a:srgbClr val="FFFFFF"/>
                </a:solidFill>
                <a:latin typeface="Times New Roman" pitchFamily="18" charset="0"/>
                <a:cs typeface="Times New Roman" pitchFamily="18" charset="0"/>
              </a:rPr>
              <a:t>r</a:t>
            </a:r>
            <a:endParaRPr lang="en-US" altLang="en-US" dirty="0">
              <a:solidFill>
                <a:srgbClr val="FFFFFF"/>
              </a:solidFill>
              <a:latin typeface="Times New Roman" pitchFamily="18" charset="0"/>
              <a:cs typeface="Times New Roman" pitchFamily="18" charset="0"/>
            </a:endParaRPr>
          </a:p>
        </p:txBody>
      </p:sp>
      <p:sp>
        <p:nvSpPr>
          <p:cNvPr id="1064989" name="Rectangle 29"/>
          <p:cNvSpPr>
            <a:spLocks noChangeArrowheads="1"/>
          </p:cNvSpPr>
          <p:nvPr/>
        </p:nvSpPr>
        <p:spPr bwMode="auto">
          <a:xfrm>
            <a:off x="4833937" y="3367088"/>
            <a:ext cx="195263" cy="198437"/>
          </a:xfrm>
          <a:prstGeom prst="rect">
            <a:avLst/>
          </a:prstGeom>
          <a:noFill/>
          <a:ln w="9525">
            <a:noFill/>
            <a:miter lim="800000"/>
            <a:headEnd/>
            <a:tailEnd/>
          </a:ln>
        </p:spPr>
        <p:txBody>
          <a:bodyPr wrap="square" lIns="0" tIns="0" rIns="0" bIns="0">
            <a:spAutoFit/>
          </a:bodyPr>
          <a:lstStyle/>
          <a:p>
            <a:r>
              <a:rPr lang="en-US" altLang="en-US" sz="1300" dirty="0">
                <a:solidFill>
                  <a:srgbClr val="FFFFFF"/>
                </a:solidFill>
                <a:latin typeface="Times" pitchFamily="18" charset="0"/>
              </a:rPr>
              <a:t>1</a:t>
            </a:r>
            <a:endParaRPr lang="en-US" altLang="en-US" dirty="0">
              <a:solidFill>
                <a:srgbClr val="FFFFFF"/>
              </a:solidFill>
            </a:endParaRPr>
          </a:p>
        </p:txBody>
      </p:sp>
      <p:sp>
        <p:nvSpPr>
          <p:cNvPr id="1064990" name="Rectangle 30"/>
          <p:cNvSpPr>
            <a:spLocks noChangeArrowheads="1"/>
          </p:cNvSpPr>
          <p:nvPr/>
        </p:nvSpPr>
        <p:spPr bwMode="auto">
          <a:xfrm>
            <a:off x="5248275" y="3290888"/>
            <a:ext cx="101600" cy="274637"/>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Times" pitchFamily="18" charset="0"/>
              </a:rPr>
              <a:t>x</a:t>
            </a:r>
            <a:endParaRPr lang="en-US" altLang="en-US">
              <a:solidFill>
                <a:srgbClr val="FFFFFF"/>
              </a:solidFill>
            </a:endParaRPr>
          </a:p>
        </p:txBody>
      </p:sp>
      <p:sp>
        <p:nvSpPr>
          <p:cNvPr id="1064991" name="Rectangle 31"/>
          <p:cNvSpPr>
            <a:spLocks noChangeArrowheads="1"/>
          </p:cNvSpPr>
          <p:nvPr/>
        </p:nvSpPr>
        <p:spPr bwMode="auto">
          <a:xfrm>
            <a:off x="5334000" y="3367088"/>
            <a:ext cx="185738" cy="198437"/>
          </a:xfrm>
          <a:prstGeom prst="rect">
            <a:avLst/>
          </a:prstGeom>
          <a:noFill/>
          <a:ln w="9525">
            <a:noFill/>
            <a:miter lim="800000"/>
            <a:headEnd/>
            <a:tailEnd/>
          </a:ln>
        </p:spPr>
        <p:txBody>
          <a:bodyPr wrap="square" lIns="0" tIns="0" rIns="0" bIns="0">
            <a:spAutoFit/>
          </a:bodyPr>
          <a:lstStyle/>
          <a:p>
            <a:r>
              <a:rPr lang="en-US" altLang="en-US" sz="1300" dirty="0">
                <a:solidFill>
                  <a:srgbClr val="FFFFFF"/>
                </a:solidFill>
                <a:latin typeface="Times" pitchFamily="18" charset="0"/>
              </a:rPr>
              <a:t>1</a:t>
            </a:r>
            <a:endParaRPr lang="en-US" altLang="en-US" dirty="0">
              <a:solidFill>
                <a:srgbClr val="FFFFFF"/>
              </a:solidFill>
            </a:endParaRPr>
          </a:p>
        </p:txBody>
      </p:sp>
      <p:sp>
        <p:nvSpPr>
          <p:cNvPr id="1064992" name="Rectangle 32"/>
          <p:cNvSpPr>
            <a:spLocks noChangeArrowheads="1"/>
          </p:cNvSpPr>
          <p:nvPr/>
        </p:nvSpPr>
        <p:spPr bwMode="auto">
          <a:xfrm>
            <a:off x="5549900" y="3290888"/>
            <a:ext cx="304800"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cos</a:t>
            </a:r>
            <a:endParaRPr lang="en-US" altLang="en-US">
              <a:solidFill>
                <a:srgbClr val="FFFFFF"/>
              </a:solidFill>
            </a:endParaRPr>
          </a:p>
        </p:txBody>
      </p:sp>
      <p:sp>
        <p:nvSpPr>
          <p:cNvPr id="1064993" name="Rectangle 33"/>
          <p:cNvSpPr>
            <a:spLocks noChangeArrowheads="1"/>
          </p:cNvSpPr>
          <p:nvPr/>
        </p:nvSpPr>
        <p:spPr bwMode="auto">
          <a:xfrm>
            <a:off x="5900738" y="3305175"/>
            <a:ext cx="119062" cy="274638"/>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Symbol" pitchFamily="18" charset="2"/>
              </a:rPr>
              <a:t>q</a:t>
            </a:r>
            <a:endParaRPr lang="en-US" altLang="en-US">
              <a:solidFill>
                <a:srgbClr val="FFFFFF"/>
              </a:solidFill>
            </a:endParaRPr>
          </a:p>
        </p:txBody>
      </p:sp>
      <p:pic>
        <p:nvPicPr>
          <p:cNvPr id="1064994" name="Picture 34"/>
          <p:cNvPicPr>
            <a:picLocks noChangeAspect="1" noChangeArrowheads="1"/>
          </p:cNvPicPr>
          <p:nvPr/>
        </p:nvPicPr>
        <p:blipFill>
          <a:blip r:embed="rId3" cstate="print"/>
          <a:srcRect/>
          <a:stretch>
            <a:fillRect/>
          </a:stretch>
        </p:blipFill>
        <p:spPr bwMode="auto">
          <a:xfrm>
            <a:off x="5835650" y="3276600"/>
            <a:ext cx="65088" cy="60325"/>
          </a:xfrm>
          <a:prstGeom prst="rect">
            <a:avLst/>
          </a:prstGeom>
          <a:noFill/>
          <a:ln w="9525">
            <a:noFill/>
            <a:miter lim="800000"/>
            <a:headEnd/>
            <a:tailEnd/>
          </a:ln>
        </p:spPr>
      </p:pic>
      <p:pic>
        <p:nvPicPr>
          <p:cNvPr id="1064995" name="Picture 35"/>
          <p:cNvPicPr>
            <a:picLocks noChangeAspect="1" noChangeArrowheads="1"/>
          </p:cNvPicPr>
          <p:nvPr/>
        </p:nvPicPr>
        <p:blipFill>
          <a:blip r:embed="rId4" cstate="print"/>
          <a:srcRect/>
          <a:stretch>
            <a:fillRect/>
          </a:stretch>
        </p:blipFill>
        <p:spPr bwMode="auto">
          <a:xfrm>
            <a:off x="5835650" y="3336925"/>
            <a:ext cx="65088" cy="57150"/>
          </a:xfrm>
          <a:prstGeom prst="rect">
            <a:avLst/>
          </a:prstGeom>
          <a:noFill/>
          <a:ln w="9525">
            <a:noFill/>
            <a:miter lim="800000"/>
            <a:headEnd/>
            <a:tailEnd/>
          </a:ln>
        </p:spPr>
      </p:pic>
      <p:pic>
        <p:nvPicPr>
          <p:cNvPr id="1064996" name="Picture 36"/>
          <p:cNvPicPr>
            <a:picLocks noChangeAspect="1" noChangeArrowheads="1"/>
          </p:cNvPicPr>
          <p:nvPr/>
        </p:nvPicPr>
        <p:blipFill>
          <a:blip r:embed="rId4" cstate="print"/>
          <a:srcRect/>
          <a:stretch>
            <a:fillRect/>
          </a:stretch>
        </p:blipFill>
        <p:spPr bwMode="auto">
          <a:xfrm>
            <a:off x="5835650" y="3382963"/>
            <a:ext cx="65088" cy="57150"/>
          </a:xfrm>
          <a:prstGeom prst="rect">
            <a:avLst/>
          </a:prstGeom>
          <a:noFill/>
          <a:ln w="9525">
            <a:noFill/>
            <a:miter lim="800000"/>
            <a:headEnd/>
            <a:tailEnd/>
          </a:ln>
        </p:spPr>
      </p:pic>
      <p:pic>
        <p:nvPicPr>
          <p:cNvPr id="1064997" name="Picture 37"/>
          <p:cNvPicPr>
            <a:picLocks noChangeAspect="1" noChangeArrowheads="1"/>
          </p:cNvPicPr>
          <p:nvPr/>
        </p:nvPicPr>
        <p:blipFill>
          <a:blip r:embed="rId5" cstate="print"/>
          <a:srcRect/>
          <a:stretch>
            <a:fillRect/>
          </a:stretch>
        </p:blipFill>
        <p:spPr bwMode="auto">
          <a:xfrm>
            <a:off x="5835650" y="3440113"/>
            <a:ext cx="65088" cy="61912"/>
          </a:xfrm>
          <a:prstGeom prst="rect">
            <a:avLst/>
          </a:prstGeom>
          <a:noFill/>
          <a:ln w="9525">
            <a:noFill/>
            <a:miter lim="800000"/>
            <a:headEnd/>
            <a:tailEnd/>
          </a:ln>
        </p:spPr>
      </p:pic>
      <p:pic>
        <p:nvPicPr>
          <p:cNvPr id="1064998" name="Picture 38"/>
          <p:cNvPicPr>
            <a:picLocks noChangeAspect="1" noChangeArrowheads="1"/>
          </p:cNvPicPr>
          <p:nvPr/>
        </p:nvPicPr>
        <p:blipFill>
          <a:blip r:embed="rId6" cstate="print"/>
          <a:srcRect/>
          <a:stretch>
            <a:fillRect/>
          </a:stretch>
        </p:blipFill>
        <p:spPr bwMode="auto">
          <a:xfrm>
            <a:off x="6092825" y="3276600"/>
            <a:ext cx="63500" cy="60325"/>
          </a:xfrm>
          <a:prstGeom prst="rect">
            <a:avLst/>
          </a:prstGeom>
          <a:noFill/>
          <a:ln w="9525">
            <a:noFill/>
            <a:miter lim="800000"/>
            <a:headEnd/>
            <a:tailEnd/>
          </a:ln>
        </p:spPr>
      </p:pic>
      <p:pic>
        <p:nvPicPr>
          <p:cNvPr id="1064999" name="Picture 39"/>
          <p:cNvPicPr>
            <a:picLocks noChangeAspect="1" noChangeArrowheads="1"/>
          </p:cNvPicPr>
          <p:nvPr/>
        </p:nvPicPr>
        <p:blipFill>
          <a:blip r:embed="rId7" cstate="print"/>
          <a:srcRect/>
          <a:stretch>
            <a:fillRect/>
          </a:stretch>
        </p:blipFill>
        <p:spPr bwMode="auto">
          <a:xfrm>
            <a:off x="6092825" y="3336925"/>
            <a:ext cx="63500" cy="57150"/>
          </a:xfrm>
          <a:prstGeom prst="rect">
            <a:avLst/>
          </a:prstGeom>
          <a:noFill/>
          <a:ln w="9525">
            <a:noFill/>
            <a:miter lim="800000"/>
            <a:headEnd/>
            <a:tailEnd/>
          </a:ln>
        </p:spPr>
      </p:pic>
      <p:pic>
        <p:nvPicPr>
          <p:cNvPr id="1065000" name="Picture 40"/>
          <p:cNvPicPr>
            <a:picLocks noChangeAspect="1" noChangeArrowheads="1"/>
          </p:cNvPicPr>
          <p:nvPr/>
        </p:nvPicPr>
        <p:blipFill>
          <a:blip r:embed="rId7" cstate="print"/>
          <a:srcRect/>
          <a:stretch>
            <a:fillRect/>
          </a:stretch>
        </p:blipFill>
        <p:spPr bwMode="auto">
          <a:xfrm>
            <a:off x="6092825" y="3382963"/>
            <a:ext cx="63500" cy="57150"/>
          </a:xfrm>
          <a:prstGeom prst="rect">
            <a:avLst/>
          </a:prstGeom>
          <a:noFill/>
          <a:ln w="9525">
            <a:noFill/>
            <a:miter lim="800000"/>
            <a:headEnd/>
            <a:tailEnd/>
          </a:ln>
        </p:spPr>
      </p:pic>
      <p:pic>
        <p:nvPicPr>
          <p:cNvPr id="1065001" name="Picture 41"/>
          <p:cNvPicPr>
            <a:picLocks noChangeAspect="1" noChangeArrowheads="1"/>
          </p:cNvPicPr>
          <p:nvPr/>
        </p:nvPicPr>
        <p:blipFill>
          <a:blip r:embed="rId8" cstate="print"/>
          <a:srcRect/>
          <a:stretch>
            <a:fillRect/>
          </a:stretch>
        </p:blipFill>
        <p:spPr bwMode="auto">
          <a:xfrm>
            <a:off x="6092825" y="3440113"/>
            <a:ext cx="63500" cy="61912"/>
          </a:xfrm>
          <a:prstGeom prst="rect">
            <a:avLst/>
          </a:prstGeom>
          <a:noFill/>
          <a:ln w="9525">
            <a:noFill/>
            <a:miter lim="800000"/>
            <a:headEnd/>
            <a:tailEnd/>
          </a:ln>
        </p:spPr>
      </p:pic>
      <p:sp>
        <p:nvSpPr>
          <p:cNvPr id="1065002" name="Rectangle 42"/>
          <p:cNvSpPr>
            <a:spLocks noChangeArrowheads="1"/>
          </p:cNvSpPr>
          <p:nvPr/>
        </p:nvSpPr>
        <p:spPr bwMode="auto">
          <a:xfrm>
            <a:off x="6348413" y="3290888"/>
            <a:ext cx="101600" cy="274637"/>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Times" pitchFamily="18" charset="0"/>
              </a:rPr>
              <a:t>y</a:t>
            </a:r>
            <a:endParaRPr lang="en-US" altLang="en-US">
              <a:solidFill>
                <a:srgbClr val="FFFFFF"/>
              </a:solidFill>
            </a:endParaRPr>
          </a:p>
        </p:txBody>
      </p:sp>
      <p:sp>
        <p:nvSpPr>
          <p:cNvPr id="1065003" name="Rectangle 43"/>
          <p:cNvSpPr>
            <a:spLocks noChangeArrowheads="1"/>
          </p:cNvSpPr>
          <p:nvPr/>
        </p:nvSpPr>
        <p:spPr bwMode="auto">
          <a:xfrm>
            <a:off x="6477000" y="3367088"/>
            <a:ext cx="146050" cy="200055"/>
          </a:xfrm>
          <a:prstGeom prst="rect">
            <a:avLst/>
          </a:prstGeom>
          <a:noFill/>
          <a:ln w="9525">
            <a:noFill/>
            <a:miter lim="800000"/>
            <a:headEnd/>
            <a:tailEnd/>
          </a:ln>
        </p:spPr>
        <p:txBody>
          <a:bodyPr wrap="square" lIns="0" tIns="0" rIns="0" bIns="0">
            <a:spAutoFit/>
          </a:bodyPr>
          <a:lstStyle/>
          <a:p>
            <a:r>
              <a:rPr lang="en-US" altLang="en-US" sz="1300" dirty="0">
                <a:solidFill>
                  <a:srgbClr val="FFFFFF"/>
                </a:solidFill>
                <a:latin typeface="Times" pitchFamily="18" charset="0"/>
              </a:rPr>
              <a:t>1</a:t>
            </a:r>
            <a:endParaRPr lang="en-US" altLang="en-US" dirty="0">
              <a:solidFill>
                <a:srgbClr val="FFFFFF"/>
              </a:solidFill>
            </a:endParaRPr>
          </a:p>
        </p:txBody>
      </p:sp>
      <p:sp>
        <p:nvSpPr>
          <p:cNvPr id="1065004" name="Rectangle 44"/>
          <p:cNvSpPr>
            <a:spLocks noChangeArrowheads="1"/>
          </p:cNvSpPr>
          <p:nvPr/>
        </p:nvSpPr>
        <p:spPr bwMode="auto">
          <a:xfrm>
            <a:off x="6651625" y="3290888"/>
            <a:ext cx="266700" cy="274637"/>
          </a:xfrm>
          <a:prstGeom prst="rect">
            <a:avLst/>
          </a:prstGeom>
          <a:noFill/>
          <a:ln w="9525">
            <a:noFill/>
            <a:miter lim="800000"/>
            <a:headEnd/>
            <a:tailEnd/>
          </a:ln>
        </p:spPr>
        <p:txBody>
          <a:bodyPr wrap="none" lIns="0" tIns="0" rIns="0" bIns="0">
            <a:spAutoFit/>
          </a:bodyPr>
          <a:lstStyle/>
          <a:p>
            <a:r>
              <a:rPr lang="en-US" altLang="en-US" sz="1800" dirty="0">
                <a:solidFill>
                  <a:srgbClr val="FFFFFF"/>
                </a:solidFill>
                <a:latin typeface="Times" pitchFamily="18" charset="0"/>
              </a:rPr>
              <a:t>sin</a:t>
            </a:r>
            <a:endParaRPr lang="en-US" altLang="en-US" dirty="0">
              <a:solidFill>
                <a:srgbClr val="FFFFFF"/>
              </a:solidFill>
            </a:endParaRPr>
          </a:p>
        </p:txBody>
      </p:sp>
      <p:sp>
        <p:nvSpPr>
          <p:cNvPr id="1065005" name="Rectangle 45"/>
          <p:cNvSpPr>
            <a:spLocks noChangeArrowheads="1"/>
          </p:cNvSpPr>
          <p:nvPr/>
        </p:nvSpPr>
        <p:spPr bwMode="auto">
          <a:xfrm>
            <a:off x="6970713" y="3305175"/>
            <a:ext cx="119062" cy="274638"/>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Symbol" pitchFamily="18" charset="2"/>
              </a:rPr>
              <a:t>q</a:t>
            </a:r>
            <a:endParaRPr lang="en-US" altLang="en-US">
              <a:solidFill>
                <a:srgbClr val="FFFFFF"/>
              </a:solidFill>
            </a:endParaRPr>
          </a:p>
        </p:txBody>
      </p:sp>
      <p:pic>
        <p:nvPicPr>
          <p:cNvPr id="1065006" name="Picture 46"/>
          <p:cNvPicPr>
            <a:picLocks noChangeAspect="1" noChangeArrowheads="1"/>
          </p:cNvPicPr>
          <p:nvPr/>
        </p:nvPicPr>
        <p:blipFill>
          <a:blip r:embed="rId3" cstate="print"/>
          <a:srcRect/>
          <a:stretch>
            <a:fillRect/>
          </a:stretch>
        </p:blipFill>
        <p:spPr bwMode="auto">
          <a:xfrm>
            <a:off x="6905625" y="3276600"/>
            <a:ext cx="65088" cy="60325"/>
          </a:xfrm>
          <a:prstGeom prst="rect">
            <a:avLst/>
          </a:prstGeom>
          <a:noFill/>
          <a:ln w="9525">
            <a:noFill/>
            <a:miter lim="800000"/>
            <a:headEnd/>
            <a:tailEnd/>
          </a:ln>
        </p:spPr>
      </p:pic>
      <p:pic>
        <p:nvPicPr>
          <p:cNvPr id="1065007" name="Picture 47"/>
          <p:cNvPicPr>
            <a:picLocks noChangeAspect="1" noChangeArrowheads="1"/>
          </p:cNvPicPr>
          <p:nvPr/>
        </p:nvPicPr>
        <p:blipFill>
          <a:blip r:embed="rId4" cstate="print"/>
          <a:srcRect/>
          <a:stretch>
            <a:fillRect/>
          </a:stretch>
        </p:blipFill>
        <p:spPr bwMode="auto">
          <a:xfrm>
            <a:off x="6905625" y="3336925"/>
            <a:ext cx="65088" cy="57150"/>
          </a:xfrm>
          <a:prstGeom prst="rect">
            <a:avLst/>
          </a:prstGeom>
          <a:noFill/>
          <a:ln w="9525">
            <a:noFill/>
            <a:miter lim="800000"/>
            <a:headEnd/>
            <a:tailEnd/>
          </a:ln>
        </p:spPr>
      </p:pic>
      <p:pic>
        <p:nvPicPr>
          <p:cNvPr id="1065008" name="Picture 48"/>
          <p:cNvPicPr>
            <a:picLocks noChangeAspect="1" noChangeArrowheads="1"/>
          </p:cNvPicPr>
          <p:nvPr/>
        </p:nvPicPr>
        <p:blipFill>
          <a:blip r:embed="rId4" cstate="print"/>
          <a:srcRect/>
          <a:stretch>
            <a:fillRect/>
          </a:stretch>
        </p:blipFill>
        <p:spPr bwMode="auto">
          <a:xfrm>
            <a:off x="6905625" y="3382963"/>
            <a:ext cx="65088" cy="57150"/>
          </a:xfrm>
          <a:prstGeom prst="rect">
            <a:avLst/>
          </a:prstGeom>
          <a:noFill/>
          <a:ln w="9525">
            <a:noFill/>
            <a:miter lim="800000"/>
            <a:headEnd/>
            <a:tailEnd/>
          </a:ln>
        </p:spPr>
      </p:pic>
      <p:pic>
        <p:nvPicPr>
          <p:cNvPr id="1065009" name="Picture 49"/>
          <p:cNvPicPr>
            <a:picLocks noChangeAspect="1" noChangeArrowheads="1"/>
          </p:cNvPicPr>
          <p:nvPr/>
        </p:nvPicPr>
        <p:blipFill>
          <a:blip r:embed="rId5" cstate="print"/>
          <a:srcRect/>
          <a:stretch>
            <a:fillRect/>
          </a:stretch>
        </p:blipFill>
        <p:spPr bwMode="auto">
          <a:xfrm>
            <a:off x="6905625" y="3440113"/>
            <a:ext cx="65088" cy="61912"/>
          </a:xfrm>
          <a:prstGeom prst="rect">
            <a:avLst/>
          </a:prstGeom>
          <a:noFill/>
          <a:ln w="9525">
            <a:noFill/>
            <a:miter lim="800000"/>
            <a:headEnd/>
            <a:tailEnd/>
          </a:ln>
        </p:spPr>
      </p:pic>
      <p:pic>
        <p:nvPicPr>
          <p:cNvPr id="1065010" name="Picture 50"/>
          <p:cNvPicPr>
            <a:picLocks noChangeAspect="1" noChangeArrowheads="1"/>
          </p:cNvPicPr>
          <p:nvPr/>
        </p:nvPicPr>
        <p:blipFill>
          <a:blip r:embed="rId6" cstate="print"/>
          <a:srcRect/>
          <a:stretch>
            <a:fillRect/>
          </a:stretch>
        </p:blipFill>
        <p:spPr bwMode="auto">
          <a:xfrm>
            <a:off x="7162800" y="3276600"/>
            <a:ext cx="63500" cy="60325"/>
          </a:xfrm>
          <a:prstGeom prst="rect">
            <a:avLst/>
          </a:prstGeom>
          <a:noFill/>
          <a:ln w="9525">
            <a:noFill/>
            <a:miter lim="800000"/>
            <a:headEnd/>
            <a:tailEnd/>
          </a:ln>
        </p:spPr>
      </p:pic>
      <p:pic>
        <p:nvPicPr>
          <p:cNvPr id="1065011" name="Picture 51"/>
          <p:cNvPicPr>
            <a:picLocks noChangeAspect="1" noChangeArrowheads="1"/>
          </p:cNvPicPr>
          <p:nvPr/>
        </p:nvPicPr>
        <p:blipFill>
          <a:blip r:embed="rId7" cstate="print"/>
          <a:srcRect/>
          <a:stretch>
            <a:fillRect/>
          </a:stretch>
        </p:blipFill>
        <p:spPr bwMode="auto">
          <a:xfrm>
            <a:off x="7162800" y="3336925"/>
            <a:ext cx="63500" cy="57150"/>
          </a:xfrm>
          <a:prstGeom prst="rect">
            <a:avLst/>
          </a:prstGeom>
          <a:noFill/>
          <a:ln w="9525">
            <a:noFill/>
            <a:miter lim="800000"/>
            <a:headEnd/>
            <a:tailEnd/>
          </a:ln>
        </p:spPr>
      </p:pic>
      <p:pic>
        <p:nvPicPr>
          <p:cNvPr id="1065012" name="Picture 52"/>
          <p:cNvPicPr>
            <a:picLocks noChangeAspect="1" noChangeArrowheads="1"/>
          </p:cNvPicPr>
          <p:nvPr/>
        </p:nvPicPr>
        <p:blipFill>
          <a:blip r:embed="rId7" cstate="print"/>
          <a:srcRect/>
          <a:stretch>
            <a:fillRect/>
          </a:stretch>
        </p:blipFill>
        <p:spPr bwMode="auto">
          <a:xfrm>
            <a:off x="7162800" y="3382963"/>
            <a:ext cx="63500" cy="57150"/>
          </a:xfrm>
          <a:prstGeom prst="rect">
            <a:avLst/>
          </a:prstGeom>
          <a:noFill/>
          <a:ln w="9525">
            <a:noFill/>
            <a:miter lim="800000"/>
            <a:headEnd/>
            <a:tailEnd/>
          </a:ln>
        </p:spPr>
      </p:pic>
      <p:pic>
        <p:nvPicPr>
          <p:cNvPr id="1065013" name="Picture 53"/>
          <p:cNvPicPr>
            <a:picLocks noChangeAspect="1" noChangeArrowheads="1"/>
          </p:cNvPicPr>
          <p:nvPr/>
        </p:nvPicPr>
        <p:blipFill>
          <a:blip r:embed="rId8" cstate="print"/>
          <a:srcRect/>
          <a:stretch>
            <a:fillRect/>
          </a:stretch>
        </p:blipFill>
        <p:spPr bwMode="auto">
          <a:xfrm>
            <a:off x="7162800" y="3440113"/>
            <a:ext cx="63500" cy="61912"/>
          </a:xfrm>
          <a:prstGeom prst="rect">
            <a:avLst/>
          </a:prstGeom>
          <a:noFill/>
          <a:ln w="9525">
            <a:noFill/>
            <a:miter lim="800000"/>
            <a:headEnd/>
            <a:tailEnd/>
          </a:ln>
        </p:spPr>
      </p:pic>
      <p:sp>
        <p:nvSpPr>
          <p:cNvPr id="1065014" name="Rectangle 54"/>
          <p:cNvSpPr>
            <a:spLocks noChangeArrowheads="1"/>
          </p:cNvSpPr>
          <p:nvPr/>
        </p:nvSpPr>
        <p:spPr bwMode="auto">
          <a:xfrm>
            <a:off x="6191250" y="3290888"/>
            <a:ext cx="128588"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a:t>
            </a:r>
            <a:endParaRPr lang="en-US" altLang="en-US">
              <a:solidFill>
                <a:srgbClr val="FFFFFF"/>
              </a:solidFill>
            </a:endParaRPr>
          </a:p>
        </p:txBody>
      </p:sp>
      <p:sp>
        <p:nvSpPr>
          <p:cNvPr id="1065015" name="Rectangle 55"/>
          <p:cNvSpPr>
            <a:spLocks noChangeArrowheads="1"/>
          </p:cNvSpPr>
          <p:nvPr/>
        </p:nvSpPr>
        <p:spPr bwMode="auto">
          <a:xfrm>
            <a:off x="5056188" y="3290888"/>
            <a:ext cx="128587"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a:t>
            </a:r>
            <a:endParaRPr lang="en-US" altLang="en-US">
              <a:solidFill>
                <a:srgbClr val="FFFFFF"/>
              </a:solidFill>
            </a:endParaRPr>
          </a:p>
        </p:txBody>
      </p:sp>
      <p:sp>
        <p:nvSpPr>
          <p:cNvPr id="1065016" name="Rectangle 56"/>
          <p:cNvSpPr>
            <a:spLocks noChangeArrowheads="1"/>
          </p:cNvSpPr>
          <p:nvPr/>
        </p:nvSpPr>
        <p:spPr bwMode="auto">
          <a:xfrm>
            <a:off x="4760913" y="3862388"/>
            <a:ext cx="89768" cy="276999"/>
          </a:xfrm>
          <a:prstGeom prst="rect">
            <a:avLst/>
          </a:prstGeom>
          <a:noFill/>
          <a:ln w="9525">
            <a:noFill/>
            <a:miter lim="800000"/>
            <a:headEnd/>
            <a:tailEnd/>
          </a:ln>
        </p:spPr>
        <p:txBody>
          <a:bodyPr wrap="none" lIns="0" tIns="0" rIns="0" bIns="0">
            <a:spAutoFit/>
          </a:bodyPr>
          <a:lstStyle/>
          <a:p>
            <a:r>
              <a:rPr lang="en-US" altLang="en-US" sz="1800" i="1" dirty="0">
                <a:solidFill>
                  <a:srgbClr val="FFFFFF"/>
                </a:solidFill>
                <a:latin typeface="Times New Roman" pitchFamily="18" charset="0"/>
                <a:cs typeface="Times New Roman" pitchFamily="18" charset="0"/>
              </a:rPr>
              <a:t>r</a:t>
            </a:r>
            <a:endParaRPr lang="en-US" altLang="en-US" dirty="0">
              <a:solidFill>
                <a:srgbClr val="FFFFFF"/>
              </a:solidFill>
              <a:latin typeface="Times New Roman" pitchFamily="18" charset="0"/>
              <a:cs typeface="Times New Roman" pitchFamily="18" charset="0"/>
            </a:endParaRPr>
          </a:p>
        </p:txBody>
      </p:sp>
      <p:sp>
        <p:nvSpPr>
          <p:cNvPr id="1065017" name="Rectangle 57"/>
          <p:cNvSpPr>
            <a:spLocks noChangeArrowheads="1"/>
          </p:cNvSpPr>
          <p:nvPr/>
        </p:nvSpPr>
        <p:spPr bwMode="auto">
          <a:xfrm>
            <a:off x="4876800" y="3943350"/>
            <a:ext cx="142875" cy="198438"/>
          </a:xfrm>
          <a:prstGeom prst="rect">
            <a:avLst/>
          </a:prstGeom>
          <a:noFill/>
          <a:ln w="9525">
            <a:noFill/>
            <a:miter lim="800000"/>
            <a:headEnd/>
            <a:tailEnd/>
          </a:ln>
        </p:spPr>
        <p:txBody>
          <a:bodyPr wrap="square" lIns="0" tIns="0" rIns="0" bIns="0">
            <a:spAutoFit/>
          </a:bodyPr>
          <a:lstStyle/>
          <a:p>
            <a:r>
              <a:rPr lang="en-US" altLang="en-US" sz="1300" dirty="0">
                <a:solidFill>
                  <a:srgbClr val="FFFFFF"/>
                </a:solidFill>
                <a:latin typeface="Times" pitchFamily="18" charset="0"/>
              </a:rPr>
              <a:t>2</a:t>
            </a:r>
            <a:endParaRPr lang="en-US" altLang="en-US" dirty="0">
              <a:solidFill>
                <a:srgbClr val="FFFFFF"/>
              </a:solidFill>
            </a:endParaRPr>
          </a:p>
        </p:txBody>
      </p:sp>
      <p:sp>
        <p:nvSpPr>
          <p:cNvPr id="1065018" name="Rectangle 58"/>
          <p:cNvSpPr>
            <a:spLocks noChangeArrowheads="1"/>
          </p:cNvSpPr>
          <p:nvPr/>
        </p:nvSpPr>
        <p:spPr bwMode="auto">
          <a:xfrm>
            <a:off x="5273675" y="3862388"/>
            <a:ext cx="101600" cy="274637"/>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Times" pitchFamily="18" charset="0"/>
              </a:rPr>
              <a:t>x</a:t>
            </a:r>
            <a:endParaRPr lang="en-US" altLang="en-US">
              <a:solidFill>
                <a:srgbClr val="FFFFFF"/>
              </a:solidFill>
            </a:endParaRPr>
          </a:p>
        </p:txBody>
      </p:sp>
      <p:sp>
        <p:nvSpPr>
          <p:cNvPr id="1065019" name="Rectangle 59"/>
          <p:cNvSpPr>
            <a:spLocks noChangeArrowheads="1"/>
          </p:cNvSpPr>
          <p:nvPr/>
        </p:nvSpPr>
        <p:spPr bwMode="auto">
          <a:xfrm>
            <a:off x="5410200" y="3943350"/>
            <a:ext cx="134938" cy="198438"/>
          </a:xfrm>
          <a:prstGeom prst="rect">
            <a:avLst/>
          </a:prstGeom>
          <a:noFill/>
          <a:ln w="9525">
            <a:noFill/>
            <a:miter lim="800000"/>
            <a:headEnd/>
            <a:tailEnd/>
          </a:ln>
        </p:spPr>
        <p:txBody>
          <a:bodyPr wrap="square" lIns="0" tIns="0" rIns="0" bIns="0">
            <a:spAutoFit/>
          </a:bodyPr>
          <a:lstStyle/>
          <a:p>
            <a:r>
              <a:rPr lang="en-US" altLang="en-US" sz="1300" dirty="0">
                <a:solidFill>
                  <a:srgbClr val="FFFFFF"/>
                </a:solidFill>
                <a:latin typeface="Times" pitchFamily="18" charset="0"/>
              </a:rPr>
              <a:t>2</a:t>
            </a:r>
            <a:endParaRPr lang="en-US" altLang="en-US" dirty="0">
              <a:solidFill>
                <a:srgbClr val="FFFFFF"/>
              </a:solidFill>
            </a:endParaRPr>
          </a:p>
        </p:txBody>
      </p:sp>
      <p:sp>
        <p:nvSpPr>
          <p:cNvPr id="1065020" name="Rectangle 60"/>
          <p:cNvSpPr>
            <a:spLocks noChangeArrowheads="1"/>
          </p:cNvSpPr>
          <p:nvPr/>
        </p:nvSpPr>
        <p:spPr bwMode="auto">
          <a:xfrm>
            <a:off x="5575300" y="3862388"/>
            <a:ext cx="304800"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cos</a:t>
            </a:r>
            <a:endParaRPr lang="en-US" altLang="en-US">
              <a:solidFill>
                <a:srgbClr val="FFFFFF"/>
              </a:solidFill>
            </a:endParaRPr>
          </a:p>
        </p:txBody>
      </p:sp>
      <p:sp>
        <p:nvSpPr>
          <p:cNvPr id="1065021" name="Rectangle 61"/>
          <p:cNvSpPr>
            <a:spLocks noChangeArrowheads="1"/>
          </p:cNvSpPr>
          <p:nvPr/>
        </p:nvSpPr>
        <p:spPr bwMode="auto">
          <a:xfrm>
            <a:off x="5926138" y="3878263"/>
            <a:ext cx="119062" cy="274637"/>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Symbol" pitchFamily="18" charset="2"/>
              </a:rPr>
              <a:t>q</a:t>
            </a:r>
            <a:endParaRPr lang="en-US" altLang="en-US">
              <a:solidFill>
                <a:srgbClr val="FFFFFF"/>
              </a:solidFill>
            </a:endParaRPr>
          </a:p>
        </p:txBody>
      </p:sp>
      <p:pic>
        <p:nvPicPr>
          <p:cNvPr id="1065022" name="Picture 62"/>
          <p:cNvPicPr>
            <a:picLocks noChangeAspect="1" noChangeArrowheads="1"/>
          </p:cNvPicPr>
          <p:nvPr/>
        </p:nvPicPr>
        <p:blipFill>
          <a:blip r:embed="rId3" cstate="print"/>
          <a:srcRect/>
          <a:stretch>
            <a:fillRect/>
          </a:stretch>
        </p:blipFill>
        <p:spPr bwMode="auto">
          <a:xfrm>
            <a:off x="5861050" y="3846513"/>
            <a:ext cx="63500" cy="63500"/>
          </a:xfrm>
          <a:prstGeom prst="rect">
            <a:avLst/>
          </a:prstGeom>
          <a:noFill/>
          <a:ln w="9525">
            <a:noFill/>
            <a:miter lim="800000"/>
            <a:headEnd/>
            <a:tailEnd/>
          </a:ln>
        </p:spPr>
      </p:pic>
      <p:pic>
        <p:nvPicPr>
          <p:cNvPr id="1065023" name="Picture 63"/>
          <p:cNvPicPr>
            <a:picLocks noChangeAspect="1" noChangeArrowheads="1"/>
          </p:cNvPicPr>
          <p:nvPr/>
        </p:nvPicPr>
        <p:blipFill>
          <a:blip r:embed="rId4" cstate="print"/>
          <a:srcRect/>
          <a:stretch>
            <a:fillRect/>
          </a:stretch>
        </p:blipFill>
        <p:spPr bwMode="auto">
          <a:xfrm>
            <a:off x="5861050" y="3910013"/>
            <a:ext cx="63500" cy="63500"/>
          </a:xfrm>
          <a:prstGeom prst="rect">
            <a:avLst/>
          </a:prstGeom>
          <a:noFill/>
          <a:ln w="9525">
            <a:noFill/>
            <a:miter lim="800000"/>
            <a:headEnd/>
            <a:tailEnd/>
          </a:ln>
        </p:spPr>
      </p:pic>
      <p:pic>
        <p:nvPicPr>
          <p:cNvPr id="1065024" name="Picture 64"/>
          <p:cNvPicPr>
            <a:picLocks noChangeAspect="1" noChangeArrowheads="1"/>
          </p:cNvPicPr>
          <p:nvPr/>
        </p:nvPicPr>
        <p:blipFill>
          <a:blip r:embed="rId4" cstate="print"/>
          <a:srcRect/>
          <a:stretch>
            <a:fillRect/>
          </a:stretch>
        </p:blipFill>
        <p:spPr bwMode="auto">
          <a:xfrm>
            <a:off x="5861050" y="3959225"/>
            <a:ext cx="63500" cy="63500"/>
          </a:xfrm>
          <a:prstGeom prst="rect">
            <a:avLst/>
          </a:prstGeom>
          <a:noFill/>
          <a:ln w="9525">
            <a:noFill/>
            <a:miter lim="800000"/>
            <a:headEnd/>
            <a:tailEnd/>
          </a:ln>
        </p:spPr>
      </p:pic>
      <p:pic>
        <p:nvPicPr>
          <p:cNvPr id="1065025" name="Picture 65"/>
          <p:cNvPicPr>
            <a:picLocks noChangeAspect="1" noChangeArrowheads="1"/>
          </p:cNvPicPr>
          <p:nvPr/>
        </p:nvPicPr>
        <p:blipFill>
          <a:blip r:embed="rId5" cstate="print"/>
          <a:srcRect/>
          <a:stretch>
            <a:fillRect/>
          </a:stretch>
        </p:blipFill>
        <p:spPr bwMode="auto">
          <a:xfrm>
            <a:off x="5861050" y="4022725"/>
            <a:ext cx="63500" cy="63500"/>
          </a:xfrm>
          <a:prstGeom prst="rect">
            <a:avLst/>
          </a:prstGeom>
          <a:noFill/>
          <a:ln w="9525">
            <a:noFill/>
            <a:miter lim="800000"/>
            <a:headEnd/>
            <a:tailEnd/>
          </a:ln>
        </p:spPr>
      </p:pic>
      <p:pic>
        <p:nvPicPr>
          <p:cNvPr id="1065026" name="Picture 66"/>
          <p:cNvPicPr>
            <a:picLocks noChangeAspect="1" noChangeArrowheads="1"/>
          </p:cNvPicPr>
          <p:nvPr/>
        </p:nvPicPr>
        <p:blipFill>
          <a:blip r:embed="rId6" cstate="print"/>
          <a:srcRect/>
          <a:stretch>
            <a:fillRect/>
          </a:stretch>
        </p:blipFill>
        <p:spPr bwMode="auto">
          <a:xfrm>
            <a:off x="6116638" y="3846513"/>
            <a:ext cx="63500" cy="63500"/>
          </a:xfrm>
          <a:prstGeom prst="rect">
            <a:avLst/>
          </a:prstGeom>
          <a:noFill/>
          <a:ln w="9525">
            <a:noFill/>
            <a:miter lim="800000"/>
            <a:headEnd/>
            <a:tailEnd/>
          </a:ln>
        </p:spPr>
      </p:pic>
      <p:pic>
        <p:nvPicPr>
          <p:cNvPr id="1065027" name="Picture 67"/>
          <p:cNvPicPr>
            <a:picLocks noChangeAspect="1" noChangeArrowheads="1"/>
          </p:cNvPicPr>
          <p:nvPr/>
        </p:nvPicPr>
        <p:blipFill>
          <a:blip r:embed="rId7" cstate="print"/>
          <a:srcRect/>
          <a:stretch>
            <a:fillRect/>
          </a:stretch>
        </p:blipFill>
        <p:spPr bwMode="auto">
          <a:xfrm>
            <a:off x="6116638" y="3910013"/>
            <a:ext cx="63500" cy="63500"/>
          </a:xfrm>
          <a:prstGeom prst="rect">
            <a:avLst/>
          </a:prstGeom>
          <a:noFill/>
          <a:ln w="9525">
            <a:noFill/>
            <a:miter lim="800000"/>
            <a:headEnd/>
            <a:tailEnd/>
          </a:ln>
        </p:spPr>
      </p:pic>
      <p:pic>
        <p:nvPicPr>
          <p:cNvPr id="1065028" name="Picture 68"/>
          <p:cNvPicPr>
            <a:picLocks noChangeAspect="1" noChangeArrowheads="1"/>
          </p:cNvPicPr>
          <p:nvPr/>
        </p:nvPicPr>
        <p:blipFill>
          <a:blip r:embed="rId7" cstate="print"/>
          <a:srcRect/>
          <a:stretch>
            <a:fillRect/>
          </a:stretch>
        </p:blipFill>
        <p:spPr bwMode="auto">
          <a:xfrm>
            <a:off x="6116638" y="3959225"/>
            <a:ext cx="63500" cy="63500"/>
          </a:xfrm>
          <a:prstGeom prst="rect">
            <a:avLst/>
          </a:prstGeom>
          <a:noFill/>
          <a:ln w="9525">
            <a:noFill/>
            <a:miter lim="800000"/>
            <a:headEnd/>
            <a:tailEnd/>
          </a:ln>
        </p:spPr>
      </p:pic>
      <p:pic>
        <p:nvPicPr>
          <p:cNvPr id="1065029" name="Picture 69"/>
          <p:cNvPicPr>
            <a:picLocks noChangeAspect="1" noChangeArrowheads="1"/>
          </p:cNvPicPr>
          <p:nvPr/>
        </p:nvPicPr>
        <p:blipFill>
          <a:blip r:embed="rId8" cstate="print"/>
          <a:srcRect/>
          <a:stretch>
            <a:fillRect/>
          </a:stretch>
        </p:blipFill>
        <p:spPr bwMode="auto">
          <a:xfrm>
            <a:off x="6116638" y="4022725"/>
            <a:ext cx="63500" cy="63500"/>
          </a:xfrm>
          <a:prstGeom prst="rect">
            <a:avLst/>
          </a:prstGeom>
          <a:noFill/>
          <a:ln w="9525">
            <a:noFill/>
            <a:miter lim="800000"/>
            <a:headEnd/>
            <a:tailEnd/>
          </a:ln>
        </p:spPr>
      </p:pic>
      <p:sp>
        <p:nvSpPr>
          <p:cNvPr id="1065030" name="Rectangle 70"/>
          <p:cNvSpPr>
            <a:spLocks noChangeArrowheads="1"/>
          </p:cNvSpPr>
          <p:nvPr/>
        </p:nvSpPr>
        <p:spPr bwMode="auto">
          <a:xfrm>
            <a:off x="6373813" y="3862388"/>
            <a:ext cx="101600" cy="274637"/>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Times" pitchFamily="18" charset="0"/>
              </a:rPr>
              <a:t>y</a:t>
            </a:r>
            <a:endParaRPr lang="en-US" altLang="en-US">
              <a:solidFill>
                <a:srgbClr val="FFFFFF"/>
              </a:solidFill>
            </a:endParaRPr>
          </a:p>
        </p:txBody>
      </p:sp>
      <p:sp>
        <p:nvSpPr>
          <p:cNvPr id="1065031" name="Rectangle 71"/>
          <p:cNvSpPr>
            <a:spLocks noChangeArrowheads="1"/>
          </p:cNvSpPr>
          <p:nvPr/>
        </p:nvSpPr>
        <p:spPr bwMode="auto">
          <a:xfrm>
            <a:off x="6477000" y="3943350"/>
            <a:ext cx="171450" cy="200055"/>
          </a:xfrm>
          <a:prstGeom prst="rect">
            <a:avLst/>
          </a:prstGeom>
          <a:noFill/>
          <a:ln w="9525">
            <a:noFill/>
            <a:miter lim="800000"/>
            <a:headEnd/>
            <a:tailEnd/>
          </a:ln>
        </p:spPr>
        <p:txBody>
          <a:bodyPr wrap="square" lIns="0" tIns="0" rIns="0" bIns="0">
            <a:spAutoFit/>
          </a:bodyPr>
          <a:lstStyle/>
          <a:p>
            <a:r>
              <a:rPr lang="en-US" altLang="en-US" sz="1300" dirty="0">
                <a:solidFill>
                  <a:srgbClr val="FFFFFF"/>
                </a:solidFill>
                <a:latin typeface="Times" pitchFamily="18" charset="0"/>
              </a:rPr>
              <a:t>2</a:t>
            </a:r>
            <a:endParaRPr lang="en-US" altLang="en-US" dirty="0">
              <a:solidFill>
                <a:srgbClr val="FFFFFF"/>
              </a:solidFill>
            </a:endParaRPr>
          </a:p>
        </p:txBody>
      </p:sp>
      <p:sp>
        <p:nvSpPr>
          <p:cNvPr id="1065032" name="Rectangle 72"/>
          <p:cNvSpPr>
            <a:spLocks noChangeArrowheads="1"/>
          </p:cNvSpPr>
          <p:nvPr/>
        </p:nvSpPr>
        <p:spPr bwMode="auto">
          <a:xfrm>
            <a:off x="6675438" y="3862388"/>
            <a:ext cx="266700"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sin</a:t>
            </a:r>
            <a:endParaRPr lang="en-US" altLang="en-US">
              <a:solidFill>
                <a:srgbClr val="FFFFFF"/>
              </a:solidFill>
            </a:endParaRPr>
          </a:p>
        </p:txBody>
      </p:sp>
      <p:sp>
        <p:nvSpPr>
          <p:cNvPr id="1065033" name="Rectangle 73"/>
          <p:cNvSpPr>
            <a:spLocks noChangeArrowheads="1"/>
          </p:cNvSpPr>
          <p:nvPr/>
        </p:nvSpPr>
        <p:spPr bwMode="auto">
          <a:xfrm>
            <a:off x="6994525" y="3878263"/>
            <a:ext cx="119063" cy="274637"/>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Symbol" pitchFamily="18" charset="2"/>
              </a:rPr>
              <a:t>q</a:t>
            </a:r>
            <a:endParaRPr lang="en-US" altLang="en-US">
              <a:solidFill>
                <a:srgbClr val="FFFFFF"/>
              </a:solidFill>
            </a:endParaRPr>
          </a:p>
        </p:txBody>
      </p:sp>
      <p:pic>
        <p:nvPicPr>
          <p:cNvPr id="1065034" name="Picture 74"/>
          <p:cNvPicPr>
            <a:picLocks noChangeAspect="1" noChangeArrowheads="1"/>
          </p:cNvPicPr>
          <p:nvPr/>
        </p:nvPicPr>
        <p:blipFill>
          <a:blip r:embed="rId3" cstate="print"/>
          <a:srcRect/>
          <a:stretch>
            <a:fillRect/>
          </a:stretch>
        </p:blipFill>
        <p:spPr bwMode="auto">
          <a:xfrm>
            <a:off x="6931025" y="3846513"/>
            <a:ext cx="63500" cy="63500"/>
          </a:xfrm>
          <a:prstGeom prst="rect">
            <a:avLst/>
          </a:prstGeom>
          <a:noFill/>
          <a:ln w="9525">
            <a:noFill/>
            <a:miter lim="800000"/>
            <a:headEnd/>
            <a:tailEnd/>
          </a:ln>
        </p:spPr>
      </p:pic>
      <p:pic>
        <p:nvPicPr>
          <p:cNvPr id="1065035" name="Picture 75"/>
          <p:cNvPicPr>
            <a:picLocks noChangeAspect="1" noChangeArrowheads="1"/>
          </p:cNvPicPr>
          <p:nvPr/>
        </p:nvPicPr>
        <p:blipFill>
          <a:blip r:embed="rId4" cstate="print"/>
          <a:srcRect/>
          <a:stretch>
            <a:fillRect/>
          </a:stretch>
        </p:blipFill>
        <p:spPr bwMode="auto">
          <a:xfrm>
            <a:off x="6931025" y="3910013"/>
            <a:ext cx="63500" cy="63500"/>
          </a:xfrm>
          <a:prstGeom prst="rect">
            <a:avLst/>
          </a:prstGeom>
          <a:noFill/>
          <a:ln w="9525">
            <a:noFill/>
            <a:miter lim="800000"/>
            <a:headEnd/>
            <a:tailEnd/>
          </a:ln>
        </p:spPr>
      </p:pic>
      <p:pic>
        <p:nvPicPr>
          <p:cNvPr id="1065036" name="Picture 76"/>
          <p:cNvPicPr>
            <a:picLocks noChangeAspect="1" noChangeArrowheads="1"/>
          </p:cNvPicPr>
          <p:nvPr/>
        </p:nvPicPr>
        <p:blipFill>
          <a:blip r:embed="rId4" cstate="print"/>
          <a:srcRect/>
          <a:stretch>
            <a:fillRect/>
          </a:stretch>
        </p:blipFill>
        <p:spPr bwMode="auto">
          <a:xfrm>
            <a:off x="6931025" y="3959225"/>
            <a:ext cx="63500" cy="63500"/>
          </a:xfrm>
          <a:prstGeom prst="rect">
            <a:avLst/>
          </a:prstGeom>
          <a:noFill/>
          <a:ln w="9525">
            <a:noFill/>
            <a:miter lim="800000"/>
            <a:headEnd/>
            <a:tailEnd/>
          </a:ln>
        </p:spPr>
      </p:pic>
      <p:pic>
        <p:nvPicPr>
          <p:cNvPr id="1065037" name="Picture 77"/>
          <p:cNvPicPr>
            <a:picLocks noChangeAspect="1" noChangeArrowheads="1"/>
          </p:cNvPicPr>
          <p:nvPr/>
        </p:nvPicPr>
        <p:blipFill>
          <a:blip r:embed="rId5" cstate="print"/>
          <a:srcRect/>
          <a:stretch>
            <a:fillRect/>
          </a:stretch>
        </p:blipFill>
        <p:spPr bwMode="auto">
          <a:xfrm>
            <a:off x="6931025" y="4022725"/>
            <a:ext cx="63500" cy="63500"/>
          </a:xfrm>
          <a:prstGeom prst="rect">
            <a:avLst/>
          </a:prstGeom>
          <a:noFill/>
          <a:ln w="9525">
            <a:noFill/>
            <a:miter lim="800000"/>
            <a:headEnd/>
            <a:tailEnd/>
          </a:ln>
        </p:spPr>
      </p:pic>
      <p:pic>
        <p:nvPicPr>
          <p:cNvPr id="1065038" name="Picture 78"/>
          <p:cNvPicPr>
            <a:picLocks noChangeAspect="1" noChangeArrowheads="1"/>
          </p:cNvPicPr>
          <p:nvPr/>
        </p:nvPicPr>
        <p:blipFill>
          <a:blip r:embed="rId6" cstate="print"/>
          <a:srcRect/>
          <a:stretch>
            <a:fillRect/>
          </a:stretch>
        </p:blipFill>
        <p:spPr bwMode="auto">
          <a:xfrm>
            <a:off x="7186613" y="3846513"/>
            <a:ext cx="63500" cy="63500"/>
          </a:xfrm>
          <a:prstGeom prst="rect">
            <a:avLst/>
          </a:prstGeom>
          <a:noFill/>
          <a:ln w="9525">
            <a:noFill/>
            <a:miter lim="800000"/>
            <a:headEnd/>
            <a:tailEnd/>
          </a:ln>
        </p:spPr>
      </p:pic>
      <p:pic>
        <p:nvPicPr>
          <p:cNvPr id="1065039" name="Picture 79"/>
          <p:cNvPicPr>
            <a:picLocks noChangeAspect="1" noChangeArrowheads="1"/>
          </p:cNvPicPr>
          <p:nvPr/>
        </p:nvPicPr>
        <p:blipFill>
          <a:blip r:embed="rId7" cstate="print"/>
          <a:srcRect/>
          <a:stretch>
            <a:fillRect/>
          </a:stretch>
        </p:blipFill>
        <p:spPr bwMode="auto">
          <a:xfrm>
            <a:off x="7186613" y="3910013"/>
            <a:ext cx="63500" cy="63500"/>
          </a:xfrm>
          <a:prstGeom prst="rect">
            <a:avLst/>
          </a:prstGeom>
          <a:noFill/>
          <a:ln w="9525">
            <a:noFill/>
            <a:miter lim="800000"/>
            <a:headEnd/>
            <a:tailEnd/>
          </a:ln>
        </p:spPr>
      </p:pic>
      <p:pic>
        <p:nvPicPr>
          <p:cNvPr id="1065040" name="Picture 80"/>
          <p:cNvPicPr>
            <a:picLocks noChangeAspect="1" noChangeArrowheads="1"/>
          </p:cNvPicPr>
          <p:nvPr/>
        </p:nvPicPr>
        <p:blipFill>
          <a:blip r:embed="rId7" cstate="print"/>
          <a:srcRect/>
          <a:stretch>
            <a:fillRect/>
          </a:stretch>
        </p:blipFill>
        <p:spPr bwMode="auto">
          <a:xfrm>
            <a:off x="7186613" y="3959225"/>
            <a:ext cx="63500" cy="63500"/>
          </a:xfrm>
          <a:prstGeom prst="rect">
            <a:avLst/>
          </a:prstGeom>
          <a:noFill/>
          <a:ln w="9525">
            <a:noFill/>
            <a:miter lim="800000"/>
            <a:headEnd/>
            <a:tailEnd/>
          </a:ln>
        </p:spPr>
      </p:pic>
      <p:pic>
        <p:nvPicPr>
          <p:cNvPr id="1065041" name="Picture 81"/>
          <p:cNvPicPr>
            <a:picLocks noChangeAspect="1" noChangeArrowheads="1"/>
          </p:cNvPicPr>
          <p:nvPr/>
        </p:nvPicPr>
        <p:blipFill>
          <a:blip r:embed="rId8" cstate="print"/>
          <a:srcRect/>
          <a:stretch>
            <a:fillRect/>
          </a:stretch>
        </p:blipFill>
        <p:spPr bwMode="auto">
          <a:xfrm>
            <a:off x="7186613" y="4022725"/>
            <a:ext cx="63500" cy="63500"/>
          </a:xfrm>
          <a:prstGeom prst="rect">
            <a:avLst/>
          </a:prstGeom>
          <a:noFill/>
          <a:ln w="9525">
            <a:noFill/>
            <a:miter lim="800000"/>
            <a:headEnd/>
            <a:tailEnd/>
          </a:ln>
        </p:spPr>
      </p:pic>
      <p:sp>
        <p:nvSpPr>
          <p:cNvPr id="1065042" name="Rectangle 82"/>
          <p:cNvSpPr>
            <a:spLocks noChangeArrowheads="1"/>
          </p:cNvSpPr>
          <p:nvPr/>
        </p:nvSpPr>
        <p:spPr bwMode="auto">
          <a:xfrm>
            <a:off x="6215063" y="3862388"/>
            <a:ext cx="128587"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a:t>
            </a:r>
            <a:endParaRPr lang="en-US" altLang="en-US">
              <a:solidFill>
                <a:srgbClr val="FFFFFF"/>
              </a:solidFill>
            </a:endParaRPr>
          </a:p>
        </p:txBody>
      </p:sp>
      <p:sp>
        <p:nvSpPr>
          <p:cNvPr id="1065043" name="Rectangle 83"/>
          <p:cNvSpPr>
            <a:spLocks noChangeArrowheads="1"/>
          </p:cNvSpPr>
          <p:nvPr/>
        </p:nvSpPr>
        <p:spPr bwMode="auto">
          <a:xfrm>
            <a:off x="5081588" y="3862388"/>
            <a:ext cx="128587" cy="274637"/>
          </a:xfrm>
          <a:prstGeom prst="rect">
            <a:avLst/>
          </a:prstGeom>
          <a:noFill/>
          <a:ln w="9525">
            <a:noFill/>
            <a:miter lim="800000"/>
            <a:headEnd/>
            <a:tailEnd/>
          </a:ln>
        </p:spPr>
        <p:txBody>
          <a:bodyPr wrap="none" lIns="0" tIns="0" rIns="0" bIns="0">
            <a:spAutoFit/>
          </a:bodyPr>
          <a:lstStyle/>
          <a:p>
            <a:r>
              <a:rPr lang="en-US" altLang="en-US" sz="1800">
                <a:solidFill>
                  <a:srgbClr val="FFFFFF"/>
                </a:solidFill>
                <a:latin typeface="Times" pitchFamily="18" charset="0"/>
              </a:rPr>
              <a:t>=</a:t>
            </a:r>
            <a:endParaRPr lang="en-US" altLang="en-US">
              <a:solidFill>
                <a:srgbClr val="FFFFFF"/>
              </a:solidFill>
            </a:endParaRPr>
          </a:p>
        </p:txBody>
      </p:sp>
    </p:spTree>
    <p:extLst>
      <p:ext uri="{BB962C8B-B14F-4D97-AF65-F5344CB8AC3E}">
        <p14:creationId xmlns:p14="http://schemas.microsoft.com/office/powerpoint/2010/main" val="1634182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xfrm>
            <a:off x="7381875" y="285750"/>
            <a:ext cx="1685925" cy="609600"/>
          </a:xfrm>
        </p:spPr>
        <p:txBody>
          <a:bodyPr/>
          <a:lstStyle/>
          <a:p>
            <a:r>
              <a:rPr lang="en-US" altLang="en-US"/>
              <a:t>Example</a:t>
            </a:r>
          </a:p>
        </p:txBody>
      </p:sp>
      <p:sp>
        <p:nvSpPr>
          <p:cNvPr id="1065987" name="Rectangle 3"/>
          <p:cNvSpPr>
            <a:spLocks noChangeArrowheads="1"/>
          </p:cNvSpPr>
          <p:nvPr/>
        </p:nvSpPr>
        <p:spPr bwMode="auto">
          <a:xfrm>
            <a:off x="6959600" y="2933700"/>
            <a:ext cx="0" cy="212725"/>
          </a:xfrm>
          <a:prstGeom prst="rect">
            <a:avLst/>
          </a:prstGeom>
          <a:noFill/>
          <a:ln w="9525">
            <a:noFill/>
            <a:miter lim="800000"/>
            <a:headEnd/>
            <a:tailEnd/>
          </a:ln>
        </p:spPr>
        <p:txBody>
          <a:bodyPr wrap="none" lIns="0" tIns="0" rIns="0" bIns="0">
            <a:spAutoFit/>
          </a:bodyPr>
          <a:lstStyle/>
          <a:p>
            <a:endParaRPr lang="en-US" altLang="en-US"/>
          </a:p>
        </p:txBody>
      </p:sp>
      <p:sp>
        <p:nvSpPr>
          <p:cNvPr id="1065988" name="Rectangle 4"/>
          <p:cNvSpPr>
            <a:spLocks noChangeArrowheads="1"/>
          </p:cNvSpPr>
          <p:nvPr/>
        </p:nvSpPr>
        <p:spPr bwMode="auto">
          <a:xfrm>
            <a:off x="6035675" y="3201988"/>
            <a:ext cx="0" cy="212725"/>
          </a:xfrm>
          <a:prstGeom prst="rect">
            <a:avLst/>
          </a:prstGeom>
          <a:noFill/>
          <a:ln w="9525">
            <a:noFill/>
            <a:miter lim="800000"/>
            <a:headEnd/>
            <a:tailEnd/>
          </a:ln>
        </p:spPr>
        <p:txBody>
          <a:bodyPr wrap="none" lIns="0" tIns="0" rIns="0" bIns="0">
            <a:spAutoFit/>
          </a:bodyPr>
          <a:lstStyle/>
          <a:p>
            <a:endParaRPr lang="en-US" altLang="en-US"/>
          </a:p>
        </p:txBody>
      </p:sp>
      <p:grpSp>
        <p:nvGrpSpPr>
          <p:cNvPr id="1065989" name="Group 5"/>
          <p:cNvGrpSpPr>
            <a:grpSpLocks/>
          </p:cNvGrpSpPr>
          <p:nvPr/>
        </p:nvGrpSpPr>
        <p:grpSpPr bwMode="auto">
          <a:xfrm>
            <a:off x="381000" y="1371600"/>
            <a:ext cx="4845050" cy="2057400"/>
            <a:chOff x="912" y="1296"/>
            <a:chExt cx="3725" cy="1677"/>
          </a:xfrm>
        </p:grpSpPr>
        <p:sp>
          <p:nvSpPr>
            <p:cNvPr id="1065990" name="Line 6"/>
            <p:cNvSpPr>
              <a:spLocks noChangeShapeType="1"/>
            </p:cNvSpPr>
            <p:nvPr/>
          </p:nvSpPr>
          <p:spPr bwMode="auto">
            <a:xfrm>
              <a:off x="1058" y="2676"/>
              <a:ext cx="2454" cy="1"/>
            </a:xfrm>
            <a:prstGeom prst="line">
              <a:avLst/>
            </a:prstGeom>
            <a:noFill/>
            <a:ln w="12700">
              <a:solidFill>
                <a:srgbClr val="0000FF"/>
              </a:solidFill>
              <a:round/>
              <a:headEnd/>
              <a:tailEnd/>
            </a:ln>
          </p:spPr>
          <p:txBody>
            <a:bodyPr/>
            <a:lstStyle/>
            <a:p>
              <a:endParaRPr lang="en-US"/>
            </a:p>
          </p:txBody>
        </p:sp>
        <p:sp>
          <p:nvSpPr>
            <p:cNvPr id="1065991" name="Freeform 7"/>
            <p:cNvSpPr>
              <a:spLocks/>
            </p:cNvSpPr>
            <p:nvPr/>
          </p:nvSpPr>
          <p:spPr bwMode="auto">
            <a:xfrm>
              <a:off x="964" y="2635"/>
              <a:ext cx="98" cy="89"/>
            </a:xfrm>
            <a:custGeom>
              <a:avLst/>
              <a:gdLst/>
              <a:ahLst/>
              <a:cxnLst>
                <a:cxn ang="0">
                  <a:pos x="98" y="44"/>
                </a:cxn>
                <a:cxn ang="0">
                  <a:pos x="98" y="0"/>
                </a:cxn>
                <a:cxn ang="0">
                  <a:pos x="0" y="44"/>
                </a:cxn>
                <a:cxn ang="0">
                  <a:pos x="98" y="89"/>
                </a:cxn>
                <a:cxn ang="0">
                  <a:pos x="98" y="44"/>
                </a:cxn>
              </a:cxnLst>
              <a:rect l="0" t="0" r="r" b="b"/>
              <a:pathLst>
                <a:path w="98" h="89">
                  <a:moveTo>
                    <a:pt x="98" y="44"/>
                  </a:moveTo>
                  <a:lnTo>
                    <a:pt x="98" y="0"/>
                  </a:lnTo>
                  <a:lnTo>
                    <a:pt x="0" y="44"/>
                  </a:lnTo>
                  <a:lnTo>
                    <a:pt x="98" y="89"/>
                  </a:lnTo>
                  <a:lnTo>
                    <a:pt x="98" y="44"/>
                  </a:lnTo>
                  <a:close/>
                </a:path>
              </a:pathLst>
            </a:custGeom>
            <a:solidFill>
              <a:srgbClr val="0000FF"/>
            </a:solidFill>
            <a:ln w="9525">
              <a:noFill/>
              <a:round/>
              <a:headEnd/>
              <a:tailEnd/>
            </a:ln>
          </p:spPr>
          <p:txBody>
            <a:bodyPr/>
            <a:lstStyle/>
            <a:p>
              <a:endParaRPr lang="en-US"/>
            </a:p>
          </p:txBody>
        </p:sp>
        <p:sp>
          <p:nvSpPr>
            <p:cNvPr id="1065992" name="Freeform 8"/>
            <p:cNvSpPr>
              <a:spLocks/>
            </p:cNvSpPr>
            <p:nvPr/>
          </p:nvSpPr>
          <p:spPr bwMode="auto">
            <a:xfrm>
              <a:off x="3516" y="2635"/>
              <a:ext cx="97" cy="89"/>
            </a:xfrm>
            <a:custGeom>
              <a:avLst/>
              <a:gdLst/>
              <a:ahLst/>
              <a:cxnLst>
                <a:cxn ang="0">
                  <a:pos x="0" y="44"/>
                </a:cxn>
                <a:cxn ang="0">
                  <a:pos x="0" y="89"/>
                </a:cxn>
                <a:cxn ang="0">
                  <a:pos x="97" y="44"/>
                </a:cxn>
                <a:cxn ang="0">
                  <a:pos x="0" y="0"/>
                </a:cxn>
                <a:cxn ang="0">
                  <a:pos x="0" y="44"/>
                </a:cxn>
              </a:cxnLst>
              <a:rect l="0" t="0" r="r" b="b"/>
              <a:pathLst>
                <a:path w="97" h="89">
                  <a:moveTo>
                    <a:pt x="0" y="44"/>
                  </a:moveTo>
                  <a:lnTo>
                    <a:pt x="0" y="89"/>
                  </a:lnTo>
                  <a:lnTo>
                    <a:pt x="97" y="44"/>
                  </a:lnTo>
                  <a:lnTo>
                    <a:pt x="0" y="0"/>
                  </a:lnTo>
                  <a:lnTo>
                    <a:pt x="0" y="44"/>
                  </a:lnTo>
                  <a:close/>
                </a:path>
              </a:pathLst>
            </a:custGeom>
            <a:solidFill>
              <a:srgbClr val="0000FF"/>
            </a:solidFill>
            <a:ln w="9525">
              <a:noFill/>
              <a:round/>
              <a:headEnd/>
              <a:tailEnd/>
            </a:ln>
          </p:spPr>
          <p:txBody>
            <a:bodyPr/>
            <a:lstStyle/>
            <a:p>
              <a:endParaRPr lang="en-US"/>
            </a:p>
          </p:txBody>
        </p:sp>
        <p:sp>
          <p:nvSpPr>
            <p:cNvPr id="1065993" name="Freeform 9"/>
            <p:cNvSpPr>
              <a:spLocks/>
            </p:cNvSpPr>
            <p:nvPr/>
          </p:nvSpPr>
          <p:spPr bwMode="auto">
            <a:xfrm>
              <a:off x="2241" y="1464"/>
              <a:ext cx="88" cy="98"/>
            </a:xfrm>
            <a:custGeom>
              <a:avLst/>
              <a:gdLst/>
              <a:ahLst/>
              <a:cxnLst>
                <a:cxn ang="0">
                  <a:pos x="44" y="98"/>
                </a:cxn>
                <a:cxn ang="0">
                  <a:pos x="88" y="98"/>
                </a:cxn>
                <a:cxn ang="0">
                  <a:pos x="44" y="0"/>
                </a:cxn>
                <a:cxn ang="0">
                  <a:pos x="0" y="98"/>
                </a:cxn>
                <a:cxn ang="0">
                  <a:pos x="44" y="98"/>
                </a:cxn>
              </a:cxnLst>
              <a:rect l="0" t="0" r="r" b="b"/>
              <a:pathLst>
                <a:path w="88" h="98">
                  <a:moveTo>
                    <a:pt x="44" y="98"/>
                  </a:moveTo>
                  <a:lnTo>
                    <a:pt x="88" y="98"/>
                  </a:lnTo>
                  <a:lnTo>
                    <a:pt x="44" y="0"/>
                  </a:lnTo>
                  <a:lnTo>
                    <a:pt x="0" y="98"/>
                  </a:lnTo>
                  <a:lnTo>
                    <a:pt x="44" y="98"/>
                  </a:lnTo>
                  <a:close/>
                </a:path>
              </a:pathLst>
            </a:custGeom>
            <a:solidFill>
              <a:srgbClr val="0000FF"/>
            </a:solidFill>
            <a:ln w="9525">
              <a:noFill/>
              <a:round/>
              <a:headEnd/>
              <a:tailEnd/>
            </a:ln>
          </p:spPr>
          <p:txBody>
            <a:bodyPr/>
            <a:lstStyle/>
            <a:p>
              <a:endParaRPr lang="en-US"/>
            </a:p>
          </p:txBody>
        </p:sp>
        <p:sp>
          <p:nvSpPr>
            <p:cNvPr id="1065994" name="Line 10"/>
            <p:cNvSpPr>
              <a:spLocks noChangeShapeType="1"/>
            </p:cNvSpPr>
            <p:nvPr/>
          </p:nvSpPr>
          <p:spPr bwMode="auto">
            <a:xfrm>
              <a:off x="2281" y="1558"/>
              <a:ext cx="1" cy="1415"/>
            </a:xfrm>
            <a:prstGeom prst="line">
              <a:avLst/>
            </a:prstGeom>
            <a:noFill/>
            <a:ln w="12700">
              <a:solidFill>
                <a:srgbClr val="0000FF"/>
              </a:solidFill>
              <a:round/>
              <a:headEnd/>
              <a:tailEnd/>
            </a:ln>
          </p:spPr>
          <p:txBody>
            <a:bodyPr/>
            <a:lstStyle/>
            <a:p>
              <a:endParaRPr lang="en-US"/>
            </a:p>
          </p:txBody>
        </p:sp>
        <p:sp>
          <p:nvSpPr>
            <p:cNvPr id="1065995" name="Rectangle 11"/>
            <p:cNvSpPr>
              <a:spLocks noChangeArrowheads="1"/>
            </p:cNvSpPr>
            <p:nvPr/>
          </p:nvSpPr>
          <p:spPr bwMode="auto">
            <a:xfrm>
              <a:off x="3377" y="2722"/>
              <a:ext cx="88" cy="224"/>
            </a:xfrm>
            <a:prstGeom prst="rect">
              <a:avLst/>
            </a:prstGeom>
            <a:noFill/>
            <a:ln w="9525">
              <a:noFill/>
              <a:miter lim="800000"/>
              <a:headEnd/>
              <a:tailEnd/>
            </a:ln>
          </p:spPr>
          <p:txBody>
            <a:bodyPr wrap="none" lIns="0" tIns="0" rIns="0" bIns="0">
              <a:spAutoFit/>
            </a:bodyPr>
            <a:lstStyle/>
            <a:p>
              <a:r>
                <a:rPr lang="en-US" altLang="en-US" sz="1800">
                  <a:solidFill>
                    <a:srgbClr val="FFFFFF"/>
                  </a:solidFill>
                </a:rPr>
                <a:t>x</a:t>
              </a:r>
              <a:endParaRPr lang="en-US" altLang="en-US">
                <a:solidFill>
                  <a:srgbClr val="FFFFFF"/>
                </a:solidFill>
              </a:endParaRPr>
            </a:p>
          </p:txBody>
        </p:sp>
        <p:sp>
          <p:nvSpPr>
            <p:cNvPr id="1065996" name="Rectangle 12"/>
            <p:cNvSpPr>
              <a:spLocks noChangeArrowheads="1"/>
            </p:cNvSpPr>
            <p:nvPr/>
          </p:nvSpPr>
          <p:spPr bwMode="auto">
            <a:xfrm>
              <a:off x="2256" y="1296"/>
              <a:ext cx="88" cy="224"/>
            </a:xfrm>
            <a:prstGeom prst="rect">
              <a:avLst/>
            </a:prstGeom>
            <a:noFill/>
            <a:ln w="9525">
              <a:noFill/>
              <a:miter lim="800000"/>
              <a:headEnd/>
              <a:tailEnd/>
            </a:ln>
          </p:spPr>
          <p:txBody>
            <a:bodyPr wrap="none" lIns="0" tIns="0" rIns="0" bIns="0">
              <a:spAutoFit/>
            </a:bodyPr>
            <a:lstStyle/>
            <a:p>
              <a:r>
                <a:rPr lang="en-US" altLang="en-US" sz="1800">
                  <a:solidFill>
                    <a:srgbClr val="FFFFFF"/>
                  </a:solidFill>
                </a:rPr>
                <a:t>y</a:t>
              </a:r>
              <a:endParaRPr lang="en-US" altLang="en-US">
                <a:solidFill>
                  <a:srgbClr val="FFFFFF"/>
                </a:solidFill>
              </a:endParaRPr>
            </a:p>
          </p:txBody>
        </p:sp>
        <p:sp>
          <p:nvSpPr>
            <p:cNvPr id="1065997" name="Rectangle 13"/>
            <p:cNvSpPr>
              <a:spLocks noChangeArrowheads="1"/>
            </p:cNvSpPr>
            <p:nvPr/>
          </p:nvSpPr>
          <p:spPr bwMode="auto">
            <a:xfrm>
              <a:off x="3802" y="1849"/>
              <a:ext cx="776" cy="223"/>
            </a:xfrm>
            <a:prstGeom prst="rect">
              <a:avLst/>
            </a:prstGeom>
            <a:noFill/>
            <a:ln w="9525">
              <a:noFill/>
              <a:miter lim="800000"/>
              <a:headEnd/>
              <a:tailEnd/>
            </a:ln>
          </p:spPr>
          <p:txBody>
            <a:bodyPr wrap="none" lIns="0" tIns="0" rIns="0" bIns="0">
              <a:spAutoFit/>
            </a:bodyPr>
            <a:lstStyle/>
            <a:p>
              <a:r>
                <a:rPr lang="en-US" altLang="en-US" sz="1800">
                  <a:solidFill>
                    <a:srgbClr val="FFFFFF"/>
                  </a:solidFill>
                </a:rPr>
                <a:t>P  = (4, 4)</a:t>
              </a:r>
              <a:endParaRPr lang="en-US" altLang="en-US">
                <a:solidFill>
                  <a:srgbClr val="FFFFFF"/>
                </a:solidFill>
              </a:endParaRPr>
            </a:p>
          </p:txBody>
        </p:sp>
        <p:sp>
          <p:nvSpPr>
            <p:cNvPr id="1065998" name="Rectangle 14"/>
            <p:cNvSpPr>
              <a:spLocks noChangeArrowheads="1"/>
            </p:cNvSpPr>
            <p:nvPr/>
          </p:nvSpPr>
          <p:spPr bwMode="auto">
            <a:xfrm>
              <a:off x="3802" y="2184"/>
              <a:ext cx="835" cy="224"/>
            </a:xfrm>
            <a:prstGeom prst="rect">
              <a:avLst/>
            </a:prstGeom>
            <a:noFill/>
            <a:ln w="9525">
              <a:noFill/>
              <a:miter lim="800000"/>
              <a:headEnd/>
              <a:tailEnd/>
            </a:ln>
          </p:spPr>
          <p:txBody>
            <a:bodyPr wrap="none" lIns="0" tIns="0" rIns="0" bIns="0">
              <a:spAutoFit/>
            </a:bodyPr>
            <a:lstStyle/>
            <a:p>
              <a:r>
                <a:rPr lang="en-US" altLang="en-US" sz="1800">
                  <a:solidFill>
                    <a:srgbClr val="FFFFFF"/>
                  </a:solidFill>
                </a:rPr>
                <a:t>P  = (-3, 5)</a:t>
              </a:r>
              <a:endParaRPr lang="en-US" altLang="en-US">
                <a:solidFill>
                  <a:srgbClr val="FFFFFF"/>
                </a:solidFill>
              </a:endParaRPr>
            </a:p>
          </p:txBody>
        </p:sp>
        <p:sp>
          <p:nvSpPr>
            <p:cNvPr id="1065999" name="Rectangle 15"/>
            <p:cNvSpPr>
              <a:spLocks noChangeArrowheads="1"/>
            </p:cNvSpPr>
            <p:nvPr/>
          </p:nvSpPr>
          <p:spPr bwMode="auto">
            <a:xfrm>
              <a:off x="3874" y="1931"/>
              <a:ext cx="65" cy="149"/>
            </a:xfrm>
            <a:prstGeom prst="rect">
              <a:avLst/>
            </a:prstGeom>
            <a:noFill/>
            <a:ln w="9525">
              <a:noFill/>
              <a:miter lim="800000"/>
              <a:headEnd/>
              <a:tailEnd/>
            </a:ln>
          </p:spPr>
          <p:txBody>
            <a:bodyPr wrap="none" lIns="0" tIns="0" rIns="0" bIns="0">
              <a:spAutoFit/>
            </a:bodyPr>
            <a:lstStyle/>
            <a:p>
              <a:r>
                <a:rPr lang="en-US" altLang="en-US" sz="1200">
                  <a:solidFill>
                    <a:srgbClr val="FFFFFF"/>
                  </a:solidFill>
                </a:rPr>
                <a:t>1</a:t>
              </a:r>
              <a:endParaRPr lang="en-US" altLang="en-US">
                <a:solidFill>
                  <a:srgbClr val="FFFFFF"/>
                </a:solidFill>
              </a:endParaRPr>
            </a:p>
          </p:txBody>
        </p:sp>
        <p:sp>
          <p:nvSpPr>
            <p:cNvPr id="1066000" name="Rectangle 16"/>
            <p:cNvSpPr>
              <a:spLocks noChangeArrowheads="1"/>
            </p:cNvSpPr>
            <p:nvPr/>
          </p:nvSpPr>
          <p:spPr bwMode="auto">
            <a:xfrm>
              <a:off x="3865" y="2266"/>
              <a:ext cx="64" cy="149"/>
            </a:xfrm>
            <a:prstGeom prst="rect">
              <a:avLst/>
            </a:prstGeom>
            <a:noFill/>
            <a:ln w="9525">
              <a:noFill/>
              <a:miter lim="800000"/>
              <a:headEnd/>
              <a:tailEnd/>
            </a:ln>
          </p:spPr>
          <p:txBody>
            <a:bodyPr wrap="none" lIns="0" tIns="0" rIns="0" bIns="0">
              <a:spAutoFit/>
            </a:bodyPr>
            <a:lstStyle/>
            <a:p>
              <a:r>
                <a:rPr lang="en-US" altLang="en-US" sz="1200">
                  <a:solidFill>
                    <a:srgbClr val="FFFFFF"/>
                  </a:solidFill>
                </a:rPr>
                <a:t>2</a:t>
              </a:r>
              <a:endParaRPr lang="en-US" altLang="en-US">
                <a:solidFill>
                  <a:srgbClr val="FFFFFF"/>
                </a:solidFill>
              </a:endParaRPr>
            </a:p>
          </p:txBody>
        </p:sp>
        <p:sp>
          <p:nvSpPr>
            <p:cNvPr id="1066001" name="Line 17"/>
            <p:cNvSpPr>
              <a:spLocks noChangeShapeType="1"/>
            </p:cNvSpPr>
            <p:nvPr/>
          </p:nvSpPr>
          <p:spPr bwMode="auto">
            <a:xfrm>
              <a:off x="2200" y="2148"/>
              <a:ext cx="1298" cy="1"/>
            </a:xfrm>
            <a:prstGeom prst="line">
              <a:avLst/>
            </a:prstGeom>
            <a:noFill/>
            <a:ln w="12700">
              <a:solidFill>
                <a:srgbClr val="FFFF00"/>
              </a:solidFill>
              <a:round/>
              <a:headEnd/>
              <a:tailEnd/>
            </a:ln>
          </p:spPr>
          <p:txBody>
            <a:bodyPr/>
            <a:lstStyle/>
            <a:p>
              <a:endParaRPr lang="en-US"/>
            </a:p>
          </p:txBody>
        </p:sp>
        <p:sp>
          <p:nvSpPr>
            <p:cNvPr id="1066002" name="Line 18"/>
            <p:cNvSpPr>
              <a:spLocks noChangeShapeType="1"/>
            </p:cNvSpPr>
            <p:nvPr/>
          </p:nvSpPr>
          <p:spPr bwMode="auto">
            <a:xfrm>
              <a:off x="2849" y="1500"/>
              <a:ext cx="8" cy="1272"/>
            </a:xfrm>
            <a:prstGeom prst="line">
              <a:avLst/>
            </a:prstGeom>
            <a:noFill/>
            <a:ln w="12700">
              <a:solidFill>
                <a:srgbClr val="FFFF00"/>
              </a:solidFill>
              <a:round/>
              <a:headEnd/>
              <a:tailEnd/>
            </a:ln>
          </p:spPr>
          <p:txBody>
            <a:bodyPr/>
            <a:lstStyle/>
            <a:p>
              <a:endParaRPr lang="en-US"/>
            </a:p>
          </p:txBody>
        </p:sp>
        <p:sp>
          <p:nvSpPr>
            <p:cNvPr id="1066003" name="Line 19"/>
            <p:cNvSpPr>
              <a:spLocks noChangeShapeType="1"/>
            </p:cNvSpPr>
            <p:nvPr/>
          </p:nvSpPr>
          <p:spPr bwMode="auto">
            <a:xfrm>
              <a:off x="2554" y="1581"/>
              <a:ext cx="591" cy="1127"/>
            </a:xfrm>
            <a:prstGeom prst="line">
              <a:avLst/>
            </a:prstGeom>
            <a:noFill/>
            <a:ln w="12700">
              <a:solidFill>
                <a:srgbClr val="FFFF00"/>
              </a:solidFill>
              <a:round/>
              <a:headEnd/>
              <a:tailEnd/>
            </a:ln>
          </p:spPr>
          <p:txBody>
            <a:bodyPr/>
            <a:lstStyle/>
            <a:p>
              <a:endParaRPr lang="en-US"/>
            </a:p>
          </p:txBody>
        </p:sp>
        <p:sp>
          <p:nvSpPr>
            <p:cNvPr id="1066004" name="Line 20"/>
            <p:cNvSpPr>
              <a:spLocks noChangeShapeType="1"/>
            </p:cNvSpPr>
            <p:nvPr/>
          </p:nvSpPr>
          <p:spPr bwMode="auto">
            <a:xfrm>
              <a:off x="2273" y="1869"/>
              <a:ext cx="1152" cy="559"/>
            </a:xfrm>
            <a:prstGeom prst="line">
              <a:avLst/>
            </a:prstGeom>
            <a:noFill/>
            <a:ln w="12700">
              <a:solidFill>
                <a:srgbClr val="FFFF00"/>
              </a:solidFill>
              <a:round/>
              <a:headEnd/>
              <a:tailEnd/>
            </a:ln>
          </p:spPr>
          <p:txBody>
            <a:bodyPr/>
            <a:lstStyle/>
            <a:p>
              <a:endParaRPr lang="en-US"/>
            </a:p>
          </p:txBody>
        </p:sp>
        <p:sp>
          <p:nvSpPr>
            <p:cNvPr id="1066005" name="Line 21"/>
            <p:cNvSpPr>
              <a:spLocks noChangeShapeType="1"/>
            </p:cNvSpPr>
            <p:nvPr/>
          </p:nvSpPr>
          <p:spPr bwMode="auto">
            <a:xfrm flipH="1">
              <a:off x="2586" y="1556"/>
              <a:ext cx="528" cy="1185"/>
            </a:xfrm>
            <a:prstGeom prst="line">
              <a:avLst/>
            </a:prstGeom>
            <a:noFill/>
            <a:ln w="12700">
              <a:solidFill>
                <a:srgbClr val="FFFF00"/>
              </a:solidFill>
              <a:round/>
              <a:headEnd/>
              <a:tailEnd/>
            </a:ln>
          </p:spPr>
          <p:txBody>
            <a:bodyPr/>
            <a:lstStyle/>
            <a:p>
              <a:endParaRPr lang="en-US"/>
            </a:p>
          </p:txBody>
        </p:sp>
        <p:sp>
          <p:nvSpPr>
            <p:cNvPr id="1066006" name="Line 22"/>
            <p:cNvSpPr>
              <a:spLocks noChangeShapeType="1"/>
            </p:cNvSpPr>
            <p:nvPr/>
          </p:nvSpPr>
          <p:spPr bwMode="auto">
            <a:xfrm flipH="1">
              <a:off x="2289" y="1811"/>
              <a:ext cx="1113" cy="657"/>
            </a:xfrm>
            <a:prstGeom prst="line">
              <a:avLst/>
            </a:prstGeom>
            <a:noFill/>
            <a:ln w="12700">
              <a:solidFill>
                <a:srgbClr val="FFFF00"/>
              </a:solidFill>
              <a:round/>
              <a:headEnd/>
              <a:tailEnd/>
            </a:ln>
          </p:spPr>
          <p:txBody>
            <a:bodyPr/>
            <a:lstStyle/>
            <a:p>
              <a:endParaRPr lang="en-US"/>
            </a:p>
          </p:txBody>
        </p:sp>
        <p:sp>
          <p:nvSpPr>
            <p:cNvPr id="1066007" name="Line 23"/>
            <p:cNvSpPr>
              <a:spLocks noChangeShapeType="1"/>
            </p:cNvSpPr>
            <p:nvPr/>
          </p:nvSpPr>
          <p:spPr bwMode="auto">
            <a:xfrm>
              <a:off x="1129" y="1988"/>
              <a:ext cx="1296" cy="1"/>
            </a:xfrm>
            <a:prstGeom prst="line">
              <a:avLst/>
            </a:prstGeom>
            <a:noFill/>
            <a:ln w="12700">
              <a:solidFill>
                <a:srgbClr val="FFFF00"/>
              </a:solidFill>
              <a:round/>
              <a:headEnd/>
              <a:tailEnd/>
            </a:ln>
          </p:spPr>
          <p:txBody>
            <a:bodyPr/>
            <a:lstStyle/>
            <a:p>
              <a:endParaRPr lang="en-US"/>
            </a:p>
          </p:txBody>
        </p:sp>
        <p:sp>
          <p:nvSpPr>
            <p:cNvPr id="1066008" name="Line 24"/>
            <p:cNvSpPr>
              <a:spLocks noChangeShapeType="1"/>
            </p:cNvSpPr>
            <p:nvPr/>
          </p:nvSpPr>
          <p:spPr bwMode="auto">
            <a:xfrm>
              <a:off x="1778" y="1341"/>
              <a:ext cx="8" cy="1271"/>
            </a:xfrm>
            <a:prstGeom prst="line">
              <a:avLst/>
            </a:prstGeom>
            <a:noFill/>
            <a:ln w="12700">
              <a:solidFill>
                <a:srgbClr val="FFFF00"/>
              </a:solidFill>
              <a:round/>
              <a:headEnd/>
              <a:tailEnd/>
            </a:ln>
          </p:spPr>
          <p:txBody>
            <a:bodyPr/>
            <a:lstStyle/>
            <a:p>
              <a:endParaRPr lang="en-US"/>
            </a:p>
          </p:txBody>
        </p:sp>
        <p:sp>
          <p:nvSpPr>
            <p:cNvPr id="1066009" name="Line 25"/>
            <p:cNvSpPr>
              <a:spLocks noChangeShapeType="1"/>
            </p:cNvSpPr>
            <p:nvPr/>
          </p:nvSpPr>
          <p:spPr bwMode="auto">
            <a:xfrm>
              <a:off x="1480" y="1420"/>
              <a:ext cx="594" cy="1129"/>
            </a:xfrm>
            <a:prstGeom prst="line">
              <a:avLst/>
            </a:prstGeom>
            <a:noFill/>
            <a:ln w="12700">
              <a:solidFill>
                <a:srgbClr val="FFFF00"/>
              </a:solidFill>
              <a:round/>
              <a:headEnd/>
              <a:tailEnd/>
            </a:ln>
          </p:spPr>
          <p:txBody>
            <a:bodyPr/>
            <a:lstStyle/>
            <a:p>
              <a:endParaRPr lang="en-US"/>
            </a:p>
          </p:txBody>
        </p:sp>
        <p:sp>
          <p:nvSpPr>
            <p:cNvPr id="1066010" name="Line 26"/>
            <p:cNvSpPr>
              <a:spLocks noChangeShapeType="1"/>
            </p:cNvSpPr>
            <p:nvPr/>
          </p:nvSpPr>
          <p:spPr bwMode="auto">
            <a:xfrm>
              <a:off x="1200" y="1708"/>
              <a:ext cx="1154" cy="561"/>
            </a:xfrm>
            <a:prstGeom prst="line">
              <a:avLst/>
            </a:prstGeom>
            <a:noFill/>
            <a:ln w="12700">
              <a:solidFill>
                <a:srgbClr val="FFFF00"/>
              </a:solidFill>
              <a:round/>
              <a:headEnd/>
              <a:tailEnd/>
            </a:ln>
          </p:spPr>
          <p:txBody>
            <a:bodyPr/>
            <a:lstStyle/>
            <a:p>
              <a:endParaRPr lang="en-US"/>
            </a:p>
          </p:txBody>
        </p:sp>
        <p:sp>
          <p:nvSpPr>
            <p:cNvPr id="1066011" name="Line 27"/>
            <p:cNvSpPr>
              <a:spLocks noChangeShapeType="1"/>
            </p:cNvSpPr>
            <p:nvPr/>
          </p:nvSpPr>
          <p:spPr bwMode="auto">
            <a:xfrm flipH="1">
              <a:off x="1513" y="1397"/>
              <a:ext cx="528" cy="1183"/>
            </a:xfrm>
            <a:prstGeom prst="line">
              <a:avLst/>
            </a:prstGeom>
            <a:noFill/>
            <a:ln w="12700">
              <a:solidFill>
                <a:srgbClr val="FFFF00"/>
              </a:solidFill>
              <a:round/>
              <a:headEnd/>
              <a:tailEnd/>
            </a:ln>
          </p:spPr>
          <p:txBody>
            <a:bodyPr/>
            <a:lstStyle/>
            <a:p>
              <a:endParaRPr lang="en-US"/>
            </a:p>
          </p:txBody>
        </p:sp>
        <p:sp>
          <p:nvSpPr>
            <p:cNvPr id="1066012" name="Line 28"/>
            <p:cNvSpPr>
              <a:spLocks noChangeShapeType="1"/>
            </p:cNvSpPr>
            <p:nvPr/>
          </p:nvSpPr>
          <p:spPr bwMode="auto">
            <a:xfrm flipH="1">
              <a:off x="1217" y="1652"/>
              <a:ext cx="1112" cy="657"/>
            </a:xfrm>
            <a:prstGeom prst="line">
              <a:avLst/>
            </a:prstGeom>
            <a:noFill/>
            <a:ln w="12700">
              <a:solidFill>
                <a:srgbClr val="FFFF00"/>
              </a:solidFill>
              <a:round/>
              <a:headEnd/>
              <a:tailEnd/>
            </a:ln>
          </p:spPr>
          <p:txBody>
            <a:bodyPr/>
            <a:lstStyle/>
            <a:p>
              <a:endParaRPr lang="en-US"/>
            </a:p>
          </p:txBody>
        </p:sp>
        <p:sp>
          <p:nvSpPr>
            <p:cNvPr id="1066013" name="Line 29"/>
            <p:cNvSpPr>
              <a:spLocks noChangeShapeType="1"/>
            </p:cNvSpPr>
            <p:nvPr/>
          </p:nvSpPr>
          <p:spPr bwMode="auto">
            <a:xfrm>
              <a:off x="912" y="1852"/>
              <a:ext cx="2634" cy="392"/>
            </a:xfrm>
            <a:prstGeom prst="line">
              <a:avLst/>
            </a:prstGeom>
            <a:noFill/>
            <a:ln w="23813">
              <a:solidFill>
                <a:srgbClr val="FFFFFF"/>
              </a:solidFill>
              <a:round/>
              <a:headEnd/>
              <a:tailEnd/>
            </a:ln>
          </p:spPr>
          <p:txBody>
            <a:bodyPr/>
            <a:lstStyle/>
            <a:p>
              <a:endParaRPr lang="en-US"/>
            </a:p>
          </p:txBody>
        </p:sp>
        <p:sp>
          <p:nvSpPr>
            <p:cNvPr id="1066014" name="Rectangle 30"/>
            <p:cNvSpPr>
              <a:spLocks noChangeArrowheads="1"/>
            </p:cNvSpPr>
            <p:nvPr/>
          </p:nvSpPr>
          <p:spPr bwMode="auto">
            <a:xfrm>
              <a:off x="1890" y="1799"/>
              <a:ext cx="117" cy="224"/>
            </a:xfrm>
            <a:prstGeom prst="rect">
              <a:avLst/>
            </a:prstGeom>
            <a:noFill/>
            <a:ln w="9525">
              <a:noFill/>
              <a:miter lim="800000"/>
              <a:headEnd/>
              <a:tailEnd/>
            </a:ln>
          </p:spPr>
          <p:txBody>
            <a:bodyPr wrap="none" lIns="0" tIns="0" rIns="0" bIns="0">
              <a:spAutoFit/>
            </a:bodyPr>
            <a:lstStyle/>
            <a:p>
              <a:r>
                <a:rPr lang="en-US" altLang="en-US" sz="1800">
                  <a:solidFill>
                    <a:srgbClr val="FFFFFF"/>
                  </a:solidFill>
                </a:rPr>
                <a:t>P</a:t>
              </a:r>
              <a:endParaRPr lang="en-US" altLang="en-US">
                <a:solidFill>
                  <a:srgbClr val="FFFFFF"/>
                </a:solidFill>
              </a:endParaRPr>
            </a:p>
          </p:txBody>
        </p:sp>
        <p:sp>
          <p:nvSpPr>
            <p:cNvPr id="1066015" name="Rectangle 31"/>
            <p:cNvSpPr>
              <a:spLocks noChangeArrowheads="1"/>
            </p:cNvSpPr>
            <p:nvPr/>
          </p:nvSpPr>
          <p:spPr bwMode="auto">
            <a:xfrm>
              <a:off x="1978" y="1883"/>
              <a:ext cx="64" cy="149"/>
            </a:xfrm>
            <a:prstGeom prst="rect">
              <a:avLst/>
            </a:prstGeom>
            <a:noFill/>
            <a:ln w="9525">
              <a:noFill/>
              <a:miter lim="800000"/>
              <a:headEnd/>
              <a:tailEnd/>
            </a:ln>
          </p:spPr>
          <p:txBody>
            <a:bodyPr wrap="none" lIns="0" tIns="0" rIns="0" bIns="0">
              <a:spAutoFit/>
            </a:bodyPr>
            <a:lstStyle/>
            <a:p>
              <a:r>
                <a:rPr lang="en-US" altLang="en-US" sz="1200">
                  <a:solidFill>
                    <a:srgbClr val="FFFFFF"/>
                  </a:solidFill>
                </a:rPr>
                <a:t>2</a:t>
              </a:r>
              <a:endParaRPr lang="en-US" altLang="en-US">
                <a:solidFill>
                  <a:srgbClr val="FFFFFF"/>
                </a:solidFill>
              </a:endParaRPr>
            </a:p>
          </p:txBody>
        </p:sp>
        <p:sp>
          <p:nvSpPr>
            <p:cNvPr id="1066016" name="Rectangle 32"/>
            <p:cNvSpPr>
              <a:spLocks noChangeArrowheads="1"/>
            </p:cNvSpPr>
            <p:nvPr/>
          </p:nvSpPr>
          <p:spPr bwMode="auto">
            <a:xfrm>
              <a:off x="2986" y="1905"/>
              <a:ext cx="117" cy="224"/>
            </a:xfrm>
            <a:prstGeom prst="rect">
              <a:avLst/>
            </a:prstGeom>
            <a:noFill/>
            <a:ln w="9525">
              <a:noFill/>
              <a:miter lim="800000"/>
              <a:headEnd/>
              <a:tailEnd/>
            </a:ln>
          </p:spPr>
          <p:txBody>
            <a:bodyPr wrap="none" lIns="0" tIns="0" rIns="0" bIns="0">
              <a:spAutoFit/>
            </a:bodyPr>
            <a:lstStyle/>
            <a:p>
              <a:r>
                <a:rPr lang="en-US" altLang="en-US" sz="1800">
                  <a:solidFill>
                    <a:srgbClr val="FFFFFF"/>
                  </a:solidFill>
                </a:rPr>
                <a:t>P</a:t>
              </a:r>
              <a:endParaRPr lang="en-US" altLang="en-US">
                <a:solidFill>
                  <a:srgbClr val="FFFFFF"/>
                </a:solidFill>
              </a:endParaRPr>
            </a:p>
          </p:txBody>
        </p:sp>
        <p:sp>
          <p:nvSpPr>
            <p:cNvPr id="1066017" name="Rectangle 33"/>
            <p:cNvSpPr>
              <a:spLocks noChangeArrowheads="1"/>
            </p:cNvSpPr>
            <p:nvPr/>
          </p:nvSpPr>
          <p:spPr bwMode="auto">
            <a:xfrm>
              <a:off x="3066" y="1990"/>
              <a:ext cx="65" cy="148"/>
            </a:xfrm>
            <a:prstGeom prst="rect">
              <a:avLst/>
            </a:prstGeom>
            <a:noFill/>
            <a:ln w="9525">
              <a:noFill/>
              <a:miter lim="800000"/>
              <a:headEnd/>
              <a:tailEnd/>
            </a:ln>
          </p:spPr>
          <p:txBody>
            <a:bodyPr wrap="none" lIns="0" tIns="0" rIns="0" bIns="0">
              <a:spAutoFit/>
            </a:bodyPr>
            <a:lstStyle/>
            <a:p>
              <a:r>
                <a:rPr lang="en-US" altLang="en-US" sz="1200">
                  <a:solidFill>
                    <a:srgbClr val="FFFFFF"/>
                  </a:solidFill>
                </a:rPr>
                <a:t>1</a:t>
              </a:r>
              <a:endParaRPr lang="en-US" altLang="en-US">
                <a:solidFill>
                  <a:srgbClr val="FFFFFF"/>
                </a:solidFill>
              </a:endParaRPr>
            </a:p>
          </p:txBody>
        </p:sp>
        <p:sp>
          <p:nvSpPr>
            <p:cNvPr id="1066018" name="Line 34"/>
            <p:cNvSpPr>
              <a:spLocks noChangeShapeType="1"/>
            </p:cNvSpPr>
            <p:nvPr/>
          </p:nvSpPr>
          <p:spPr bwMode="auto">
            <a:xfrm flipV="1">
              <a:off x="2281" y="2190"/>
              <a:ext cx="73" cy="486"/>
            </a:xfrm>
            <a:prstGeom prst="line">
              <a:avLst/>
            </a:prstGeom>
            <a:noFill/>
            <a:ln w="12700">
              <a:solidFill>
                <a:srgbClr val="FFFFFF"/>
              </a:solidFill>
              <a:round/>
              <a:headEnd/>
              <a:tailEnd/>
            </a:ln>
          </p:spPr>
          <p:txBody>
            <a:bodyPr/>
            <a:lstStyle/>
            <a:p>
              <a:endParaRPr lang="en-US"/>
            </a:p>
          </p:txBody>
        </p:sp>
        <p:sp>
          <p:nvSpPr>
            <p:cNvPr id="1066019" name="Freeform 35"/>
            <p:cNvSpPr>
              <a:spLocks/>
            </p:cNvSpPr>
            <p:nvPr/>
          </p:nvSpPr>
          <p:spPr bwMode="auto">
            <a:xfrm>
              <a:off x="2316" y="2096"/>
              <a:ext cx="86" cy="103"/>
            </a:xfrm>
            <a:custGeom>
              <a:avLst/>
              <a:gdLst/>
              <a:ahLst/>
              <a:cxnLst>
                <a:cxn ang="0">
                  <a:pos x="42" y="98"/>
                </a:cxn>
                <a:cxn ang="0">
                  <a:pos x="86" y="103"/>
                </a:cxn>
                <a:cxn ang="0">
                  <a:pos x="57" y="0"/>
                </a:cxn>
                <a:cxn ang="0">
                  <a:pos x="0" y="90"/>
                </a:cxn>
                <a:cxn ang="0">
                  <a:pos x="42" y="98"/>
                </a:cxn>
              </a:cxnLst>
              <a:rect l="0" t="0" r="r" b="b"/>
              <a:pathLst>
                <a:path w="86" h="103">
                  <a:moveTo>
                    <a:pt x="42" y="98"/>
                  </a:moveTo>
                  <a:lnTo>
                    <a:pt x="86" y="103"/>
                  </a:lnTo>
                  <a:lnTo>
                    <a:pt x="57" y="0"/>
                  </a:lnTo>
                  <a:lnTo>
                    <a:pt x="0" y="90"/>
                  </a:lnTo>
                  <a:lnTo>
                    <a:pt x="42" y="98"/>
                  </a:lnTo>
                  <a:close/>
                </a:path>
              </a:pathLst>
            </a:custGeom>
            <a:solidFill>
              <a:srgbClr val="FFFFFF"/>
            </a:solidFill>
            <a:ln w="9525">
              <a:solidFill>
                <a:srgbClr val="FFFFFF"/>
              </a:solidFill>
              <a:round/>
              <a:headEnd/>
              <a:tailEnd/>
            </a:ln>
          </p:spPr>
          <p:txBody>
            <a:bodyPr/>
            <a:lstStyle/>
            <a:p>
              <a:endParaRPr lang="en-US"/>
            </a:p>
          </p:txBody>
        </p:sp>
        <p:sp>
          <p:nvSpPr>
            <p:cNvPr id="1066020" name="Rectangle 36"/>
            <p:cNvSpPr>
              <a:spLocks noChangeArrowheads="1"/>
            </p:cNvSpPr>
            <p:nvPr/>
          </p:nvSpPr>
          <p:spPr bwMode="auto">
            <a:xfrm>
              <a:off x="2385" y="2169"/>
              <a:ext cx="59" cy="224"/>
            </a:xfrm>
            <a:prstGeom prst="rect">
              <a:avLst/>
            </a:prstGeom>
            <a:noFill/>
            <a:ln w="9525">
              <a:noFill/>
              <a:miter lim="800000"/>
              <a:headEnd/>
              <a:tailEnd/>
            </a:ln>
          </p:spPr>
          <p:txBody>
            <a:bodyPr wrap="none" lIns="0" tIns="0" rIns="0" bIns="0">
              <a:spAutoFit/>
            </a:bodyPr>
            <a:lstStyle/>
            <a:p>
              <a:r>
                <a:rPr lang="en-US" altLang="en-US" sz="1800" i="1">
                  <a:solidFill>
                    <a:srgbClr val="FFFFFF"/>
                  </a:solidFill>
                </a:rPr>
                <a:t>r</a:t>
              </a:r>
              <a:endParaRPr lang="en-US" altLang="en-US">
                <a:solidFill>
                  <a:srgbClr val="FFFFFF"/>
                </a:solidFill>
              </a:endParaRPr>
            </a:p>
          </p:txBody>
        </p:sp>
        <p:sp>
          <p:nvSpPr>
            <p:cNvPr id="1066021" name="Rectangle 37"/>
            <p:cNvSpPr>
              <a:spLocks noChangeArrowheads="1"/>
            </p:cNvSpPr>
            <p:nvPr/>
          </p:nvSpPr>
          <p:spPr bwMode="auto">
            <a:xfrm>
              <a:off x="2336" y="2536"/>
              <a:ext cx="92" cy="223"/>
            </a:xfrm>
            <a:prstGeom prst="rect">
              <a:avLst/>
            </a:prstGeom>
            <a:noFill/>
            <a:ln w="9525">
              <a:noFill/>
              <a:miter lim="800000"/>
              <a:headEnd/>
              <a:tailEnd/>
            </a:ln>
          </p:spPr>
          <p:txBody>
            <a:bodyPr wrap="none" lIns="0" tIns="0" rIns="0" bIns="0">
              <a:spAutoFit/>
            </a:bodyPr>
            <a:lstStyle/>
            <a:p>
              <a:r>
                <a:rPr lang="en-US" altLang="en-US" sz="1800" i="1">
                  <a:solidFill>
                    <a:srgbClr val="FFFFFF"/>
                  </a:solidFill>
                  <a:latin typeface="Symbol" pitchFamily="18" charset="2"/>
                </a:rPr>
                <a:t>q</a:t>
              </a:r>
              <a:endParaRPr lang="en-US" altLang="en-US">
                <a:solidFill>
                  <a:srgbClr val="FFFFFF"/>
                </a:solidFill>
              </a:endParaRPr>
            </a:p>
          </p:txBody>
        </p:sp>
        <p:sp>
          <p:nvSpPr>
            <p:cNvPr id="1066022" name="Oval 38"/>
            <p:cNvSpPr>
              <a:spLocks noChangeArrowheads="1"/>
            </p:cNvSpPr>
            <p:nvPr/>
          </p:nvSpPr>
          <p:spPr bwMode="auto">
            <a:xfrm>
              <a:off x="2826" y="2117"/>
              <a:ext cx="56" cy="63"/>
            </a:xfrm>
            <a:prstGeom prst="ellipse">
              <a:avLst/>
            </a:prstGeom>
            <a:solidFill>
              <a:srgbClr val="D82204"/>
            </a:solidFill>
            <a:ln w="12700">
              <a:solidFill>
                <a:srgbClr val="D82204"/>
              </a:solidFill>
              <a:round/>
              <a:headEnd/>
              <a:tailEnd/>
            </a:ln>
          </p:spPr>
          <p:txBody>
            <a:bodyPr/>
            <a:lstStyle/>
            <a:p>
              <a:endParaRPr lang="en-US"/>
            </a:p>
          </p:txBody>
        </p:sp>
        <p:sp>
          <p:nvSpPr>
            <p:cNvPr id="1066023" name="Oval 39"/>
            <p:cNvSpPr>
              <a:spLocks noChangeArrowheads="1"/>
            </p:cNvSpPr>
            <p:nvPr/>
          </p:nvSpPr>
          <p:spPr bwMode="auto">
            <a:xfrm>
              <a:off x="1753" y="1955"/>
              <a:ext cx="56" cy="66"/>
            </a:xfrm>
            <a:prstGeom prst="ellipse">
              <a:avLst/>
            </a:prstGeom>
            <a:solidFill>
              <a:srgbClr val="D82204"/>
            </a:solidFill>
            <a:ln w="12700">
              <a:solidFill>
                <a:srgbClr val="D82204"/>
              </a:solidFill>
              <a:round/>
              <a:headEnd/>
              <a:tailEnd/>
            </a:ln>
          </p:spPr>
          <p:txBody>
            <a:bodyPr/>
            <a:lstStyle/>
            <a:p>
              <a:endParaRPr lang="en-US"/>
            </a:p>
          </p:txBody>
        </p:sp>
      </p:grpSp>
      <p:pic>
        <p:nvPicPr>
          <p:cNvPr id="1066024" name="Picture 40"/>
          <p:cNvPicPr>
            <a:picLocks noChangeAspect="1" noChangeArrowheads="1"/>
          </p:cNvPicPr>
          <p:nvPr/>
        </p:nvPicPr>
        <p:blipFill>
          <a:blip r:embed="rId2" cstate="print"/>
          <a:srcRect/>
          <a:stretch>
            <a:fillRect/>
          </a:stretch>
        </p:blipFill>
        <p:spPr bwMode="auto">
          <a:xfrm>
            <a:off x="5410200" y="2362200"/>
            <a:ext cx="3630613" cy="1295400"/>
          </a:xfrm>
          <a:prstGeom prst="rect">
            <a:avLst/>
          </a:prstGeom>
          <a:solidFill>
            <a:schemeClr val="folHlink"/>
          </a:solidFill>
          <a:ln w="12700">
            <a:noFill/>
            <a:miter lim="800000"/>
            <a:headEnd type="none" w="sm" len="sm"/>
            <a:tailEnd type="none" w="sm" len="sm"/>
          </a:ln>
          <a:effectLst/>
        </p:spPr>
      </p:pic>
      <p:pic>
        <p:nvPicPr>
          <p:cNvPr id="1066025" name="Picture 41"/>
          <p:cNvPicPr>
            <a:picLocks noChangeAspect="1" noChangeArrowheads="1"/>
          </p:cNvPicPr>
          <p:nvPr/>
        </p:nvPicPr>
        <p:blipFill>
          <a:blip r:embed="rId3" cstate="print"/>
          <a:srcRect/>
          <a:stretch>
            <a:fillRect/>
          </a:stretch>
        </p:blipFill>
        <p:spPr bwMode="auto">
          <a:xfrm>
            <a:off x="6172200" y="990600"/>
            <a:ext cx="1997075" cy="1235075"/>
          </a:xfrm>
          <a:prstGeom prst="rect">
            <a:avLst/>
          </a:prstGeom>
          <a:solidFill>
            <a:schemeClr val="folHlink"/>
          </a:solidFill>
          <a:ln w="12700">
            <a:noFill/>
            <a:miter lim="800000"/>
            <a:headEnd type="none" w="sm" len="sm"/>
            <a:tailEnd type="none" w="sm" len="sm"/>
          </a:ln>
          <a:effectLst/>
        </p:spPr>
      </p:pic>
      <p:grpSp>
        <p:nvGrpSpPr>
          <p:cNvPr id="1066026" name="Group 42"/>
          <p:cNvGrpSpPr>
            <a:grpSpLocks/>
          </p:cNvGrpSpPr>
          <p:nvPr/>
        </p:nvGrpSpPr>
        <p:grpSpPr bwMode="auto">
          <a:xfrm>
            <a:off x="3581400" y="4343400"/>
            <a:ext cx="3725863" cy="2052638"/>
            <a:chOff x="2544" y="2688"/>
            <a:chExt cx="2347" cy="1293"/>
          </a:xfrm>
        </p:grpSpPr>
        <p:sp>
          <p:nvSpPr>
            <p:cNvPr id="1066027" name="Rectangle 43"/>
            <p:cNvSpPr>
              <a:spLocks noChangeArrowheads="1"/>
            </p:cNvSpPr>
            <p:nvPr/>
          </p:nvSpPr>
          <p:spPr bwMode="auto">
            <a:xfrm>
              <a:off x="4320" y="2708"/>
              <a:ext cx="571" cy="1248"/>
            </a:xfrm>
            <a:prstGeom prst="rect">
              <a:avLst/>
            </a:prstGeom>
            <a:solidFill>
              <a:srgbClr val="FFFFFF"/>
            </a:solidFill>
            <a:ln w="12700">
              <a:solidFill>
                <a:srgbClr val="FFFFFF"/>
              </a:solidFill>
              <a:miter lim="800000"/>
              <a:headEnd type="none" w="sm" len="sm"/>
              <a:tailEnd type="none" w="sm" len="sm"/>
            </a:ln>
            <a:effectLst/>
          </p:spPr>
          <p:txBody>
            <a:bodyPr wrap="none" anchor="ctr"/>
            <a:lstStyle/>
            <a:p>
              <a:endParaRPr lang="en-US"/>
            </a:p>
          </p:txBody>
        </p:sp>
        <p:pic>
          <p:nvPicPr>
            <p:cNvPr id="1066028" name="Picture 44"/>
            <p:cNvPicPr>
              <a:picLocks noChangeAspect="1" noChangeArrowheads="1"/>
            </p:cNvPicPr>
            <p:nvPr/>
          </p:nvPicPr>
          <p:blipFill>
            <a:blip r:embed="rId4" cstate="print"/>
            <a:srcRect/>
            <a:stretch>
              <a:fillRect/>
            </a:stretch>
          </p:blipFill>
          <p:spPr bwMode="auto">
            <a:xfrm>
              <a:off x="2544" y="2688"/>
              <a:ext cx="2045" cy="1293"/>
            </a:xfrm>
            <a:prstGeom prst="rect">
              <a:avLst/>
            </a:prstGeom>
            <a:noFill/>
            <a:ln w="12700">
              <a:noFill/>
              <a:miter lim="800000"/>
              <a:headEnd type="none" w="sm" len="sm"/>
              <a:tailEnd type="none" w="sm" len="sm"/>
            </a:ln>
            <a:effectLst/>
          </p:spPr>
        </p:pic>
        <p:grpSp>
          <p:nvGrpSpPr>
            <p:cNvPr id="1066029" name="Group 45"/>
            <p:cNvGrpSpPr>
              <a:grpSpLocks/>
            </p:cNvGrpSpPr>
            <p:nvPr/>
          </p:nvGrpSpPr>
          <p:grpSpPr bwMode="auto">
            <a:xfrm>
              <a:off x="4080" y="2928"/>
              <a:ext cx="798" cy="296"/>
              <a:chOff x="2444" y="1998"/>
              <a:chExt cx="798" cy="296"/>
            </a:xfrm>
          </p:grpSpPr>
          <p:sp>
            <p:nvSpPr>
              <p:cNvPr id="1066030" name="Rectangle 46"/>
              <p:cNvSpPr>
                <a:spLocks noChangeArrowheads="1"/>
              </p:cNvSpPr>
              <p:nvPr/>
            </p:nvSpPr>
            <p:spPr bwMode="auto">
              <a:xfrm>
                <a:off x="2871" y="2115"/>
                <a:ext cx="48" cy="173"/>
              </a:xfrm>
              <a:prstGeom prst="rect">
                <a:avLst/>
              </a:prstGeom>
              <a:noFill/>
              <a:ln w="9525">
                <a:noFill/>
                <a:miter lim="800000"/>
                <a:headEnd/>
                <a:tailEnd/>
              </a:ln>
            </p:spPr>
            <p:txBody>
              <a:bodyPr wrap="none" lIns="0" tIns="0" rIns="0" bIns="0">
                <a:spAutoFit/>
              </a:bodyPr>
              <a:lstStyle/>
              <a:p>
                <a:r>
                  <a:rPr lang="en-US" altLang="en-US" sz="1800">
                    <a:solidFill>
                      <a:srgbClr val="D82204"/>
                    </a:solidFill>
                    <a:latin typeface="Times" pitchFamily="18" charset="0"/>
                  </a:rPr>
                  <a:t>(</a:t>
                </a:r>
                <a:endParaRPr lang="en-US" altLang="en-US">
                  <a:solidFill>
                    <a:srgbClr val="D82204"/>
                  </a:solidFill>
                </a:endParaRPr>
              </a:p>
            </p:txBody>
          </p:sp>
          <p:sp>
            <p:nvSpPr>
              <p:cNvPr id="1066031" name="Rectangle 47"/>
              <p:cNvSpPr>
                <a:spLocks noChangeArrowheads="1"/>
              </p:cNvSpPr>
              <p:nvPr/>
            </p:nvSpPr>
            <p:spPr bwMode="auto">
              <a:xfrm>
                <a:off x="2919" y="2115"/>
                <a:ext cx="128" cy="173"/>
              </a:xfrm>
              <a:prstGeom prst="rect">
                <a:avLst/>
              </a:prstGeom>
              <a:noFill/>
              <a:ln w="9525">
                <a:noFill/>
                <a:miter lim="800000"/>
                <a:headEnd/>
                <a:tailEnd/>
              </a:ln>
            </p:spPr>
            <p:txBody>
              <a:bodyPr wrap="none" lIns="0" tIns="0" rIns="0" bIns="0">
                <a:spAutoFit/>
              </a:bodyPr>
              <a:lstStyle/>
              <a:p>
                <a:r>
                  <a:rPr lang="en-US" altLang="en-US" sz="1800" i="1">
                    <a:solidFill>
                      <a:srgbClr val="D82204"/>
                    </a:solidFill>
                    <a:latin typeface="Times" pitchFamily="18" charset="0"/>
                  </a:rPr>
                  <a:t>r, </a:t>
                </a:r>
                <a:endParaRPr lang="en-US" altLang="en-US">
                  <a:solidFill>
                    <a:srgbClr val="D82204"/>
                  </a:solidFill>
                </a:endParaRPr>
              </a:p>
            </p:txBody>
          </p:sp>
          <p:sp>
            <p:nvSpPr>
              <p:cNvPr id="1066032" name="Rectangle 48"/>
              <p:cNvSpPr>
                <a:spLocks noChangeArrowheads="1"/>
              </p:cNvSpPr>
              <p:nvPr/>
            </p:nvSpPr>
            <p:spPr bwMode="auto">
              <a:xfrm>
                <a:off x="3047" y="2121"/>
                <a:ext cx="75" cy="173"/>
              </a:xfrm>
              <a:prstGeom prst="rect">
                <a:avLst/>
              </a:prstGeom>
              <a:noFill/>
              <a:ln w="9525">
                <a:noFill/>
                <a:miter lim="800000"/>
                <a:headEnd/>
                <a:tailEnd/>
              </a:ln>
            </p:spPr>
            <p:txBody>
              <a:bodyPr wrap="none" lIns="0" tIns="0" rIns="0" bIns="0">
                <a:spAutoFit/>
              </a:bodyPr>
              <a:lstStyle/>
              <a:p>
                <a:r>
                  <a:rPr lang="en-US" altLang="en-US" sz="1800" i="1">
                    <a:solidFill>
                      <a:srgbClr val="D82204"/>
                    </a:solidFill>
                    <a:latin typeface="Symbol" pitchFamily="18" charset="2"/>
                  </a:rPr>
                  <a:t>q</a:t>
                </a:r>
                <a:endParaRPr lang="en-US" altLang="en-US">
                  <a:solidFill>
                    <a:srgbClr val="D82204"/>
                  </a:solidFill>
                </a:endParaRPr>
              </a:p>
            </p:txBody>
          </p:sp>
          <p:sp>
            <p:nvSpPr>
              <p:cNvPr id="1066033" name="Rectangle 49"/>
              <p:cNvSpPr>
                <a:spLocks noChangeArrowheads="1"/>
              </p:cNvSpPr>
              <p:nvPr/>
            </p:nvSpPr>
            <p:spPr bwMode="auto">
              <a:xfrm>
                <a:off x="3122" y="2115"/>
                <a:ext cx="120" cy="173"/>
              </a:xfrm>
              <a:prstGeom prst="rect">
                <a:avLst/>
              </a:prstGeom>
              <a:noFill/>
              <a:ln w="9525">
                <a:noFill/>
                <a:miter lim="800000"/>
                <a:headEnd/>
                <a:tailEnd/>
              </a:ln>
            </p:spPr>
            <p:txBody>
              <a:bodyPr wrap="none" lIns="0" tIns="0" rIns="0" bIns="0">
                <a:spAutoFit/>
              </a:bodyPr>
              <a:lstStyle/>
              <a:p>
                <a:r>
                  <a:rPr lang="en-US" altLang="en-US" sz="1800">
                    <a:solidFill>
                      <a:srgbClr val="D82204"/>
                    </a:solidFill>
                    <a:latin typeface="Times" pitchFamily="18" charset="0"/>
                  </a:rPr>
                  <a:t>  )</a:t>
                </a:r>
                <a:endParaRPr lang="en-US" altLang="en-US">
                  <a:solidFill>
                    <a:srgbClr val="D82204"/>
                  </a:solidFill>
                </a:endParaRPr>
              </a:p>
            </p:txBody>
          </p:sp>
          <p:sp>
            <p:nvSpPr>
              <p:cNvPr id="1066034" name="Line 50"/>
              <p:cNvSpPr>
                <a:spLocks noChangeShapeType="1"/>
              </p:cNvSpPr>
              <p:nvPr/>
            </p:nvSpPr>
            <p:spPr bwMode="auto">
              <a:xfrm flipH="1" flipV="1">
                <a:off x="2606" y="2081"/>
                <a:ext cx="198" cy="62"/>
              </a:xfrm>
              <a:prstGeom prst="line">
                <a:avLst/>
              </a:prstGeom>
              <a:noFill/>
              <a:ln w="52388" cap="rnd">
                <a:solidFill>
                  <a:srgbClr val="D82204"/>
                </a:solidFill>
                <a:round/>
                <a:headEnd/>
                <a:tailEnd/>
              </a:ln>
            </p:spPr>
            <p:txBody>
              <a:bodyPr/>
              <a:lstStyle/>
              <a:p>
                <a:endParaRPr lang="en-US"/>
              </a:p>
            </p:txBody>
          </p:sp>
          <p:sp>
            <p:nvSpPr>
              <p:cNvPr id="1066035" name="Freeform 51"/>
              <p:cNvSpPr>
                <a:spLocks/>
              </p:cNvSpPr>
              <p:nvPr/>
            </p:nvSpPr>
            <p:spPr bwMode="auto">
              <a:xfrm>
                <a:off x="2444" y="1998"/>
                <a:ext cx="213" cy="165"/>
              </a:xfrm>
              <a:custGeom>
                <a:avLst/>
                <a:gdLst/>
                <a:ahLst/>
                <a:cxnLst>
                  <a:cxn ang="0">
                    <a:pos x="188" y="83"/>
                  </a:cxn>
                  <a:cxn ang="0">
                    <a:pos x="213" y="0"/>
                  </a:cxn>
                  <a:cxn ang="0">
                    <a:pos x="0" y="25"/>
                  </a:cxn>
                  <a:cxn ang="0">
                    <a:pos x="163" y="165"/>
                  </a:cxn>
                  <a:cxn ang="0">
                    <a:pos x="188" y="83"/>
                  </a:cxn>
                </a:cxnLst>
                <a:rect l="0" t="0" r="r" b="b"/>
                <a:pathLst>
                  <a:path w="213" h="165">
                    <a:moveTo>
                      <a:pt x="188" y="83"/>
                    </a:moveTo>
                    <a:lnTo>
                      <a:pt x="213" y="0"/>
                    </a:lnTo>
                    <a:lnTo>
                      <a:pt x="0" y="25"/>
                    </a:lnTo>
                    <a:lnTo>
                      <a:pt x="163" y="165"/>
                    </a:lnTo>
                    <a:lnTo>
                      <a:pt x="188" y="83"/>
                    </a:lnTo>
                    <a:close/>
                  </a:path>
                </a:pathLst>
              </a:custGeom>
              <a:solidFill>
                <a:srgbClr val="D82204"/>
              </a:solidFill>
              <a:ln w="9525">
                <a:solidFill>
                  <a:srgbClr val="D82204"/>
                </a:solidFill>
                <a:round/>
                <a:headEnd/>
                <a:tailEnd/>
              </a:ln>
            </p:spPr>
            <p:txBody>
              <a:bodyPr/>
              <a:lstStyle/>
              <a:p>
                <a:endParaRPr lang="en-US"/>
              </a:p>
            </p:txBody>
          </p:sp>
        </p:grpSp>
      </p:grpSp>
      <p:sp>
        <p:nvSpPr>
          <p:cNvPr id="1066036" name="Oval 52"/>
          <p:cNvSpPr>
            <a:spLocks noChangeArrowheads="1"/>
          </p:cNvSpPr>
          <p:nvPr/>
        </p:nvSpPr>
        <p:spPr bwMode="auto">
          <a:xfrm>
            <a:off x="5883275" y="4732338"/>
            <a:ext cx="76200" cy="76200"/>
          </a:xfrm>
          <a:prstGeom prst="ellipse">
            <a:avLst/>
          </a:prstGeom>
          <a:solidFill>
            <a:srgbClr val="D82204"/>
          </a:solidFill>
          <a:ln w="12700">
            <a:solidFill>
              <a:srgbClr val="D82204"/>
            </a:solidFill>
            <a:round/>
            <a:headEnd type="none" w="sm" len="sm"/>
            <a:tailEnd type="none" w="sm" len="sm"/>
          </a:ln>
          <a:effectLst/>
        </p:spPr>
        <p:txBody>
          <a:bodyPr wrap="none" anchor="ctr"/>
          <a:lstStyle/>
          <a:p>
            <a:endParaRPr lang="en-US"/>
          </a:p>
        </p:txBody>
      </p:sp>
      <p:pic>
        <p:nvPicPr>
          <p:cNvPr id="1066037" name="Picture 53"/>
          <p:cNvPicPr>
            <a:picLocks noChangeAspect="1" noChangeArrowheads="1"/>
          </p:cNvPicPr>
          <p:nvPr/>
        </p:nvPicPr>
        <p:blipFill>
          <a:blip r:embed="rId5" cstate="print"/>
          <a:srcRect/>
          <a:stretch>
            <a:fillRect/>
          </a:stretch>
        </p:blipFill>
        <p:spPr bwMode="auto">
          <a:xfrm>
            <a:off x="1447800" y="5105400"/>
            <a:ext cx="2093913" cy="560388"/>
          </a:xfrm>
          <a:prstGeom prst="rect">
            <a:avLst/>
          </a:prstGeom>
          <a:solidFill>
            <a:schemeClr val="folHlink"/>
          </a:solidFill>
          <a:ln w="12700">
            <a:noFill/>
            <a:miter lim="800000"/>
            <a:headEnd type="none" w="sm" len="sm"/>
            <a:tailEnd type="none" w="sm" len="sm"/>
          </a:ln>
          <a:effectLst/>
        </p:spPr>
      </p:pic>
    </p:spTree>
    <p:extLst>
      <p:ext uri="{BB962C8B-B14F-4D97-AF65-F5344CB8AC3E}">
        <p14:creationId xmlns:p14="http://schemas.microsoft.com/office/powerpoint/2010/main" val="3912023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0" name="Rectangle 2"/>
          <p:cNvSpPr>
            <a:spLocks noGrp="1" noChangeArrowheads="1"/>
          </p:cNvSpPr>
          <p:nvPr>
            <p:ph type="title"/>
          </p:nvPr>
        </p:nvSpPr>
        <p:spPr>
          <a:xfrm>
            <a:off x="6543675" y="285750"/>
            <a:ext cx="2600325" cy="609600"/>
          </a:xfrm>
        </p:spPr>
        <p:txBody>
          <a:bodyPr/>
          <a:lstStyle/>
          <a:p>
            <a:r>
              <a:rPr lang="en-US" altLang="en-US"/>
              <a:t>Real Example</a:t>
            </a:r>
          </a:p>
        </p:txBody>
      </p:sp>
      <p:grpSp>
        <p:nvGrpSpPr>
          <p:cNvPr id="11" name="Group 10"/>
          <p:cNvGrpSpPr/>
          <p:nvPr/>
        </p:nvGrpSpPr>
        <p:grpSpPr>
          <a:xfrm>
            <a:off x="1825625" y="1219200"/>
            <a:ext cx="6027738" cy="5410200"/>
            <a:chOff x="1825625" y="1219200"/>
            <a:chExt cx="6027738" cy="5410200"/>
          </a:xfrm>
        </p:grpSpPr>
        <p:pic>
          <p:nvPicPr>
            <p:cNvPr id="1067011" name="Picture 3"/>
            <p:cNvPicPr>
              <a:picLocks noChangeAspect="1" noChangeArrowheads="1"/>
            </p:cNvPicPr>
            <p:nvPr/>
          </p:nvPicPr>
          <p:blipFill>
            <a:blip r:embed="rId2" cstate="print"/>
            <a:srcRect/>
            <a:stretch>
              <a:fillRect/>
            </a:stretch>
          </p:blipFill>
          <p:spPr bwMode="auto">
            <a:xfrm>
              <a:off x="1981200" y="1219200"/>
              <a:ext cx="2438400" cy="2438400"/>
            </a:xfrm>
            <a:prstGeom prst="rect">
              <a:avLst/>
            </a:prstGeom>
            <a:noFill/>
            <a:ln w="19050">
              <a:solidFill>
                <a:schemeClr val="folHlink"/>
              </a:solidFill>
              <a:miter lim="800000"/>
              <a:headEnd/>
              <a:tailEnd/>
            </a:ln>
          </p:spPr>
        </p:pic>
        <p:pic>
          <p:nvPicPr>
            <p:cNvPr id="1067012" name="Picture 4"/>
            <p:cNvPicPr>
              <a:picLocks noChangeAspect="1" noChangeArrowheads="1"/>
            </p:cNvPicPr>
            <p:nvPr/>
          </p:nvPicPr>
          <p:blipFill>
            <a:blip r:embed="rId3" cstate="print"/>
            <a:srcRect/>
            <a:stretch>
              <a:fillRect/>
            </a:stretch>
          </p:blipFill>
          <p:spPr bwMode="auto">
            <a:xfrm>
              <a:off x="5410200" y="1219200"/>
              <a:ext cx="2438400" cy="2438400"/>
            </a:xfrm>
            <a:prstGeom prst="rect">
              <a:avLst/>
            </a:prstGeom>
            <a:noFill/>
            <a:ln w="19050">
              <a:solidFill>
                <a:schemeClr val="folHlink"/>
              </a:solidFill>
              <a:miter lim="800000"/>
              <a:headEnd/>
              <a:tailEnd/>
            </a:ln>
          </p:spPr>
        </p:pic>
        <p:pic>
          <p:nvPicPr>
            <p:cNvPr id="1067013" name="Picture 5"/>
            <p:cNvPicPr>
              <a:picLocks noChangeAspect="1" noChangeArrowheads="1"/>
            </p:cNvPicPr>
            <p:nvPr/>
          </p:nvPicPr>
          <p:blipFill>
            <a:blip r:embed="rId4" cstate="print"/>
            <a:srcRect/>
            <a:stretch>
              <a:fillRect/>
            </a:stretch>
          </p:blipFill>
          <p:spPr bwMode="auto">
            <a:xfrm>
              <a:off x="1825625" y="3886200"/>
              <a:ext cx="2743200" cy="2743200"/>
            </a:xfrm>
            <a:prstGeom prst="rect">
              <a:avLst/>
            </a:prstGeom>
            <a:noFill/>
            <a:ln w="19050">
              <a:solidFill>
                <a:schemeClr val="folHlink"/>
              </a:solidFill>
              <a:miter lim="800000"/>
              <a:headEnd/>
              <a:tailEnd/>
            </a:ln>
          </p:spPr>
        </p:pic>
        <p:pic>
          <p:nvPicPr>
            <p:cNvPr id="1067014" name="Picture 6"/>
            <p:cNvPicPr>
              <a:picLocks noChangeAspect="1" noChangeArrowheads="1"/>
            </p:cNvPicPr>
            <p:nvPr/>
          </p:nvPicPr>
          <p:blipFill>
            <a:blip r:embed="rId5" cstate="print"/>
            <a:srcRect/>
            <a:stretch>
              <a:fillRect/>
            </a:stretch>
          </p:blipFill>
          <p:spPr bwMode="auto">
            <a:xfrm>
              <a:off x="5414963" y="4038600"/>
              <a:ext cx="2438400" cy="2438400"/>
            </a:xfrm>
            <a:prstGeom prst="rect">
              <a:avLst/>
            </a:prstGeom>
            <a:noFill/>
            <a:ln w="19050">
              <a:solidFill>
                <a:schemeClr val="folHlink"/>
              </a:solidFill>
              <a:miter lim="800000"/>
              <a:headEnd/>
              <a:tailEnd/>
            </a:ln>
          </p:spPr>
        </p:pic>
      </p:grpSp>
      <p:sp>
        <p:nvSpPr>
          <p:cNvPr id="1067015" name="Text Box 7"/>
          <p:cNvSpPr txBox="1">
            <a:spLocks noChangeArrowheads="1"/>
          </p:cNvSpPr>
          <p:nvPr/>
        </p:nvSpPr>
        <p:spPr bwMode="auto">
          <a:xfrm>
            <a:off x="822325" y="2360613"/>
            <a:ext cx="889000" cy="396875"/>
          </a:xfrm>
          <a:prstGeom prst="rect">
            <a:avLst/>
          </a:prstGeom>
          <a:noFill/>
          <a:ln w="12700">
            <a:noFill/>
            <a:miter lim="800000"/>
            <a:headEnd type="none" w="sm" len="sm"/>
            <a:tailEnd type="none" w="sm" len="sm"/>
          </a:ln>
          <a:effectLst/>
        </p:spPr>
        <p:txBody>
          <a:bodyPr wrap="none">
            <a:spAutoFit/>
          </a:bodyPr>
          <a:lstStyle/>
          <a:p>
            <a:r>
              <a:rPr lang="en-US" altLang="en-US" sz="2000"/>
              <a:t>Image</a:t>
            </a:r>
          </a:p>
        </p:txBody>
      </p:sp>
      <p:sp>
        <p:nvSpPr>
          <p:cNvPr id="1067016" name="Text Box 8"/>
          <p:cNvSpPr txBox="1">
            <a:spLocks noChangeArrowheads="1"/>
          </p:cNvSpPr>
          <p:nvPr/>
        </p:nvSpPr>
        <p:spPr bwMode="auto">
          <a:xfrm>
            <a:off x="7858125" y="2362200"/>
            <a:ext cx="904875" cy="396875"/>
          </a:xfrm>
          <a:prstGeom prst="rect">
            <a:avLst/>
          </a:prstGeom>
          <a:noFill/>
          <a:ln w="12700">
            <a:noFill/>
            <a:miter lim="800000"/>
            <a:headEnd type="none" w="sm" len="sm"/>
            <a:tailEnd type="none" w="sm" len="sm"/>
          </a:ln>
          <a:effectLst/>
        </p:spPr>
        <p:txBody>
          <a:bodyPr wrap="none">
            <a:spAutoFit/>
          </a:bodyPr>
          <a:lstStyle/>
          <a:p>
            <a:r>
              <a:rPr lang="en-US" altLang="en-US" sz="2000"/>
              <a:t>Edges</a:t>
            </a:r>
          </a:p>
        </p:txBody>
      </p:sp>
      <p:sp>
        <p:nvSpPr>
          <p:cNvPr id="1067017" name="Text Box 9"/>
          <p:cNvSpPr txBox="1">
            <a:spLocks noChangeArrowheads="1"/>
          </p:cNvSpPr>
          <p:nvPr/>
        </p:nvSpPr>
        <p:spPr bwMode="auto">
          <a:xfrm>
            <a:off x="192088" y="5334000"/>
            <a:ext cx="1595437" cy="701675"/>
          </a:xfrm>
          <a:prstGeom prst="rect">
            <a:avLst/>
          </a:prstGeom>
          <a:noFill/>
          <a:ln w="12700">
            <a:noFill/>
            <a:miter lim="800000"/>
            <a:headEnd type="none" w="sm" len="sm"/>
            <a:tailEnd type="none" w="sm" len="sm"/>
          </a:ln>
          <a:effectLst/>
        </p:spPr>
        <p:txBody>
          <a:bodyPr wrap="none">
            <a:spAutoFit/>
          </a:bodyPr>
          <a:lstStyle/>
          <a:p>
            <a:r>
              <a:rPr lang="en-US" altLang="en-US" sz="2000"/>
              <a:t>Accumulator</a:t>
            </a:r>
          </a:p>
          <a:p>
            <a:r>
              <a:rPr lang="en-US" altLang="en-US" sz="2000"/>
              <a:t>Array</a:t>
            </a:r>
          </a:p>
        </p:txBody>
      </p:sp>
      <p:sp>
        <p:nvSpPr>
          <p:cNvPr id="1067018" name="Text Box 10"/>
          <p:cNvSpPr txBox="1">
            <a:spLocks noChangeArrowheads="1"/>
          </p:cNvSpPr>
          <p:nvPr/>
        </p:nvSpPr>
        <p:spPr bwMode="auto">
          <a:xfrm>
            <a:off x="7934325" y="5334000"/>
            <a:ext cx="904875" cy="396875"/>
          </a:xfrm>
          <a:prstGeom prst="rect">
            <a:avLst/>
          </a:prstGeom>
          <a:noFill/>
          <a:ln w="12700">
            <a:noFill/>
            <a:miter lim="800000"/>
            <a:headEnd type="none" w="sm" len="sm"/>
            <a:tailEnd type="none" w="sm" len="sm"/>
          </a:ln>
          <a:effectLst/>
        </p:spPr>
        <p:txBody>
          <a:bodyPr wrap="none">
            <a:spAutoFit/>
          </a:bodyPr>
          <a:lstStyle/>
          <a:p>
            <a:r>
              <a:rPr lang="en-US" altLang="en-US" sz="2000"/>
              <a:t>Result</a:t>
            </a:r>
          </a:p>
        </p:txBody>
      </p:sp>
    </p:spTree>
    <p:extLst>
      <p:ext uri="{BB962C8B-B14F-4D97-AF65-F5344CB8AC3E}">
        <p14:creationId xmlns:p14="http://schemas.microsoft.com/office/powerpoint/2010/main" val="28538677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6934201" y="285750"/>
            <a:ext cx="2209800" cy="609600"/>
          </a:xfrm>
        </p:spPr>
        <p:txBody>
          <a:bodyPr/>
          <a:lstStyle/>
          <a:p>
            <a:r>
              <a:rPr lang="en-US" altLang="en-US" dirty="0"/>
              <a:t>Summary</a:t>
            </a:r>
          </a:p>
        </p:txBody>
      </p:sp>
      <p:sp>
        <p:nvSpPr>
          <p:cNvPr id="883715" name="Rectangle 3"/>
          <p:cNvSpPr>
            <a:spLocks noGrp="1" noChangeArrowheads="1"/>
          </p:cNvSpPr>
          <p:nvPr>
            <p:ph type="body" idx="1"/>
          </p:nvPr>
        </p:nvSpPr>
        <p:spPr>
          <a:xfrm>
            <a:off x="1371600" y="1371600"/>
            <a:ext cx="6553200" cy="5029200"/>
          </a:xfrm>
        </p:spPr>
        <p:txBody>
          <a:bodyPr/>
          <a:lstStyle/>
          <a:p>
            <a:pPr>
              <a:lnSpc>
                <a:spcPct val="90000"/>
              </a:lnSpc>
            </a:pPr>
            <a:r>
              <a:rPr lang="en-US" altLang="en-US" dirty="0"/>
              <a:t>Image Enhancement</a:t>
            </a:r>
          </a:p>
          <a:p>
            <a:pPr lvl="1">
              <a:lnSpc>
                <a:spcPct val="90000"/>
              </a:lnSpc>
            </a:pPr>
            <a:r>
              <a:rPr lang="en-US" altLang="en-US" sz="2000" dirty="0"/>
              <a:t>Brightness mapping</a:t>
            </a:r>
          </a:p>
          <a:p>
            <a:pPr lvl="1">
              <a:lnSpc>
                <a:spcPct val="90000"/>
              </a:lnSpc>
            </a:pPr>
            <a:r>
              <a:rPr lang="en-US" altLang="en-US" sz="2000" dirty="0"/>
              <a:t>Contrast stretching/enhancement</a:t>
            </a:r>
          </a:p>
          <a:p>
            <a:pPr lvl="1">
              <a:lnSpc>
                <a:spcPct val="90000"/>
              </a:lnSpc>
            </a:pPr>
            <a:r>
              <a:rPr lang="en-US" altLang="en-US" sz="2000" dirty="0"/>
              <a:t>Histogram</a:t>
            </a:r>
          </a:p>
          <a:p>
            <a:pPr lvl="1">
              <a:lnSpc>
                <a:spcPct val="90000"/>
              </a:lnSpc>
            </a:pPr>
            <a:r>
              <a:rPr lang="en-US" altLang="en-US" sz="2000" dirty="0"/>
              <a:t>Noise Reduction</a:t>
            </a:r>
            <a:endParaRPr lang="en-US" altLang="en-US" sz="2000" dirty="0">
              <a:solidFill>
                <a:srgbClr val="FF0000"/>
              </a:solidFill>
            </a:endParaRPr>
          </a:p>
          <a:p>
            <a:pPr lvl="1">
              <a:lnSpc>
                <a:spcPct val="90000"/>
              </a:lnSpc>
            </a:pPr>
            <a:r>
              <a:rPr lang="en-US" altLang="en-US" sz="2000" dirty="0"/>
              <a:t>……...</a:t>
            </a:r>
            <a:endParaRPr lang="en-US" altLang="en-US" sz="2400" dirty="0"/>
          </a:p>
          <a:p>
            <a:pPr>
              <a:lnSpc>
                <a:spcPct val="90000"/>
              </a:lnSpc>
            </a:pPr>
            <a:endParaRPr lang="en-US" altLang="en-US" sz="2400" dirty="0"/>
          </a:p>
          <a:p>
            <a:pPr>
              <a:lnSpc>
                <a:spcPct val="90000"/>
              </a:lnSpc>
            </a:pPr>
            <a:r>
              <a:rPr lang="en-US" altLang="en-US" dirty="0"/>
              <a:t>Feature Extraction</a:t>
            </a:r>
          </a:p>
          <a:p>
            <a:pPr lvl="1">
              <a:lnSpc>
                <a:spcPct val="90000"/>
              </a:lnSpc>
            </a:pPr>
            <a:r>
              <a:rPr lang="en-US" altLang="en-US" dirty="0"/>
              <a:t>Edge detection</a:t>
            </a:r>
          </a:p>
          <a:p>
            <a:pPr lvl="1">
              <a:lnSpc>
                <a:spcPct val="90000"/>
              </a:lnSpc>
            </a:pPr>
            <a:r>
              <a:rPr lang="en-US" altLang="en-US" dirty="0"/>
              <a:t>Hough Transform</a:t>
            </a:r>
          </a:p>
        </p:txBody>
      </p:sp>
    </p:spTree>
    <p:extLst>
      <p:ext uri="{BB962C8B-B14F-4D97-AF65-F5344CB8AC3E}">
        <p14:creationId xmlns:p14="http://schemas.microsoft.com/office/powerpoint/2010/main" val="125928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305175" y="285750"/>
            <a:ext cx="5762625" cy="609600"/>
          </a:xfrm>
        </p:spPr>
        <p:txBody>
          <a:bodyPr/>
          <a:lstStyle/>
          <a:p>
            <a:r>
              <a:rPr lang="en-US" altLang="en-US" dirty="0"/>
              <a:t>Point Transforms: Linear Stretch</a:t>
            </a:r>
          </a:p>
        </p:txBody>
      </p:sp>
      <p:grpSp>
        <p:nvGrpSpPr>
          <p:cNvPr id="26" name="Group 25"/>
          <p:cNvGrpSpPr/>
          <p:nvPr/>
        </p:nvGrpSpPr>
        <p:grpSpPr>
          <a:xfrm>
            <a:off x="838200" y="1905000"/>
            <a:ext cx="7162800" cy="3814763"/>
            <a:chOff x="838200" y="1905000"/>
            <a:chExt cx="7162800" cy="3814763"/>
          </a:xfrm>
        </p:grpSpPr>
        <p:pic>
          <p:nvPicPr>
            <p:cNvPr id="907268" name="Picture 4" descr="BOAT256"/>
            <p:cNvPicPr>
              <a:picLocks noChangeAspect="1" noChangeArrowheads="1"/>
            </p:cNvPicPr>
            <p:nvPr/>
          </p:nvPicPr>
          <p:blipFill>
            <a:blip r:embed="rId2" cstate="print">
              <a:lum contrast="-78000"/>
            </a:blip>
            <a:srcRect/>
            <a:stretch>
              <a:fillRect/>
            </a:stretch>
          </p:blipFill>
          <p:spPr bwMode="auto">
            <a:xfrm>
              <a:off x="838200" y="1905000"/>
              <a:ext cx="1905000" cy="1905000"/>
            </a:xfrm>
            <a:prstGeom prst="rect">
              <a:avLst/>
            </a:prstGeom>
            <a:noFill/>
          </p:spPr>
        </p:pic>
        <p:pic>
          <p:nvPicPr>
            <p:cNvPr id="907269" name="Picture 5" descr="BOAT256"/>
            <p:cNvPicPr>
              <a:picLocks noChangeAspect="1" noChangeArrowheads="1"/>
            </p:cNvPicPr>
            <p:nvPr/>
          </p:nvPicPr>
          <p:blipFill>
            <a:blip r:embed="rId2" cstate="print">
              <a:lum contrast="18000"/>
            </a:blip>
            <a:srcRect/>
            <a:stretch>
              <a:fillRect/>
            </a:stretch>
          </p:blipFill>
          <p:spPr bwMode="auto">
            <a:xfrm>
              <a:off x="6096000" y="1905000"/>
              <a:ext cx="1905000" cy="1905000"/>
            </a:xfrm>
            <a:prstGeom prst="rect">
              <a:avLst/>
            </a:prstGeom>
            <a:noFill/>
          </p:spPr>
        </p:pic>
        <p:grpSp>
          <p:nvGrpSpPr>
            <p:cNvPr id="907288" name="Group 24"/>
            <p:cNvGrpSpPr>
              <a:grpSpLocks/>
            </p:cNvGrpSpPr>
            <p:nvPr/>
          </p:nvGrpSpPr>
          <p:grpSpPr bwMode="auto">
            <a:xfrm>
              <a:off x="6172200" y="4038600"/>
              <a:ext cx="1752600" cy="1625600"/>
              <a:chOff x="3984" y="2976"/>
              <a:chExt cx="1104" cy="1024"/>
            </a:xfrm>
          </p:grpSpPr>
          <p:pic>
            <p:nvPicPr>
              <p:cNvPr id="907271" name="Picture 7" descr="HISTOIMG"/>
              <p:cNvPicPr>
                <a:picLocks noChangeAspect="1" noChangeArrowheads="1"/>
              </p:cNvPicPr>
              <p:nvPr/>
            </p:nvPicPr>
            <p:blipFill>
              <a:blip r:embed="rId3" cstate="print"/>
              <a:srcRect r="17795"/>
              <a:stretch>
                <a:fillRect/>
              </a:stretch>
            </p:blipFill>
            <p:spPr bwMode="auto">
              <a:xfrm>
                <a:off x="3984" y="2976"/>
                <a:ext cx="1104" cy="1024"/>
              </a:xfrm>
              <a:prstGeom prst="rect">
                <a:avLst/>
              </a:prstGeom>
              <a:noFill/>
              <a:ln w="28575">
                <a:noFill/>
                <a:miter lim="800000"/>
                <a:headEnd/>
                <a:tailEnd/>
              </a:ln>
            </p:spPr>
          </p:pic>
          <p:sp>
            <p:nvSpPr>
              <p:cNvPr id="907272" name="Rectangle 8"/>
              <p:cNvSpPr>
                <a:spLocks noChangeArrowheads="1"/>
              </p:cNvSpPr>
              <p:nvPr/>
            </p:nvSpPr>
            <p:spPr bwMode="auto">
              <a:xfrm>
                <a:off x="3984" y="2976"/>
                <a:ext cx="1102" cy="1024"/>
              </a:xfrm>
              <a:prstGeom prst="rect">
                <a:avLst/>
              </a:prstGeom>
              <a:noFill/>
              <a:ln w="28575">
                <a:solidFill>
                  <a:schemeClr val="accent1"/>
                </a:solidFill>
                <a:miter lim="800000"/>
                <a:headEnd/>
                <a:tailEnd/>
              </a:ln>
              <a:effectLst/>
            </p:spPr>
            <p:txBody>
              <a:bodyPr wrap="none" anchor="ctr"/>
              <a:lstStyle/>
              <a:p>
                <a:endParaRPr lang="en-US"/>
              </a:p>
            </p:txBody>
          </p:sp>
        </p:grpSp>
        <p:sp>
          <p:nvSpPr>
            <p:cNvPr id="907278" name="Line 14"/>
            <p:cNvSpPr>
              <a:spLocks noChangeShapeType="1"/>
            </p:cNvSpPr>
            <p:nvPr/>
          </p:nvSpPr>
          <p:spPr bwMode="auto">
            <a:xfrm flipV="1">
              <a:off x="3443288" y="2605088"/>
              <a:ext cx="0" cy="20605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79" name="Line 15"/>
            <p:cNvSpPr>
              <a:spLocks noChangeShapeType="1"/>
            </p:cNvSpPr>
            <p:nvPr/>
          </p:nvSpPr>
          <p:spPr bwMode="auto">
            <a:xfrm rot="5400000" flipV="1">
              <a:off x="4640263" y="3468688"/>
              <a:ext cx="0" cy="2393950"/>
            </a:xfrm>
            <a:prstGeom prst="line">
              <a:avLst/>
            </a:prstGeom>
            <a:noFill/>
            <a:ln w="38100">
              <a:solidFill>
                <a:schemeClr val="tx1"/>
              </a:solidFill>
              <a:round/>
              <a:headEnd/>
              <a:tailEnd type="triangle" w="med" len="med"/>
            </a:ln>
            <a:effectLst/>
          </p:spPr>
          <p:txBody>
            <a:bodyPr wrap="none" anchor="ctr"/>
            <a:lstStyle/>
            <a:p>
              <a:endParaRPr lang="en-US"/>
            </a:p>
          </p:txBody>
        </p:sp>
        <p:sp>
          <p:nvSpPr>
            <p:cNvPr id="907280" name="Text Box 16"/>
            <p:cNvSpPr txBox="1">
              <a:spLocks noChangeArrowheads="1"/>
            </p:cNvSpPr>
            <p:nvPr/>
          </p:nvSpPr>
          <p:spPr bwMode="auto">
            <a:xfrm>
              <a:off x="3228975" y="4559300"/>
              <a:ext cx="3365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0</a:t>
              </a:r>
            </a:p>
          </p:txBody>
        </p:sp>
        <p:sp>
          <p:nvSpPr>
            <p:cNvPr id="907281" name="Text Box 17"/>
            <p:cNvSpPr txBox="1">
              <a:spLocks noChangeArrowheads="1"/>
            </p:cNvSpPr>
            <p:nvPr/>
          </p:nvSpPr>
          <p:spPr bwMode="auto">
            <a:xfrm>
              <a:off x="5451475" y="4695825"/>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2" name="Text Box 18"/>
            <p:cNvSpPr txBox="1">
              <a:spLocks noChangeArrowheads="1"/>
            </p:cNvSpPr>
            <p:nvPr/>
          </p:nvSpPr>
          <p:spPr bwMode="auto">
            <a:xfrm>
              <a:off x="2819400" y="2514600"/>
              <a:ext cx="641350" cy="457200"/>
            </a:xfrm>
            <a:prstGeom prst="rect">
              <a:avLst/>
            </a:prstGeom>
            <a:noFill/>
            <a:ln w="9525">
              <a:noFill/>
              <a:miter lim="800000"/>
              <a:headEnd/>
              <a:tailEnd/>
            </a:ln>
            <a:effectLst/>
          </p:spPr>
          <p:txBody>
            <a:bodyPr wrap="none">
              <a:spAutoFit/>
            </a:bodyPr>
            <a:lstStyle/>
            <a:p>
              <a:r>
                <a:rPr lang="en-GB" altLang="en-US" sz="2400">
                  <a:latin typeface="Times" pitchFamily="18" charset="0"/>
                </a:rPr>
                <a:t>255</a:t>
              </a:r>
            </a:p>
          </p:txBody>
        </p:sp>
        <p:sp>
          <p:nvSpPr>
            <p:cNvPr id="907283" name="Text Box 19"/>
            <p:cNvSpPr txBox="1">
              <a:spLocks noChangeArrowheads="1"/>
            </p:cNvSpPr>
            <p:nvPr/>
          </p:nvSpPr>
          <p:spPr bwMode="auto">
            <a:xfrm>
              <a:off x="3989388" y="4627563"/>
              <a:ext cx="1082675" cy="457200"/>
            </a:xfrm>
            <a:prstGeom prst="rect">
              <a:avLst/>
            </a:prstGeom>
            <a:noFill/>
            <a:ln w="9525">
              <a:noFill/>
              <a:miter lim="800000"/>
              <a:headEnd/>
              <a:tailEnd/>
            </a:ln>
            <a:effectLst/>
          </p:spPr>
          <p:txBody>
            <a:bodyPr wrap="none">
              <a:spAutoFit/>
            </a:bodyPr>
            <a:lstStyle/>
            <a:p>
              <a:r>
                <a:rPr lang="en-GB" altLang="en-US" sz="2400">
                  <a:latin typeface="Times" pitchFamily="18" charset="0"/>
                </a:rPr>
                <a:t>INPUT</a:t>
              </a:r>
            </a:p>
          </p:txBody>
        </p:sp>
        <p:sp>
          <p:nvSpPr>
            <p:cNvPr id="907284" name="Text Box 20"/>
            <p:cNvSpPr txBox="1">
              <a:spLocks noChangeArrowheads="1"/>
            </p:cNvSpPr>
            <p:nvPr/>
          </p:nvSpPr>
          <p:spPr bwMode="auto">
            <a:xfrm rot="-5400000">
              <a:off x="2582863" y="3436937"/>
              <a:ext cx="1387475" cy="457200"/>
            </a:xfrm>
            <a:prstGeom prst="rect">
              <a:avLst/>
            </a:prstGeom>
            <a:noFill/>
            <a:ln w="9525">
              <a:noFill/>
              <a:miter lim="800000"/>
              <a:headEnd/>
              <a:tailEnd/>
            </a:ln>
            <a:effectLst/>
          </p:spPr>
          <p:txBody>
            <a:bodyPr wrap="none">
              <a:spAutoFit/>
            </a:bodyPr>
            <a:lstStyle/>
            <a:p>
              <a:r>
                <a:rPr lang="en-GB" altLang="en-US" sz="2400" dirty="0">
                  <a:latin typeface="Times" pitchFamily="18" charset="0"/>
                </a:rPr>
                <a:t>OUTPUT</a:t>
              </a:r>
            </a:p>
          </p:txBody>
        </p:sp>
        <p:sp>
          <p:nvSpPr>
            <p:cNvPr id="907285" name="Line 21"/>
            <p:cNvSpPr>
              <a:spLocks noChangeShapeType="1"/>
            </p:cNvSpPr>
            <p:nvPr/>
          </p:nvSpPr>
          <p:spPr bwMode="auto">
            <a:xfrm>
              <a:off x="3462338" y="4618038"/>
              <a:ext cx="819150" cy="0"/>
            </a:xfrm>
            <a:prstGeom prst="line">
              <a:avLst/>
            </a:prstGeom>
            <a:noFill/>
            <a:ln w="28575">
              <a:solidFill>
                <a:srgbClr val="0066FF"/>
              </a:solidFill>
              <a:round/>
              <a:headEnd/>
              <a:tailEnd/>
            </a:ln>
            <a:effectLst/>
          </p:spPr>
          <p:txBody>
            <a:bodyPr wrap="none" anchor="ctr"/>
            <a:lstStyle/>
            <a:p>
              <a:endParaRPr lang="en-US"/>
            </a:p>
          </p:txBody>
        </p:sp>
        <p:sp>
          <p:nvSpPr>
            <p:cNvPr id="907286" name="Line 22"/>
            <p:cNvSpPr>
              <a:spLocks noChangeShapeType="1"/>
            </p:cNvSpPr>
            <p:nvPr/>
          </p:nvSpPr>
          <p:spPr bwMode="auto">
            <a:xfrm flipV="1">
              <a:off x="4281488" y="2787650"/>
              <a:ext cx="760412" cy="1839913"/>
            </a:xfrm>
            <a:prstGeom prst="line">
              <a:avLst/>
            </a:prstGeom>
            <a:noFill/>
            <a:ln w="28575">
              <a:solidFill>
                <a:srgbClr val="0066FF"/>
              </a:solidFill>
              <a:round/>
              <a:headEnd/>
              <a:tailEnd/>
            </a:ln>
            <a:effectLst/>
          </p:spPr>
          <p:txBody>
            <a:bodyPr wrap="none" anchor="ctr"/>
            <a:lstStyle/>
            <a:p>
              <a:endParaRPr lang="en-US"/>
            </a:p>
          </p:txBody>
        </p:sp>
        <p:sp>
          <p:nvSpPr>
            <p:cNvPr id="907287" name="Line 23"/>
            <p:cNvSpPr>
              <a:spLocks noChangeShapeType="1"/>
            </p:cNvSpPr>
            <p:nvPr/>
          </p:nvSpPr>
          <p:spPr bwMode="auto">
            <a:xfrm>
              <a:off x="5041900" y="2787650"/>
              <a:ext cx="760413" cy="0"/>
            </a:xfrm>
            <a:prstGeom prst="line">
              <a:avLst/>
            </a:prstGeom>
            <a:noFill/>
            <a:ln w="28575">
              <a:solidFill>
                <a:srgbClr val="0066FF"/>
              </a:solidFill>
              <a:round/>
              <a:headEnd/>
              <a:tailEnd/>
            </a:ln>
            <a:effectLst/>
          </p:spPr>
          <p:txBody>
            <a:bodyPr wrap="none" anchor="ctr"/>
            <a:lstStyle/>
            <a:p>
              <a:endParaRPr lang="en-US"/>
            </a:p>
          </p:txBody>
        </p:sp>
        <p:grpSp>
          <p:nvGrpSpPr>
            <p:cNvPr id="907291" name="Group 27"/>
            <p:cNvGrpSpPr>
              <a:grpSpLocks/>
            </p:cNvGrpSpPr>
            <p:nvPr/>
          </p:nvGrpSpPr>
          <p:grpSpPr bwMode="auto">
            <a:xfrm>
              <a:off x="876300" y="4038600"/>
              <a:ext cx="1752600" cy="1681163"/>
              <a:chOff x="432" y="2640"/>
              <a:chExt cx="1104" cy="1059"/>
            </a:xfrm>
          </p:grpSpPr>
          <p:pic>
            <p:nvPicPr>
              <p:cNvPr id="907275" name="Picture 11" descr="HISTOIMG"/>
              <p:cNvPicPr>
                <a:picLocks noChangeAspect="1" noChangeArrowheads="1"/>
              </p:cNvPicPr>
              <p:nvPr/>
            </p:nvPicPr>
            <p:blipFill>
              <a:blip r:embed="rId3" cstate="print"/>
              <a:srcRect/>
              <a:stretch>
                <a:fillRect/>
              </a:stretch>
            </p:blipFill>
            <p:spPr bwMode="auto">
              <a:xfrm>
                <a:off x="777" y="2640"/>
                <a:ext cx="483" cy="1056"/>
              </a:xfrm>
              <a:prstGeom prst="rect">
                <a:avLst/>
              </a:prstGeom>
              <a:noFill/>
              <a:ln w="28575">
                <a:noFill/>
                <a:miter lim="800000"/>
                <a:headEnd/>
                <a:tailEnd/>
              </a:ln>
            </p:spPr>
          </p:pic>
          <p:sp>
            <p:nvSpPr>
              <p:cNvPr id="907289" name="Rectangle 25"/>
              <p:cNvSpPr>
                <a:spLocks noChangeArrowheads="1"/>
              </p:cNvSpPr>
              <p:nvPr/>
            </p:nvSpPr>
            <p:spPr bwMode="auto">
              <a:xfrm>
                <a:off x="1248" y="2640"/>
                <a:ext cx="281"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90" name="Rectangle 26"/>
              <p:cNvSpPr>
                <a:spLocks noChangeArrowheads="1"/>
              </p:cNvSpPr>
              <p:nvPr/>
            </p:nvSpPr>
            <p:spPr bwMode="auto">
              <a:xfrm>
                <a:off x="444" y="2647"/>
                <a:ext cx="334" cy="1052"/>
              </a:xfrm>
              <a:prstGeom prst="rect">
                <a:avLst/>
              </a:prstGeom>
              <a:solidFill>
                <a:srgbClr val="FFFFFF"/>
              </a:solidFill>
              <a:ln w="12700">
                <a:noFill/>
                <a:miter lim="800000"/>
                <a:headEnd type="none" w="sm" len="sm"/>
                <a:tailEnd type="none" w="sm" len="sm"/>
              </a:ln>
              <a:effectLst/>
            </p:spPr>
            <p:txBody>
              <a:bodyPr wrap="none" anchor="ctr"/>
              <a:lstStyle/>
              <a:p>
                <a:endParaRPr lang="en-US"/>
              </a:p>
            </p:txBody>
          </p:sp>
          <p:sp>
            <p:nvSpPr>
              <p:cNvPr id="907276" name="Rectangle 12"/>
              <p:cNvSpPr>
                <a:spLocks noChangeArrowheads="1"/>
              </p:cNvSpPr>
              <p:nvPr/>
            </p:nvSpPr>
            <p:spPr bwMode="auto">
              <a:xfrm>
                <a:off x="432" y="2640"/>
                <a:ext cx="1104" cy="1056"/>
              </a:xfrm>
              <a:prstGeom prst="rect">
                <a:avLst/>
              </a:prstGeom>
              <a:noFill/>
              <a:ln w="28575">
                <a:solidFill>
                  <a:schemeClr val="accent1"/>
                </a:solidFill>
                <a:miter lim="800000"/>
                <a:headEnd/>
                <a:tailEnd/>
              </a:ln>
              <a:effectLst/>
            </p:spPr>
            <p:txBody>
              <a:bodyPr wrap="none" anchor="ctr"/>
              <a:lstStyle/>
              <a:p>
                <a:endParaRPr lang="en-US"/>
              </a:p>
            </p:txBody>
          </p:sp>
        </p:grpSp>
      </p:grpSp>
    </p:spTree>
  </p:cSld>
  <p:clrMapOvr>
    <a:masterClrMapping/>
  </p:clrMapOvr>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11779</TotalTime>
  <Pages>10</Pages>
  <Words>3397</Words>
  <Application>Microsoft Macintosh PowerPoint</Application>
  <PresentationFormat>Overhead</PresentationFormat>
  <Paragraphs>768</Paragraphs>
  <Slides>86</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7" baseType="lpstr">
      <vt:lpstr>TimesNewRoman</vt:lpstr>
      <vt:lpstr>Zapf Dingbats</vt:lpstr>
      <vt:lpstr>Arial</vt:lpstr>
      <vt:lpstr>Helvetica</vt:lpstr>
      <vt:lpstr>Monotype Sorts</vt:lpstr>
      <vt:lpstr>Symbol</vt:lpstr>
      <vt:lpstr>Times</vt:lpstr>
      <vt:lpstr>Times New Roman</vt:lpstr>
      <vt:lpstr>Times-Roman</vt:lpstr>
      <vt:lpstr>untitled 2</vt:lpstr>
      <vt:lpstr>Equation</vt:lpstr>
      <vt:lpstr>Introduction</vt:lpstr>
      <vt:lpstr>What are Image Features?</vt:lpstr>
      <vt:lpstr>Topics</vt:lpstr>
      <vt:lpstr>Image Enhancement</vt:lpstr>
      <vt:lpstr>Spatial Domain Methods</vt:lpstr>
      <vt:lpstr>Point Transforms: General Idea</vt:lpstr>
      <vt:lpstr>Point Transforms: Brightness</vt:lpstr>
      <vt:lpstr>Point Transforms:Thresholding</vt:lpstr>
      <vt:lpstr>Point Transforms: Linear Stretch</vt:lpstr>
      <vt:lpstr>Linear Scaling</vt:lpstr>
      <vt:lpstr>Linear Scaling</vt:lpstr>
      <vt:lpstr>Scaling Discrete Images</vt:lpstr>
      <vt:lpstr>Non-Linear Scaling: Power Law</vt:lpstr>
      <vt:lpstr>Square Root Transfer: g=.5</vt:lpstr>
      <vt:lpstr>g=3.0</vt:lpstr>
      <vt:lpstr>Examples</vt:lpstr>
      <vt:lpstr>Point Transforms:Thresholding</vt:lpstr>
      <vt:lpstr>Threshold Selection</vt:lpstr>
      <vt:lpstr>Histograms</vt:lpstr>
      <vt:lpstr>Image Histogram</vt:lpstr>
      <vt:lpstr>Probability Interpretation</vt:lpstr>
      <vt:lpstr>Cumulative Density Function</vt:lpstr>
      <vt:lpstr>Examples</vt:lpstr>
      <vt:lpstr>Color Histograms</vt:lpstr>
      <vt:lpstr>Observations</vt:lpstr>
      <vt:lpstr>Noise Reduction</vt:lpstr>
      <vt:lpstr>Noise</vt:lpstr>
      <vt:lpstr>Noise</vt:lpstr>
      <vt:lpstr>Noise Reduction - 1</vt:lpstr>
      <vt:lpstr>Noise Reduction - 1</vt:lpstr>
      <vt:lpstr>Neighborhood Operations</vt:lpstr>
      <vt:lpstr>2D Analog of 1D Convolution</vt:lpstr>
      <vt:lpstr>2D Blurring Kernel</vt:lpstr>
      <vt:lpstr>Convolution</vt:lpstr>
      <vt:lpstr>Example</vt:lpstr>
      <vt:lpstr>Border Problem</vt:lpstr>
      <vt:lpstr>Convolution Size</vt:lpstr>
      <vt:lpstr>Convolution</vt:lpstr>
      <vt:lpstr>Noise Reduction - 1</vt:lpstr>
      <vt:lpstr>Noise  Reduction - 1</vt:lpstr>
      <vt:lpstr>Noise  Reduction - 1</vt:lpstr>
      <vt:lpstr>hmmmmm…..</vt:lpstr>
      <vt:lpstr>Noise Reduction - 2: Median Filter</vt:lpstr>
      <vt:lpstr>Noise Reduction - 2</vt:lpstr>
      <vt:lpstr>Summary</vt:lpstr>
      <vt:lpstr>Topics</vt:lpstr>
      <vt:lpstr>Discontinuities</vt:lpstr>
      <vt:lpstr>Goal</vt:lpstr>
      <vt:lpstr>Edgels</vt:lpstr>
      <vt:lpstr>Feature Extraction</vt:lpstr>
      <vt:lpstr>Locating Edgels</vt:lpstr>
      <vt:lpstr>Reality</vt:lpstr>
      <vt:lpstr>Properties of an Edge</vt:lpstr>
      <vt:lpstr>Quantitative Edge Descriptors</vt:lpstr>
      <vt:lpstr>Edge Degradation in Noise</vt:lpstr>
      <vt:lpstr>Real Image</vt:lpstr>
      <vt:lpstr>Edge Detection: Typical</vt:lpstr>
      <vt:lpstr>Gradient Methods</vt:lpstr>
      <vt:lpstr>Gradient of a Function</vt:lpstr>
      <vt:lpstr>Geometric Interpretation</vt:lpstr>
      <vt:lpstr>Discrete Approximations</vt:lpstr>
      <vt:lpstr>In Two Dimensions</vt:lpstr>
      <vt:lpstr>1x2 Example</vt:lpstr>
      <vt:lpstr>Smoothing and Edge Detection</vt:lpstr>
      <vt:lpstr>Effect of Blurring</vt:lpstr>
      <vt:lpstr>Combining the Two</vt:lpstr>
      <vt:lpstr>Many Different Kernels</vt:lpstr>
      <vt:lpstr>Roberts Cross Operator</vt:lpstr>
      <vt:lpstr>Sobel Operator</vt:lpstr>
      <vt:lpstr>Anatomy of the Sobel</vt:lpstr>
      <vt:lpstr>Prewitt Operator</vt:lpstr>
      <vt:lpstr>Color Edge Detection</vt:lpstr>
      <vt:lpstr>From Edgels to Lines</vt:lpstr>
      <vt:lpstr>Edgels to Lines</vt:lpstr>
      <vt:lpstr>Edgels to Lines</vt:lpstr>
      <vt:lpstr>Parameter Space</vt:lpstr>
      <vt:lpstr>General Idea</vt:lpstr>
      <vt:lpstr>Hough Transform</vt:lpstr>
      <vt:lpstr>Quantized Parameter Space</vt:lpstr>
      <vt:lpstr>Example</vt:lpstr>
      <vt:lpstr>Problems</vt:lpstr>
      <vt:lpstr>Why?</vt:lpstr>
      <vt:lpstr>Alternate Representation</vt:lpstr>
      <vt:lpstr>Example</vt:lpstr>
      <vt:lpstr>Real Example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650</cp:revision>
  <cp:lastPrinted>2002-10-09T19:53:29Z</cp:lastPrinted>
  <dcterms:created xsi:type="dcterms:W3CDTF">1998-01-29T23:04:51Z</dcterms:created>
  <dcterms:modified xsi:type="dcterms:W3CDTF">2022-10-28T15:08:43Z</dcterms:modified>
</cp:coreProperties>
</file>